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5" r:id="rId6"/>
    <p:sldId id="280" r:id="rId7"/>
    <p:sldId id="281" r:id="rId8"/>
    <p:sldId id="269" r:id="rId9"/>
    <p:sldId id="27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7FD7-7853-499E-A704-5ED9DEE68F8D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A4F-5D0D-4B0E-BE2F-6A999338378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66D3-F010-4A6B-997E-E56DC22D3516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736304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755576" y="40050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Analysis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Sequential Circuit Analysis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96804" y="1108297"/>
            <a:ext cx="1603375" cy="1568450"/>
            <a:chOff x="3698" y="882"/>
            <a:chExt cx="1010" cy="988"/>
          </a:xfrm>
        </p:grpSpPr>
        <p:sp>
          <p:nvSpPr>
            <p:cNvPr id="32798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9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 baseline="0">
                  <a:latin typeface="Comic Sans MS" pitchFamily="66" charset="0"/>
                </a:rPr>
                <a:t>Combina-tional</a:t>
              </a:r>
            </a:p>
            <a:p>
              <a:r>
                <a:rPr lang="en-US" i="0" baseline="0">
                  <a:latin typeface="Comic Sans MS" pitchFamily="66" charset="0"/>
                </a:rPr>
                <a:t>Logic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872829" y="1052735"/>
            <a:ext cx="1341438" cy="425450"/>
            <a:chOff x="2790" y="973"/>
            <a:chExt cx="845" cy="268"/>
          </a:xfrm>
        </p:grpSpPr>
        <p:sp>
          <p:nvSpPr>
            <p:cNvPr id="32796" name="Line 12"/>
            <p:cNvSpPr>
              <a:spLocks noChangeShapeType="1"/>
            </p:cNvSpPr>
            <p:nvPr/>
          </p:nvSpPr>
          <p:spPr bwMode="auto">
            <a:xfrm flipH="1">
              <a:off x="3275" y="1241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7" name="Text Box 13"/>
            <p:cNvSpPr txBox="1">
              <a:spLocks noChangeArrowheads="1"/>
            </p:cNvSpPr>
            <p:nvPr/>
          </p:nvSpPr>
          <p:spPr bwMode="auto">
            <a:xfrm>
              <a:off x="2790" y="973"/>
              <a:ext cx="6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baseline="0">
                  <a:latin typeface="Comic Sans MS" pitchFamily="66" charset="0"/>
                </a:rPr>
                <a:t>Inputs</a:t>
              </a:r>
              <a:endParaRPr lang="en-US" b="0" i="0" baseline="0">
                <a:latin typeface="Comic Sans MS" pitchFamily="66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709444" y="2281460"/>
            <a:ext cx="1023938" cy="1104900"/>
            <a:chOff x="3317" y="1747"/>
            <a:chExt cx="645" cy="696"/>
          </a:xfrm>
        </p:grpSpPr>
        <p:sp>
          <p:nvSpPr>
            <p:cNvPr id="32792" name="Line 15"/>
            <p:cNvSpPr>
              <a:spLocks noChangeShapeType="1"/>
            </p:cNvSpPr>
            <p:nvPr/>
          </p:nvSpPr>
          <p:spPr bwMode="auto">
            <a:xfrm>
              <a:off x="3325" y="2416"/>
              <a:ext cx="6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3" name="Line 16"/>
            <p:cNvSpPr>
              <a:spLocks noChangeShapeType="1"/>
            </p:cNvSpPr>
            <p:nvPr/>
          </p:nvSpPr>
          <p:spPr bwMode="auto">
            <a:xfrm>
              <a:off x="3318" y="1769"/>
              <a:ext cx="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4" name="Line 17"/>
            <p:cNvSpPr>
              <a:spLocks noChangeShapeType="1"/>
            </p:cNvSpPr>
            <p:nvPr/>
          </p:nvSpPr>
          <p:spPr bwMode="auto">
            <a:xfrm>
              <a:off x="3321" y="1747"/>
              <a:ext cx="0" cy="6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5" name="Text Box 18"/>
            <p:cNvSpPr txBox="1">
              <a:spLocks noChangeArrowheads="1"/>
            </p:cNvSpPr>
            <p:nvPr/>
          </p:nvSpPr>
          <p:spPr bwMode="auto">
            <a:xfrm>
              <a:off x="3317" y="2198"/>
              <a:ext cx="5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baseline="0" dirty="0">
                  <a:solidFill>
                    <a:schemeClr val="accent2"/>
                  </a:solidFill>
                  <a:latin typeface="Comic Sans MS" pitchFamily="66" charset="0"/>
                </a:rPr>
                <a:t>State</a:t>
              </a:r>
              <a:endParaRPr lang="en-US" b="0" i="0" baseline="0" dirty="0">
                <a:latin typeface="Comic Sans MS" pitchFamily="66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246142" y="2237010"/>
            <a:ext cx="1136650" cy="1143000"/>
            <a:chOff x="4285" y="1719"/>
            <a:chExt cx="716" cy="720"/>
          </a:xfrm>
        </p:grpSpPr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>
              <a:off x="4634" y="1742"/>
              <a:ext cx="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>
              <a:off x="4285" y="2416"/>
              <a:ext cx="6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906" y="1719"/>
              <a:ext cx="0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1" name="Text Box 24"/>
            <p:cNvSpPr txBox="1">
              <a:spLocks noChangeArrowheads="1"/>
            </p:cNvSpPr>
            <p:nvPr/>
          </p:nvSpPr>
          <p:spPr bwMode="auto">
            <a:xfrm>
              <a:off x="4380" y="1971"/>
              <a:ext cx="62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 baseline="0" dirty="0">
                  <a:solidFill>
                    <a:schemeClr val="accent2"/>
                  </a:solidFill>
                  <a:latin typeface="Comic Sans MS" pitchFamily="66" charset="0"/>
                </a:rPr>
                <a:t>Next</a:t>
              </a:r>
            </a:p>
            <a:p>
              <a:r>
                <a:rPr lang="en-US" i="0" baseline="0" dirty="0">
                  <a:solidFill>
                    <a:schemeClr val="accent2"/>
                  </a:solidFill>
                  <a:latin typeface="Comic Sans MS" pitchFamily="66" charset="0"/>
                </a:rPr>
                <a:t>State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797004" y="1108299"/>
            <a:ext cx="1511300" cy="436563"/>
            <a:chOff x="4632" y="1008"/>
            <a:chExt cx="952" cy="275"/>
          </a:xfrm>
        </p:grpSpPr>
        <p:sp>
          <p:nvSpPr>
            <p:cNvPr id="32786" name="Line 26"/>
            <p:cNvSpPr>
              <a:spLocks noChangeShapeType="1"/>
            </p:cNvSpPr>
            <p:nvPr/>
          </p:nvSpPr>
          <p:spPr bwMode="auto">
            <a:xfrm flipH="1">
              <a:off x="4632" y="1283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4786" y="1008"/>
              <a:ext cx="7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baseline="0">
                  <a:latin typeface="Comic Sans MS" pitchFamily="66" charset="0"/>
                </a:rPr>
                <a:t>Outputs</a:t>
              </a:r>
              <a:endParaRPr lang="en-US" b="0" i="0" baseline="0">
                <a:latin typeface="Comic Sans MS" pitchFamily="66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987004" y="1908397"/>
            <a:ext cx="3265488" cy="2116138"/>
            <a:chOff x="2232" y="1512"/>
            <a:chExt cx="2057" cy="133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232" y="1512"/>
              <a:ext cx="2057" cy="1333"/>
              <a:chOff x="2337" y="1356"/>
              <a:chExt cx="2025" cy="1333"/>
            </a:xfrm>
          </p:grpSpPr>
          <p:sp>
            <p:nvSpPr>
              <p:cNvPr id="32783" name="Rectangle 8"/>
              <p:cNvSpPr>
                <a:spLocks noChangeArrowheads="1"/>
              </p:cNvSpPr>
              <p:nvPr/>
            </p:nvSpPr>
            <p:spPr bwMode="auto">
              <a:xfrm>
                <a:off x="4044" y="1934"/>
                <a:ext cx="318" cy="755"/>
              </a:xfrm>
              <a:prstGeom prst="rect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2784" name="Text Box 9"/>
              <p:cNvSpPr txBox="1">
                <a:spLocks noChangeArrowheads="1"/>
              </p:cNvSpPr>
              <p:nvPr/>
            </p:nvSpPr>
            <p:spPr bwMode="auto">
              <a:xfrm>
                <a:off x="2337" y="1356"/>
                <a:ext cx="918" cy="407"/>
              </a:xfrm>
              <a:prstGeom prst="rect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0" baseline="0">
                    <a:solidFill>
                      <a:schemeClr val="hlink"/>
                    </a:solidFill>
                    <a:latin typeface="Comic Sans MS" pitchFamily="66" charset="0"/>
                  </a:rPr>
                  <a:t>Storage Elements</a:t>
                </a:r>
                <a:endParaRPr lang="en-US" b="0" i="0" baseline="0">
                  <a:solidFill>
                    <a:schemeClr val="hlin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785" name="Line 10"/>
              <p:cNvSpPr>
                <a:spLocks noChangeShapeType="1"/>
              </p:cNvSpPr>
              <p:nvPr/>
            </p:nvSpPr>
            <p:spPr bwMode="auto">
              <a:xfrm>
                <a:off x="3163" y="1758"/>
                <a:ext cx="1058" cy="54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32780" name="AutoShape 28"/>
            <p:cNvSpPr>
              <a:spLocks noChangeArrowheads="1"/>
            </p:cNvSpPr>
            <p:nvPr/>
          </p:nvSpPr>
          <p:spPr bwMode="auto">
            <a:xfrm rot="5400000">
              <a:off x="3920" y="26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81" name="Line 29"/>
            <p:cNvSpPr>
              <a:spLocks noChangeShapeType="1"/>
            </p:cNvSpPr>
            <p:nvPr/>
          </p:nvSpPr>
          <p:spPr bwMode="auto">
            <a:xfrm flipH="1">
              <a:off x="3584" y="2736"/>
              <a:ext cx="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82" name="Text Box 30"/>
            <p:cNvSpPr txBox="1">
              <a:spLocks noChangeArrowheads="1"/>
            </p:cNvSpPr>
            <p:nvPr/>
          </p:nvSpPr>
          <p:spPr bwMode="auto">
            <a:xfrm>
              <a:off x="3192" y="2592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baseline="0">
                  <a:latin typeface="Comic Sans MS" pitchFamily="66" charset="0"/>
                </a:rPr>
                <a:t>CLK</a:t>
              </a:r>
            </a:p>
          </p:txBody>
        </p:sp>
      </p:grpSp>
      <p:sp>
        <p:nvSpPr>
          <p:cNvPr id="32" name="31 Metin kutusu"/>
          <p:cNvSpPr txBox="1"/>
          <p:nvPr/>
        </p:nvSpPr>
        <p:spPr>
          <a:xfrm>
            <a:off x="179512" y="429309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Current State</a:t>
            </a:r>
            <a:r>
              <a:rPr lang="tr-TR" sz="2400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at time (t) is stored in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flip-flops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tr-TR" sz="2400" dirty="0">
              <a:latin typeface="Comic Sans MS" pitchFamily="66" charset="0"/>
              <a:cs typeface="Times New Roman" pitchFamily="18" charset="0"/>
            </a:endParaRPr>
          </a:p>
          <a:p>
            <a:pPr marL="0" lvl="1"/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Next State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at </a:t>
            </a:r>
            <a:r>
              <a:rPr lang="en-US" sz="24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time (t+1)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is a Boolean function of 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tate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and Inputs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marL="0" lvl="1"/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Outputs</a:t>
            </a: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at </a:t>
            </a:r>
            <a:r>
              <a:rPr lang="en-US" sz="24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time (t)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are a Boolean function of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State (t)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and (sometimes)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Inputs (t)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sz="2400" dirty="0" smtClean="0">
              <a:latin typeface="Comic Sans MS" pitchFamily="66" charset="0"/>
            </a:endParaRPr>
          </a:p>
          <a:p>
            <a:pPr marL="0" lvl="1"/>
            <a:endParaRPr lang="en-US" dirty="0" smtClean="0">
              <a:latin typeface="Comic Sans MS" pitchFamily="66" charset="0"/>
              <a:cs typeface="Times New Roman" pitchFamily="18" charset="0"/>
            </a:endParaRPr>
          </a:p>
          <a:p>
            <a:pPr marL="0" lvl="1"/>
            <a:endParaRPr lang="tr-TR" dirty="0" smtClean="0">
              <a:latin typeface="Comic Sans MS" pitchFamily="66" charset="0"/>
              <a:cs typeface="Times New Roman" pitchFamily="18" charset="0"/>
            </a:endParaRPr>
          </a:p>
          <a:p>
            <a:pPr marL="0" lvl="1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0207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Example </a:t>
            </a:r>
            <a:r>
              <a:rPr lang="tr-TR" sz="3600" b="1" dirty="0" smtClean="0">
                <a:solidFill>
                  <a:srgbClr val="FF0000"/>
                </a:solidFill>
                <a:latin typeface="Comic Sans MS" pitchFamily="66" charset="0"/>
              </a:rPr>
              <a:t>of a </a:t>
            </a:r>
            <a:r>
              <a:rPr lang="tr-TR" sz="3600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sz="3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  <a:latin typeface="Comic Sans MS" pitchFamily="66" charset="0"/>
              </a:rPr>
              <a:t>Circuit</a:t>
            </a:r>
            <a:endParaRPr lang="en-US" sz="36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284984"/>
            <a:ext cx="5040560" cy="331236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What is the</a:t>
            </a:r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rgbClr val="002060"/>
                </a:solidFill>
                <a:cs typeface="Times New Roman" pitchFamily="18" charset="0"/>
              </a:rPr>
              <a:t>Output </a:t>
            </a:r>
            <a:r>
              <a:rPr lang="tr-TR" b="1" u="sng" dirty="0" smtClean="0">
                <a:solidFill>
                  <a:srgbClr val="002060"/>
                </a:solidFill>
                <a:cs typeface="Times New Roman" pitchFamily="18" charset="0"/>
              </a:rPr>
              <a:t>F</a:t>
            </a:r>
            <a:r>
              <a:rPr lang="en-US" b="1" u="sng" dirty="0" smtClean="0">
                <a:solidFill>
                  <a:srgbClr val="002060"/>
                </a:solidFill>
                <a:cs typeface="Times New Roman" pitchFamily="18" charset="0"/>
              </a:rPr>
              <a:t>unction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tr-TR" dirty="0" smtClean="0">
              <a:cs typeface="Times New Roman" pitchFamily="18" charset="0"/>
            </a:endParaRPr>
          </a:p>
          <a:p>
            <a:endParaRPr lang="tr-TR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What </a:t>
            </a:r>
            <a:r>
              <a:rPr lang="en-US" dirty="0" smtClean="0">
                <a:cs typeface="Times New Roman" pitchFamily="18" charset="0"/>
              </a:rPr>
              <a:t>is the </a:t>
            </a:r>
            <a:r>
              <a:rPr lang="en-US" b="1" u="sng" dirty="0" smtClean="0">
                <a:solidFill>
                  <a:srgbClr val="002060"/>
                </a:solidFill>
                <a:cs typeface="Times New Roman" pitchFamily="18" charset="0"/>
              </a:rPr>
              <a:t>Next State    </a:t>
            </a:r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                          </a:t>
            </a:r>
            <a:r>
              <a:rPr lang="en-US" b="1" u="sng" dirty="0" smtClean="0">
                <a:solidFill>
                  <a:srgbClr val="002060"/>
                </a:solidFill>
                <a:cs typeface="Times New Roman" pitchFamily="18" charset="0"/>
              </a:rPr>
              <a:t>Function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tr-TR" dirty="0" smtClean="0"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30963" y="2144713"/>
            <a:ext cx="84137" cy="211137"/>
          </a:xfrm>
          <a:custGeom>
            <a:avLst/>
            <a:gdLst>
              <a:gd name="T0" fmla="*/ 57150 w 53"/>
              <a:gd name="T1" fmla="*/ 203200 h 133"/>
              <a:gd name="T2" fmla="*/ 61912 w 53"/>
              <a:gd name="T3" fmla="*/ 209550 h 133"/>
              <a:gd name="T4" fmla="*/ 68262 w 53"/>
              <a:gd name="T5" fmla="*/ 211137 h 133"/>
              <a:gd name="T6" fmla="*/ 77787 w 53"/>
              <a:gd name="T7" fmla="*/ 209550 h 133"/>
              <a:gd name="T8" fmla="*/ 80962 w 53"/>
              <a:gd name="T9" fmla="*/ 204787 h 133"/>
              <a:gd name="T10" fmla="*/ 84137 w 53"/>
              <a:gd name="T11" fmla="*/ 193675 h 133"/>
              <a:gd name="T12" fmla="*/ 80962 w 53"/>
              <a:gd name="T13" fmla="*/ 176212 h 133"/>
              <a:gd name="T14" fmla="*/ 79375 w 53"/>
              <a:gd name="T15" fmla="*/ 158750 h 133"/>
              <a:gd name="T16" fmla="*/ 77787 w 53"/>
              <a:gd name="T17" fmla="*/ 146050 h 133"/>
              <a:gd name="T18" fmla="*/ 74612 w 53"/>
              <a:gd name="T19" fmla="*/ 134937 h 133"/>
              <a:gd name="T20" fmla="*/ 71437 w 53"/>
              <a:gd name="T21" fmla="*/ 114300 h 133"/>
              <a:gd name="T22" fmla="*/ 63500 w 53"/>
              <a:gd name="T23" fmla="*/ 96837 h 133"/>
              <a:gd name="T24" fmla="*/ 60325 w 53"/>
              <a:gd name="T25" fmla="*/ 77787 h 133"/>
              <a:gd name="T26" fmla="*/ 55562 w 53"/>
              <a:gd name="T27" fmla="*/ 66675 h 133"/>
              <a:gd name="T28" fmla="*/ 50800 w 53"/>
              <a:gd name="T29" fmla="*/ 55562 h 133"/>
              <a:gd name="T30" fmla="*/ 42862 w 53"/>
              <a:gd name="T31" fmla="*/ 39687 h 133"/>
              <a:gd name="T32" fmla="*/ 38100 w 53"/>
              <a:gd name="T33" fmla="*/ 28575 h 133"/>
              <a:gd name="T34" fmla="*/ 23812 w 53"/>
              <a:gd name="T35" fmla="*/ 7937 h 133"/>
              <a:gd name="T36" fmla="*/ 15875 w 53"/>
              <a:gd name="T37" fmla="*/ 0 h 133"/>
              <a:gd name="T38" fmla="*/ 4762 w 53"/>
              <a:gd name="T39" fmla="*/ 4762 h 133"/>
              <a:gd name="T40" fmla="*/ 0 w 53"/>
              <a:gd name="T41" fmla="*/ 11112 h 133"/>
              <a:gd name="T42" fmla="*/ 3175 w 53"/>
              <a:gd name="T43" fmla="*/ 20637 h 133"/>
              <a:gd name="T44" fmla="*/ 11112 w 53"/>
              <a:gd name="T45" fmla="*/ 33337 h 133"/>
              <a:gd name="T46" fmla="*/ 12700 w 53"/>
              <a:gd name="T47" fmla="*/ 42862 h 133"/>
              <a:gd name="T48" fmla="*/ 20637 w 53"/>
              <a:gd name="T49" fmla="*/ 55562 h 133"/>
              <a:gd name="T50" fmla="*/ 23812 w 53"/>
              <a:gd name="T51" fmla="*/ 65087 h 133"/>
              <a:gd name="T52" fmla="*/ 28575 w 53"/>
              <a:gd name="T53" fmla="*/ 74612 h 133"/>
              <a:gd name="T54" fmla="*/ 33337 w 53"/>
              <a:gd name="T55" fmla="*/ 85725 h 133"/>
              <a:gd name="T56" fmla="*/ 38100 w 53"/>
              <a:gd name="T57" fmla="*/ 101600 h 133"/>
              <a:gd name="T58" fmla="*/ 44450 w 53"/>
              <a:gd name="T59" fmla="*/ 119062 h 133"/>
              <a:gd name="T60" fmla="*/ 49212 w 53"/>
              <a:gd name="T61" fmla="*/ 139700 h 133"/>
              <a:gd name="T62" fmla="*/ 50800 w 53"/>
              <a:gd name="T63" fmla="*/ 150812 h 133"/>
              <a:gd name="T64" fmla="*/ 52387 w 53"/>
              <a:gd name="T65" fmla="*/ 163512 h 133"/>
              <a:gd name="T66" fmla="*/ 55562 w 53"/>
              <a:gd name="T67" fmla="*/ 180975 h 133"/>
              <a:gd name="T68" fmla="*/ 57150 w 53"/>
              <a:gd name="T69" fmla="*/ 203200 h 1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3"/>
              <a:gd name="T106" fmla="*/ 0 h 133"/>
              <a:gd name="T107" fmla="*/ 53 w 53"/>
              <a:gd name="T108" fmla="*/ 133 h 1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3" h="133">
                <a:moveTo>
                  <a:pt x="36" y="125"/>
                </a:moveTo>
                <a:lnTo>
                  <a:pt x="36" y="128"/>
                </a:lnTo>
                <a:lnTo>
                  <a:pt x="38" y="129"/>
                </a:lnTo>
                <a:lnTo>
                  <a:pt x="39" y="132"/>
                </a:lnTo>
                <a:lnTo>
                  <a:pt x="40" y="132"/>
                </a:lnTo>
                <a:lnTo>
                  <a:pt x="43" y="133"/>
                </a:lnTo>
                <a:lnTo>
                  <a:pt x="47" y="133"/>
                </a:lnTo>
                <a:lnTo>
                  <a:pt x="49" y="132"/>
                </a:lnTo>
                <a:lnTo>
                  <a:pt x="51" y="131"/>
                </a:lnTo>
                <a:lnTo>
                  <a:pt x="51" y="129"/>
                </a:lnTo>
                <a:lnTo>
                  <a:pt x="53" y="127"/>
                </a:lnTo>
                <a:lnTo>
                  <a:pt x="53" y="122"/>
                </a:lnTo>
                <a:lnTo>
                  <a:pt x="51" y="120"/>
                </a:lnTo>
                <a:lnTo>
                  <a:pt x="51" y="111"/>
                </a:lnTo>
                <a:lnTo>
                  <a:pt x="50" y="107"/>
                </a:lnTo>
                <a:lnTo>
                  <a:pt x="50" y="100"/>
                </a:lnTo>
                <a:lnTo>
                  <a:pt x="49" y="96"/>
                </a:lnTo>
                <a:lnTo>
                  <a:pt x="49" y="92"/>
                </a:lnTo>
                <a:lnTo>
                  <a:pt x="47" y="88"/>
                </a:lnTo>
                <a:lnTo>
                  <a:pt x="47" y="85"/>
                </a:lnTo>
                <a:lnTo>
                  <a:pt x="45" y="77"/>
                </a:lnTo>
                <a:lnTo>
                  <a:pt x="45" y="72"/>
                </a:lnTo>
                <a:lnTo>
                  <a:pt x="43" y="68"/>
                </a:lnTo>
                <a:lnTo>
                  <a:pt x="40" y="61"/>
                </a:lnTo>
                <a:lnTo>
                  <a:pt x="40" y="59"/>
                </a:lnTo>
                <a:lnTo>
                  <a:pt x="38" y="49"/>
                </a:lnTo>
                <a:lnTo>
                  <a:pt x="36" y="46"/>
                </a:lnTo>
                <a:lnTo>
                  <a:pt x="35" y="42"/>
                </a:lnTo>
                <a:lnTo>
                  <a:pt x="33" y="39"/>
                </a:lnTo>
                <a:lnTo>
                  <a:pt x="32" y="35"/>
                </a:lnTo>
                <a:lnTo>
                  <a:pt x="27" y="27"/>
                </a:lnTo>
                <a:lnTo>
                  <a:pt x="27" y="25"/>
                </a:lnTo>
                <a:lnTo>
                  <a:pt x="25" y="21"/>
                </a:lnTo>
                <a:lnTo>
                  <a:pt x="24" y="18"/>
                </a:lnTo>
                <a:lnTo>
                  <a:pt x="21" y="13"/>
                </a:lnTo>
                <a:lnTo>
                  <a:pt x="15" y="5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2" y="5"/>
                </a:lnTo>
                <a:lnTo>
                  <a:pt x="0" y="7"/>
                </a:lnTo>
                <a:lnTo>
                  <a:pt x="0" y="11"/>
                </a:lnTo>
                <a:lnTo>
                  <a:pt x="2" y="13"/>
                </a:lnTo>
                <a:lnTo>
                  <a:pt x="4" y="20"/>
                </a:lnTo>
                <a:lnTo>
                  <a:pt x="7" y="21"/>
                </a:lnTo>
                <a:lnTo>
                  <a:pt x="7" y="24"/>
                </a:lnTo>
                <a:lnTo>
                  <a:pt x="8" y="27"/>
                </a:lnTo>
                <a:lnTo>
                  <a:pt x="10" y="31"/>
                </a:lnTo>
                <a:lnTo>
                  <a:pt x="13" y="35"/>
                </a:lnTo>
                <a:lnTo>
                  <a:pt x="15" y="39"/>
                </a:lnTo>
                <a:lnTo>
                  <a:pt x="15" y="41"/>
                </a:lnTo>
                <a:lnTo>
                  <a:pt x="17" y="45"/>
                </a:lnTo>
                <a:lnTo>
                  <a:pt x="18" y="47"/>
                </a:lnTo>
                <a:lnTo>
                  <a:pt x="20" y="52"/>
                </a:lnTo>
                <a:lnTo>
                  <a:pt x="21" y="54"/>
                </a:lnTo>
                <a:lnTo>
                  <a:pt x="24" y="61"/>
                </a:lnTo>
                <a:lnTo>
                  <a:pt x="24" y="64"/>
                </a:lnTo>
                <a:lnTo>
                  <a:pt x="27" y="74"/>
                </a:lnTo>
                <a:lnTo>
                  <a:pt x="28" y="75"/>
                </a:lnTo>
                <a:lnTo>
                  <a:pt x="28" y="79"/>
                </a:lnTo>
                <a:lnTo>
                  <a:pt x="31" y="88"/>
                </a:lnTo>
                <a:lnTo>
                  <a:pt x="31" y="90"/>
                </a:lnTo>
                <a:lnTo>
                  <a:pt x="32" y="95"/>
                </a:lnTo>
                <a:lnTo>
                  <a:pt x="32" y="99"/>
                </a:lnTo>
                <a:lnTo>
                  <a:pt x="33" y="103"/>
                </a:lnTo>
                <a:lnTo>
                  <a:pt x="33" y="110"/>
                </a:lnTo>
                <a:lnTo>
                  <a:pt x="35" y="114"/>
                </a:lnTo>
                <a:lnTo>
                  <a:pt x="35" y="122"/>
                </a:lnTo>
                <a:lnTo>
                  <a:pt x="36" y="128"/>
                </a:lnTo>
                <a:lnTo>
                  <a:pt x="36" y="1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6" name="Freeform 6"/>
          <p:cNvSpPr>
            <a:spLocks/>
          </p:cNvSpPr>
          <p:nvPr/>
        </p:nvSpPr>
        <p:spPr bwMode="auto">
          <a:xfrm>
            <a:off x="6435725" y="2147888"/>
            <a:ext cx="460375" cy="201612"/>
          </a:xfrm>
          <a:custGeom>
            <a:avLst/>
            <a:gdLst>
              <a:gd name="T0" fmla="*/ 438150 w 290"/>
              <a:gd name="T1" fmla="*/ 198437 h 127"/>
              <a:gd name="T2" fmla="*/ 442913 w 290"/>
              <a:gd name="T3" fmla="*/ 201612 h 127"/>
              <a:gd name="T4" fmla="*/ 449263 w 290"/>
              <a:gd name="T5" fmla="*/ 201612 h 127"/>
              <a:gd name="T6" fmla="*/ 454025 w 290"/>
              <a:gd name="T7" fmla="*/ 200025 h 127"/>
              <a:gd name="T8" fmla="*/ 457200 w 290"/>
              <a:gd name="T9" fmla="*/ 195262 h 127"/>
              <a:gd name="T10" fmla="*/ 460375 w 290"/>
              <a:gd name="T11" fmla="*/ 193675 h 127"/>
              <a:gd name="T12" fmla="*/ 460375 w 290"/>
              <a:gd name="T13" fmla="*/ 187325 h 127"/>
              <a:gd name="T14" fmla="*/ 457200 w 290"/>
              <a:gd name="T15" fmla="*/ 182562 h 127"/>
              <a:gd name="T16" fmla="*/ 455613 w 290"/>
              <a:gd name="T17" fmla="*/ 179387 h 127"/>
              <a:gd name="T18" fmla="*/ 415925 w 290"/>
              <a:gd name="T19" fmla="*/ 139700 h 127"/>
              <a:gd name="T20" fmla="*/ 369887 w 290"/>
              <a:gd name="T21" fmla="*/ 103187 h 127"/>
              <a:gd name="T22" fmla="*/ 357187 w 290"/>
              <a:gd name="T23" fmla="*/ 96837 h 127"/>
              <a:gd name="T24" fmla="*/ 346075 w 290"/>
              <a:gd name="T25" fmla="*/ 87312 h 127"/>
              <a:gd name="T26" fmla="*/ 277812 w 290"/>
              <a:gd name="T27" fmla="*/ 52387 h 127"/>
              <a:gd name="T28" fmla="*/ 263525 w 290"/>
              <a:gd name="T29" fmla="*/ 47625 h 127"/>
              <a:gd name="T30" fmla="*/ 250825 w 290"/>
              <a:gd name="T31" fmla="*/ 41275 h 127"/>
              <a:gd name="T32" fmla="*/ 234950 w 290"/>
              <a:gd name="T33" fmla="*/ 36512 h 127"/>
              <a:gd name="T34" fmla="*/ 220663 w 290"/>
              <a:gd name="T35" fmla="*/ 30162 h 127"/>
              <a:gd name="T36" fmla="*/ 206375 w 290"/>
              <a:gd name="T37" fmla="*/ 25400 h 127"/>
              <a:gd name="T38" fmla="*/ 188912 w 290"/>
              <a:gd name="T39" fmla="*/ 22225 h 127"/>
              <a:gd name="T40" fmla="*/ 174625 w 290"/>
              <a:gd name="T41" fmla="*/ 19050 h 127"/>
              <a:gd name="T42" fmla="*/ 158750 w 290"/>
              <a:gd name="T43" fmla="*/ 14287 h 127"/>
              <a:gd name="T44" fmla="*/ 142875 w 290"/>
              <a:gd name="T45" fmla="*/ 12700 h 127"/>
              <a:gd name="T46" fmla="*/ 127000 w 290"/>
              <a:gd name="T47" fmla="*/ 7937 h 127"/>
              <a:gd name="T48" fmla="*/ 96837 w 290"/>
              <a:gd name="T49" fmla="*/ 4762 h 127"/>
              <a:gd name="T50" fmla="*/ 76200 w 290"/>
              <a:gd name="T51" fmla="*/ 1587 h 127"/>
              <a:gd name="T52" fmla="*/ 61912 w 290"/>
              <a:gd name="T53" fmla="*/ 1587 h 127"/>
              <a:gd name="T54" fmla="*/ 46037 w 290"/>
              <a:gd name="T55" fmla="*/ 0 h 127"/>
              <a:gd name="T56" fmla="*/ 11112 w 290"/>
              <a:gd name="T57" fmla="*/ 0 h 127"/>
              <a:gd name="T58" fmla="*/ 6350 w 290"/>
              <a:gd name="T59" fmla="*/ 1587 h 127"/>
              <a:gd name="T60" fmla="*/ 1588 w 290"/>
              <a:gd name="T61" fmla="*/ 6350 h 127"/>
              <a:gd name="T62" fmla="*/ 0 w 290"/>
              <a:gd name="T63" fmla="*/ 7937 h 127"/>
              <a:gd name="T64" fmla="*/ 0 w 290"/>
              <a:gd name="T65" fmla="*/ 14287 h 127"/>
              <a:gd name="T66" fmla="*/ 1588 w 290"/>
              <a:gd name="T67" fmla="*/ 19050 h 127"/>
              <a:gd name="T68" fmla="*/ 6350 w 290"/>
              <a:gd name="T69" fmla="*/ 23812 h 127"/>
              <a:gd name="T70" fmla="*/ 7937 w 290"/>
              <a:gd name="T71" fmla="*/ 25400 h 127"/>
              <a:gd name="T72" fmla="*/ 12700 w 290"/>
              <a:gd name="T73" fmla="*/ 25400 h 127"/>
              <a:gd name="T74" fmla="*/ 46037 w 290"/>
              <a:gd name="T75" fmla="*/ 25400 h 127"/>
              <a:gd name="T76" fmla="*/ 61912 w 290"/>
              <a:gd name="T77" fmla="*/ 28575 h 127"/>
              <a:gd name="T78" fmla="*/ 76200 w 290"/>
              <a:gd name="T79" fmla="*/ 28575 h 127"/>
              <a:gd name="T80" fmla="*/ 92075 w 290"/>
              <a:gd name="T81" fmla="*/ 30162 h 127"/>
              <a:gd name="T82" fmla="*/ 123825 w 290"/>
              <a:gd name="T83" fmla="*/ 34925 h 127"/>
              <a:gd name="T84" fmla="*/ 138112 w 290"/>
              <a:gd name="T85" fmla="*/ 39687 h 127"/>
              <a:gd name="T86" fmla="*/ 153987 w 290"/>
              <a:gd name="T87" fmla="*/ 41275 h 127"/>
              <a:gd name="T88" fmla="*/ 169862 w 290"/>
              <a:gd name="T89" fmla="*/ 46037 h 127"/>
              <a:gd name="T90" fmla="*/ 184150 w 290"/>
              <a:gd name="T91" fmla="*/ 47625 h 127"/>
              <a:gd name="T92" fmla="*/ 198437 w 290"/>
              <a:gd name="T93" fmla="*/ 52387 h 127"/>
              <a:gd name="T94" fmla="*/ 211138 w 290"/>
              <a:gd name="T95" fmla="*/ 57150 h 127"/>
              <a:gd name="T96" fmla="*/ 227013 w 290"/>
              <a:gd name="T97" fmla="*/ 63500 h 127"/>
              <a:gd name="T98" fmla="*/ 241300 w 290"/>
              <a:gd name="T99" fmla="*/ 68262 h 127"/>
              <a:gd name="T100" fmla="*/ 255587 w 290"/>
              <a:gd name="T101" fmla="*/ 74612 h 127"/>
              <a:gd name="T102" fmla="*/ 268287 w 290"/>
              <a:gd name="T103" fmla="*/ 79375 h 127"/>
              <a:gd name="T104" fmla="*/ 331787 w 290"/>
              <a:gd name="T105" fmla="*/ 109537 h 127"/>
              <a:gd name="T106" fmla="*/ 342900 w 290"/>
              <a:gd name="T107" fmla="*/ 119062 h 127"/>
              <a:gd name="T108" fmla="*/ 357187 w 290"/>
              <a:gd name="T109" fmla="*/ 125412 h 127"/>
              <a:gd name="T110" fmla="*/ 398462 w 290"/>
              <a:gd name="T111" fmla="*/ 158750 h 127"/>
              <a:gd name="T112" fmla="*/ 438150 w 290"/>
              <a:gd name="T113" fmla="*/ 198437 h 1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90"/>
              <a:gd name="T172" fmla="*/ 0 h 127"/>
              <a:gd name="T173" fmla="*/ 290 w 290"/>
              <a:gd name="T174" fmla="*/ 127 h 12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90" h="127">
                <a:moveTo>
                  <a:pt x="276" y="125"/>
                </a:moveTo>
                <a:lnTo>
                  <a:pt x="279" y="127"/>
                </a:lnTo>
                <a:lnTo>
                  <a:pt x="283" y="127"/>
                </a:lnTo>
                <a:lnTo>
                  <a:pt x="286" y="126"/>
                </a:lnTo>
                <a:lnTo>
                  <a:pt x="288" y="123"/>
                </a:lnTo>
                <a:lnTo>
                  <a:pt x="290" y="122"/>
                </a:lnTo>
                <a:lnTo>
                  <a:pt x="290" y="118"/>
                </a:lnTo>
                <a:lnTo>
                  <a:pt x="288" y="115"/>
                </a:lnTo>
                <a:lnTo>
                  <a:pt x="287" y="113"/>
                </a:lnTo>
                <a:lnTo>
                  <a:pt x="262" y="88"/>
                </a:lnTo>
                <a:lnTo>
                  <a:pt x="233" y="65"/>
                </a:lnTo>
                <a:lnTo>
                  <a:pt x="225" y="61"/>
                </a:lnTo>
                <a:lnTo>
                  <a:pt x="218" y="55"/>
                </a:lnTo>
                <a:lnTo>
                  <a:pt x="175" y="33"/>
                </a:lnTo>
                <a:lnTo>
                  <a:pt x="166" y="30"/>
                </a:lnTo>
                <a:lnTo>
                  <a:pt x="158" y="26"/>
                </a:lnTo>
                <a:lnTo>
                  <a:pt x="148" y="23"/>
                </a:lnTo>
                <a:lnTo>
                  <a:pt x="139" y="19"/>
                </a:lnTo>
                <a:lnTo>
                  <a:pt x="130" y="16"/>
                </a:lnTo>
                <a:lnTo>
                  <a:pt x="119" y="14"/>
                </a:lnTo>
                <a:lnTo>
                  <a:pt x="110" y="12"/>
                </a:lnTo>
                <a:lnTo>
                  <a:pt x="100" y="9"/>
                </a:lnTo>
                <a:lnTo>
                  <a:pt x="90" y="8"/>
                </a:lnTo>
                <a:lnTo>
                  <a:pt x="80" y="5"/>
                </a:lnTo>
                <a:lnTo>
                  <a:pt x="61" y="3"/>
                </a:lnTo>
                <a:lnTo>
                  <a:pt x="48" y="1"/>
                </a:lnTo>
                <a:lnTo>
                  <a:pt x="39" y="1"/>
                </a:lnTo>
                <a:lnTo>
                  <a:pt x="29" y="0"/>
                </a:lnTo>
                <a:lnTo>
                  <a:pt x="7" y="0"/>
                </a:lnTo>
                <a:lnTo>
                  <a:pt x="4" y="1"/>
                </a:lnTo>
                <a:lnTo>
                  <a:pt x="1" y="4"/>
                </a:lnTo>
                <a:lnTo>
                  <a:pt x="0" y="5"/>
                </a:lnTo>
                <a:lnTo>
                  <a:pt x="0" y="9"/>
                </a:lnTo>
                <a:lnTo>
                  <a:pt x="1" y="12"/>
                </a:lnTo>
                <a:lnTo>
                  <a:pt x="4" y="15"/>
                </a:lnTo>
                <a:lnTo>
                  <a:pt x="5" y="16"/>
                </a:lnTo>
                <a:lnTo>
                  <a:pt x="8" y="16"/>
                </a:lnTo>
                <a:lnTo>
                  <a:pt x="29" y="16"/>
                </a:lnTo>
                <a:lnTo>
                  <a:pt x="39" y="18"/>
                </a:lnTo>
                <a:lnTo>
                  <a:pt x="48" y="18"/>
                </a:lnTo>
                <a:lnTo>
                  <a:pt x="58" y="19"/>
                </a:lnTo>
                <a:lnTo>
                  <a:pt x="78" y="22"/>
                </a:lnTo>
                <a:lnTo>
                  <a:pt x="87" y="25"/>
                </a:lnTo>
                <a:lnTo>
                  <a:pt x="97" y="26"/>
                </a:lnTo>
                <a:lnTo>
                  <a:pt x="107" y="29"/>
                </a:lnTo>
                <a:lnTo>
                  <a:pt x="116" y="30"/>
                </a:lnTo>
                <a:lnTo>
                  <a:pt x="125" y="33"/>
                </a:lnTo>
                <a:lnTo>
                  <a:pt x="133" y="36"/>
                </a:lnTo>
                <a:lnTo>
                  <a:pt x="143" y="40"/>
                </a:lnTo>
                <a:lnTo>
                  <a:pt x="152" y="43"/>
                </a:lnTo>
                <a:lnTo>
                  <a:pt x="161" y="47"/>
                </a:lnTo>
                <a:lnTo>
                  <a:pt x="169" y="50"/>
                </a:lnTo>
                <a:lnTo>
                  <a:pt x="209" y="69"/>
                </a:lnTo>
                <a:lnTo>
                  <a:pt x="216" y="75"/>
                </a:lnTo>
                <a:lnTo>
                  <a:pt x="225" y="79"/>
                </a:lnTo>
                <a:lnTo>
                  <a:pt x="251" y="100"/>
                </a:lnTo>
                <a:lnTo>
                  <a:pt x="276" y="1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7" name="Freeform 7"/>
          <p:cNvSpPr>
            <a:spLocks/>
          </p:cNvSpPr>
          <p:nvPr/>
        </p:nvSpPr>
        <p:spPr bwMode="auto">
          <a:xfrm>
            <a:off x="6437313" y="2338388"/>
            <a:ext cx="85725" cy="211137"/>
          </a:xfrm>
          <a:custGeom>
            <a:avLst/>
            <a:gdLst>
              <a:gd name="T0" fmla="*/ 85725 w 54"/>
              <a:gd name="T1" fmla="*/ 11112 h 133"/>
              <a:gd name="T2" fmla="*/ 84138 w 54"/>
              <a:gd name="T3" fmla="*/ 4762 h 133"/>
              <a:gd name="T4" fmla="*/ 77788 w 54"/>
              <a:gd name="T5" fmla="*/ 0 h 133"/>
              <a:gd name="T6" fmla="*/ 66675 w 54"/>
              <a:gd name="T7" fmla="*/ 3175 h 133"/>
              <a:gd name="T8" fmla="*/ 61913 w 54"/>
              <a:gd name="T9" fmla="*/ 7937 h 133"/>
              <a:gd name="T10" fmla="*/ 60325 w 54"/>
              <a:gd name="T11" fmla="*/ 14287 h 133"/>
              <a:gd name="T12" fmla="*/ 57150 w 54"/>
              <a:gd name="T13" fmla="*/ 15875 h 133"/>
              <a:gd name="T14" fmla="*/ 55563 w 54"/>
              <a:gd name="T15" fmla="*/ 36512 h 133"/>
              <a:gd name="T16" fmla="*/ 53975 w 54"/>
              <a:gd name="T17" fmla="*/ 53975 h 133"/>
              <a:gd name="T18" fmla="*/ 50800 w 54"/>
              <a:gd name="T19" fmla="*/ 65087 h 133"/>
              <a:gd name="T20" fmla="*/ 49212 w 54"/>
              <a:gd name="T21" fmla="*/ 77787 h 133"/>
              <a:gd name="T22" fmla="*/ 44450 w 54"/>
              <a:gd name="T23" fmla="*/ 88900 h 133"/>
              <a:gd name="T24" fmla="*/ 39688 w 54"/>
              <a:gd name="T25" fmla="*/ 104775 h 133"/>
              <a:gd name="T26" fmla="*/ 33338 w 54"/>
              <a:gd name="T27" fmla="*/ 122237 h 133"/>
              <a:gd name="T28" fmla="*/ 28575 w 54"/>
              <a:gd name="T29" fmla="*/ 133350 h 133"/>
              <a:gd name="T30" fmla="*/ 22225 w 54"/>
              <a:gd name="T31" fmla="*/ 150812 h 133"/>
              <a:gd name="T32" fmla="*/ 17463 w 54"/>
              <a:gd name="T33" fmla="*/ 157162 h 133"/>
              <a:gd name="T34" fmla="*/ 11112 w 54"/>
              <a:gd name="T35" fmla="*/ 173037 h 133"/>
              <a:gd name="T36" fmla="*/ 3175 w 54"/>
              <a:gd name="T37" fmla="*/ 187325 h 133"/>
              <a:gd name="T38" fmla="*/ 3175 w 54"/>
              <a:gd name="T39" fmla="*/ 192087 h 133"/>
              <a:gd name="T40" fmla="*/ 0 w 54"/>
              <a:gd name="T41" fmla="*/ 201612 h 133"/>
              <a:gd name="T42" fmla="*/ 6350 w 54"/>
              <a:gd name="T43" fmla="*/ 209550 h 133"/>
              <a:gd name="T44" fmla="*/ 15875 w 54"/>
              <a:gd name="T45" fmla="*/ 211137 h 133"/>
              <a:gd name="T46" fmla="*/ 25400 w 54"/>
              <a:gd name="T47" fmla="*/ 204787 h 133"/>
              <a:gd name="T48" fmla="*/ 28575 w 54"/>
              <a:gd name="T49" fmla="*/ 196849 h 133"/>
              <a:gd name="T50" fmla="*/ 33338 w 54"/>
              <a:gd name="T51" fmla="*/ 187325 h 133"/>
              <a:gd name="T52" fmla="*/ 39688 w 54"/>
              <a:gd name="T53" fmla="*/ 174625 h 133"/>
              <a:gd name="T54" fmla="*/ 49212 w 54"/>
              <a:gd name="T55" fmla="*/ 158750 h 133"/>
              <a:gd name="T56" fmla="*/ 55563 w 54"/>
              <a:gd name="T57" fmla="*/ 141287 h 133"/>
              <a:gd name="T58" fmla="*/ 60325 w 54"/>
              <a:gd name="T59" fmla="*/ 130175 h 133"/>
              <a:gd name="T60" fmla="*/ 66675 w 54"/>
              <a:gd name="T61" fmla="*/ 112712 h 133"/>
              <a:gd name="T62" fmla="*/ 71438 w 54"/>
              <a:gd name="T63" fmla="*/ 100012 h 133"/>
              <a:gd name="T64" fmla="*/ 73025 w 54"/>
              <a:gd name="T65" fmla="*/ 90487 h 133"/>
              <a:gd name="T66" fmla="*/ 74613 w 54"/>
              <a:gd name="T67" fmla="*/ 76200 h 133"/>
              <a:gd name="T68" fmla="*/ 79375 w 54"/>
              <a:gd name="T69" fmla="*/ 65087 h 133"/>
              <a:gd name="T70" fmla="*/ 82550 w 54"/>
              <a:gd name="T71" fmla="*/ 50800 h 133"/>
              <a:gd name="T72" fmla="*/ 84138 w 54"/>
              <a:gd name="T73" fmla="*/ 33337 h 133"/>
              <a:gd name="T74" fmla="*/ 85725 w 54"/>
              <a:gd name="T75" fmla="*/ 14287 h 1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4"/>
              <a:gd name="T115" fmla="*/ 0 h 133"/>
              <a:gd name="T116" fmla="*/ 54 w 54"/>
              <a:gd name="T117" fmla="*/ 133 h 13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4" h="133">
                <a:moveTo>
                  <a:pt x="54" y="9"/>
                </a:moveTo>
                <a:lnTo>
                  <a:pt x="54" y="7"/>
                </a:lnTo>
                <a:lnTo>
                  <a:pt x="53" y="5"/>
                </a:lnTo>
                <a:lnTo>
                  <a:pt x="53" y="3"/>
                </a:lnTo>
                <a:lnTo>
                  <a:pt x="50" y="2"/>
                </a:lnTo>
                <a:lnTo>
                  <a:pt x="49" y="0"/>
                </a:lnTo>
                <a:lnTo>
                  <a:pt x="45" y="0"/>
                </a:lnTo>
                <a:lnTo>
                  <a:pt x="42" y="2"/>
                </a:lnTo>
                <a:lnTo>
                  <a:pt x="41" y="2"/>
                </a:lnTo>
                <a:lnTo>
                  <a:pt x="39" y="5"/>
                </a:lnTo>
                <a:lnTo>
                  <a:pt x="38" y="6"/>
                </a:lnTo>
                <a:lnTo>
                  <a:pt x="38" y="9"/>
                </a:lnTo>
                <a:lnTo>
                  <a:pt x="39" y="5"/>
                </a:lnTo>
                <a:lnTo>
                  <a:pt x="36" y="10"/>
                </a:lnTo>
                <a:lnTo>
                  <a:pt x="36" y="18"/>
                </a:lnTo>
                <a:lnTo>
                  <a:pt x="35" y="23"/>
                </a:lnTo>
                <a:lnTo>
                  <a:pt x="35" y="29"/>
                </a:lnTo>
                <a:lnTo>
                  <a:pt x="34" y="34"/>
                </a:lnTo>
                <a:lnTo>
                  <a:pt x="34" y="38"/>
                </a:lnTo>
                <a:lnTo>
                  <a:pt x="32" y="41"/>
                </a:lnTo>
                <a:lnTo>
                  <a:pt x="31" y="45"/>
                </a:lnTo>
                <a:lnTo>
                  <a:pt x="31" y="49"/>
                </a:lnTo>
                <a:lnTo>
                  <a:pt x="29" y="52"/>
                </a:lnTo>
                <a:lnTo>
                  <a:pt x="28" y="56"/>
                </a:lnTo>
                <a:lnTo>
                  <a:pt x="28" y="60"/>
                </a:lnTo>
                <a:lnTo>
                  <a:pt x="25" y="66"/>
                </a:lnTo>
                <a:lnTo>
                  <a:pt x="23" y="74"/>
                </a:lnTo>
                <a:lnTo>
                  <a:pt x="21" y="77"/>
                </a:lnTo>
                <a:lnTo>
                  <a:pt x="20" y="81"/>
                </a:lnTo>
                <a:lnTo>
                  <a:pt x="18" y="84"/>
                </a:lnTo>
                <a:lnTo>
                  <a:pt x="16" y="92"/>
                </a:lnTo>
                <a:lnTo>
                  <a:pt x="14" y="95"/>
                </a:lnTo>
                <a:lnTo>
                  <a:pt x="14" y="97"/>
                </a:lnTo>
                <a:lnTo>
                  <a:pt x="11" y="99"/>
                </a:lnTo>
                <a:lnTo>
                  <a:pt x="9" y="104"/>
                </a:lnTo>
                <a:lnTo>
                  <a:pt x="7" y="109"/>
                </a:lnTo>
                <a:lnTo>
                  <a:pt x="7" y="110"/>
                </a:lnTo>
                <a:lnTo>
                  <a:pt x="2" y="118"/>
                </a:lnTo>
                <a:lnTo>
                  <a:pt x="0" y="122"/>
                </a:lnTo>
                <a:lnTo>
                  <a:pt x="2" y="121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4" y="132"/>
                </a:lnTo>
                <a:lnTo>
                  <a:pt x="6" y="133"/>
                </a:lnTo>
                <a:lnTo>
                  <a:pt x="10" y="133"/>
                </a:lnTo>
                <a:lnTo>
                  <a:pt x="13" y="132"/>
                </a:lnTo>
                <a:lnTo>
                  <a:pt x="16" y="129"/>
                </a:lnTo>
                <a:lnTo>
                  <a:pt x="17" y="128"/>
                </a:lnTo>
                <a:lnTo>
                  <a:pt x="18" y="124"/>
                </a:lnTo>
                <a:lnTo>
                  <a:pt x="18" y="122"/>
                </a:lnTo>
                <a:lnTo>
                  <a:pt x="21" y="118"/>
                </a:lnTo>
                <a:lnTo>
                  <a:pt x="24" y="114"/>
                </a:lnTo>
                <a:lnTo>
                  <a:pt x="25" y="110"/>
                </a:lnTo>
                <a:lnTo>
                  <a:pt x="28" y="106"/>
                </a:lnTo>
                <a:lnTo>
                  <a:pt x="31" y="100"/>
                </a:lnTo>
                <a:lnTo>
                  <a:pt x="32" y="97"/>
                </a:lnTo>
                <a:lnTo>
                  <a:pt x="35" y="89"/>
                </a:lnTo>
                <a:lnTo>
                  <a:pt x="36" y="86"/>
                </a:lnTo>
                <a:lnTo>
                  <a:pt x="38" y="82"/>
                </a:lnTo>
                <a:lnTo>
                  <a:pt x="39" y="79"/>
                </a:lnTo>
                <a:lnTo>
                  <a:pt x="42" y="71"/>
                </a:lnTo>
                <a:lnTo>
                  <a:pt x="43" y="68"/>
                </a:lnTo>
                <a:lnTo>
                  <a:pt x="45" y="63"/>
                </a:lnTo>
                <a:lnTo>
                  <a:pt x="45" y="59"/>
                </a:lnTo>
                <a:lnTo>
                  <a:pt x="46" y="57"/>
                </a:lnTo>
                <a:lnTo>
                  <a:pt x="47" y="52"/>
                </a:lnTo>
                <a:lnTo>
                  <a:pt x="47" y="48"/>
                </a:lnTo>
                <a:lnTo>
                  <a:pt x="49" y="46"/>
                </a:lnTo>
                <a:lnTo>
                  <a:pt x="50" y="41"/>
                </a:lnTo>
                <a:lnTo>
                  <a:pt x="50" y="36"/>
                </a:lnTo>
                <a:lnTo>
                  <a:pt x="52" y="32"/>
                </a:lnTo>
                <a:lnTo>
                  <a:pt x="52" y="25"/>
                </a:lnTo>
                <a:lnTo>
                  <a:pt x="53" y="21"/>
                </a:lnTo>
                <a:lnTo>
                  <a:pt x="53" y="13"/>
                </a:lnTo>
                <a:lnTo>
                  <a:pt x="5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8" name="Freeform 8"/>
          <p:cNvSpPr>
            <a:spLocks/>
          </p:cNvSpPr>
          <p:nvPr/>
        </p:nvSpPr>
        <p:spPr bwMode="auto">
          <a:xfrm>
            <a:off x="6446838" y="2346325"/>
            <a:ext cx="460375" cy="200025"/>
          </a:xfrm>
          <a:custGeom>
            <a:avLst/>
            <a:gdLst>
              <a:gd name="T0" fmla="*/ 457200 w 290"/>
              <a:gd name="T1" fmla="*/ 19050 h 126"/>
              <a:gd name="T2" fmla="*/ 460375 w 290"/>
              <a:gd name="T3" fmla="*/ 7938 h 126"/>
              <a:gd name="T4" fmla="*/ 454025 w 290"/>
              <a:gd name="T5" fmla="*/ 1588 h 126"/>
              <a:gd name="T6" fmla="*/ 442913 w 290"/>
              <a:gd name="T7" fmla="*/ 0 h 126"/>
              <a:gd name="T8" fmla="*/ 438150 w 290"/>
              <a:gd name="T9" fmla="*/ 1588 h 126"/>
              <a:gd name="T10" fmla="*/ 406400 w 290"/>
              <a:gd name="T11" fmla="*/ 31750 h 126"/>
              <a:gd name="T12" fmla="*/ 387350 w 290"/>
              <a:gd name="T13" fmla="*/ 47625 h 126"/>
              <a:gd name="T14" fmla="*/ 365125 w 290"/>
              <a:gd name="T15" fmla="*/ 65088 h 126"/>
              <a:gd name="T16" fmla="*/ 342900 w 290"/>
              <a:gd name="T17" fmla="*/ 80963 h 126"/>
              <a:gd name="T18" fmla="*/ 317500 w 290"/>
              <a:gd name="T19" fmla="*/ 96838 h 126"/>
              <a:gd name="T20" fmla="*/ 292100 w 290"/>
              <a:gd name="T21" fmla="*/ 109538 h 126"/>
              <a:gd name="T22" fmla="*/ 266700 w 290"/>
              <a:gd name="T23" fmla="*/ 117475 h 126"/>
              <a:gd name="T24" fmla="*/ 239712 w 290"/>
              <a:gd name="T25" fmla="*/ 128588 h 126"/>
              <a:gd name="T26" fmla="*/ 211138 w 290"/>
              <a:gd name="T27" fmla="*/ 139700 h 126"/>
              <a:gd name="T28" fmla="*/ 169862 w 290"/>
              <a:gd name="T29" fmla="*/ 153988 h 126"/>
              <a:gd name="T30" fmla="*/ 138112 w 290"/>
              <a:gd name="T31" fmla="*/ 160338 h 126"/>
              <a:gd name="T32" fmla="*/ 90487 w 290"/>
              <a:gd name="T33" fmla="*/ 166688 h 126"/>
              <a:gd name="T34" fmla="*/ 61912 w 290"/>
              <a:gd name="T35" fmla="*/ 168275 h 126"/>
              <a:gd name="T36" fmla="*/ 28575 w 290"/>
              <a:gd name="T37" fmla="*/ 171450 h 126"/>
              <a:gd name="T38" fmla="*/ 12700 w 290"/>
              <a:gd name="T39" fmla="*/ 173038 h 126"/>
              <a:gd name="T40" fmla="*/ 4762 w 290"/>
              <a:gd name="T41" fmla="*/ 177800 h 126"/>
              <a:gd name="T42" fmla="*/ 0 w 290"/>
              <a:gd name="T43" fmla="*/ 184150 h 126"/>
              <a:gd name="T44" fmla="*/ 4762 w 290"/>
              <a:gd name="T45" fmla="*/ 195263 h 126"/>
              <a:gd name="T46" fmla="*/ 11112 w 290"/>
              <a:gd name="T47" fmla="*/ 200025 h 126"/>
              <a:gd name="T48" fmla="*/ 15875 w 290"/>
              <a:gd name="T49" fmla="*/ 200025 h 126"/>
              <a:gd name="T50" fmla="*/ 44450 w 290"/>
              <a:gd name="T51" fmla="*/ 196850 h 126"/>
              <a:gd name="T52" fmla="*/ 76200 w 290"/>
              <a:gd name="T53" fmla="*/ 195263 h 126"/>
              <a:gd name="T54" fmla="*/ 112713 w 290"/>
              <a:gd name="T55" fmla="*/ 190500 h 126"/>
              <a:gd name="T56" fmla="*/ 158750 w 290"/>
              <a:gd name="T57" fmla="*/ 182563 h 126"/>
              <a:gd name="T58" fmla="*/ 188912 w 290"/>
              <a:gd name="T59" fmla="*/ 174625 h 126"/>
              <a:gd name="T60" fmla="*/ 233362 w 290"/>
              <a:gd name="T61" fmla="*/ 161925 h 126"/>
              <a:gd name="T62" fmla="*/ 261937 w 290"/>
              <a:gd name="T63" fmla="*/ 150813 h 126"/>
              <a:gd name="T64" fmla="*/ 290512 w 290"/>
              <a:gd name="T65" fmla="*/ 139700 h 126"/>
              <a:gd name="T66" fmla="*/ 317500 w 290"/>
              <a:gd name="T67" fmla="*/ 125413 h 126"/>
              <a:gd name="T68" fmla="*/ 342900 w 290"/>
              <a:gd name="T69" fmla="*/ 109538 h 126"/>
              <a:gd name="T70" fmla="*/ 366712 w 290"/>
              <a:gd name="T71" fmla="*/ 93663 h 126"/>
              <a:gd name="T72" fmla="*/ 392112 w 290"/>
              <a:gd name="T73" fmla="*/ 77788 h 126"/>
              <a:gd name="T74" fmla="*/ 414338 w 290"/>
              <a:gd name="T75" fmla="*/ 58738 h 126"/>
              <a:gd name="T76" fmla="*/ 444500 w 290"/>
              <a:gd name="T77" fmla="*/ 30163 h 126"/>
              <a:gd name="T78" fmla="*/ 455613 w 290"/>
              <a:gd name="T79" fmla="*/ 20638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90"/>
              <a:gd name="T121" fmla="*/ 0 h 126"/>
              <a:gd name="T122" fmla="*/ 290 w 290"/>
              <a:gd name="T123" fmla="*/ 126 h 12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90" h="126">
                <a:moveTo>
                  <a:pt x="287" y="13"/>
                </a:moveTo>
                <a:lnTo>
                  <a:pt x="288" y="12"/>
                </a:lnTo>
                <a:lnTo>
                  <a:pt x="290" y="9"/>
                </a:lnTo>
                <a:lnTo>
                  <a:pt x="290" y="5"/>
                </a:lnTo>
                <a:lnTo>
                  <a:pt x="287" y="2"/>
                </a:lnTo>
                <a:lnTo>
                  <a:pt x="286" y="1"/>
                </a:lnTo>
                <a:lnTo>
                  <a:pt x="283" y="0"/>
                </a:lnTo>
                <a:lnTo>
                  <a:pt x="279" y="0"/>
                </a:lnTo>
                <a:lnTo>
                  <a:pt x="276" y="2"/>
                </a:lnTo>
                <a:lnTo>
                  <a:pt x="276" y="1"/>
                </a:lnTo>
                <a:lnTo>
                  <a:pt x="269" y="8"/>
                </a:lnTo>
                <a:lnTo>
                  <a:pt x="256" y="20"/>
                </a:lnTo>
                <a:lnTo>
                  <a:pt x="250" y="26"/>
                </a:lnTo>
                <a:lnTo>
                  <a:pt x="244" y="30"/>
                </a:lnTo>
                <a:lnTo>
                  <a:pt x="236" y="36"/>
                </a:lnTo>
                <a:lnTo>
                  <a:pt x="230" y="41"/>
                </a:lnTo>
                <a:lnTo>
                  <a:pt x="223" y="45"/>
                </a:lnTo>
                <a:lnTo>
                  <a:pt x="216" y="51"/>
                </a:lnTo>
                <a:lnTo>
                  <a:pt x="208" y="55"/>
                </a:lnTo>
                <a:lnTo>
                  <a:pt x="200" y="61"/>
                </a:lnTo>
                <a:lnTo>
                  <a:pt x="191" y="65"/>
                </a:lnTo>
                <a:lnTo>
                  <a:pt x="184" y="69"/>
                </a:lnTo>
                <a:lnTo>
                  <a:pt x="177" y="72"/>
                </a:lnTo>
                <a:lnTo>
                  <a:pt x="168" y="74"/>
                </a:lnTo>
                <a:lnTo>
                  <a:pt x="159" y="79"/>
                </a:lnTo>
                <a:lnTo>
                  <a:pt x="151" y="81"/>
                </a:lnTo>
                <a:lnTo>
                  <a:pt x="141" y="86"/>
                </a:lnTo>
                <a:lnTo>
                  <a:pt x="133" y="88"/>
                </a:lnTo>
                <a:lnTo>
                  <a:pt x="114" y="94"/>
                </a:lnTo>
                <a:lnTo>
                  <a:pt x="107" y="97"/>
                </a:lnTo>
                <a:lnTo>
                  <a:pt x="97" y="98"/>
                </a:lnTo>
                <a:lnTo>
                  <a:pt x="87" y="101"/>
                </a:lnTo>
                <a:lnTo>
                  <a:pt x="68" y="104"/>
                </a:lnTo>
                <a:lnTo>
                  <a:pt x="57" y="105"/>
                </a:lnTo>
                <a:lnTo>
                  <a:pt x="48" y="106"/>
                </a:lnTo>
                <a:lnTo>
                  <a:pt x="39" y="106"/>
                </a:lnTo>
                <a:lnTo>
                  <a:pt x="28" y="108"/>
                </a:lnTo>
                <a:lnTo>
                  <a:pt x="18" y="108"/>
                </a:lnTo>
                <a:lnTo>
                  <a:pt x="7" y="109"/>
                </a:lnTo>
                <a:lnTo>
                  <a:pt x="8" y="109"/>
                </a:lnTo>
                <a:lnTo>
                  <a:pt x="5" y="109"/>
                </a:lnTo>
                <a:lnTo>
                  <a:pt x="3" y="112"/>
                </a:lnTo>
                <a:lnTo>
                  <a:pt x="1" y="113"/>
                </a:lnTo>
                <a:lnTo>
                  <a:pt x="0" y="116"/>
                </a:lnTo>
                <a:lnTo>
                  <a:pt x="0" y="120"/>
                </a:lnTo>
                <a:lnTo>
                  <a:pt x="3" y="123"/>
                </a:lnTo>
                <a:lnTo>
                  <a:pt x="4" y="124"/>
                </a:lnTo>
                <a:lnTo>
                  <a:pt x="7" y="126"/>
                </a:lnTo>
                <a:lnTo>
                  <a:pt x="8" y="126"/>
                </a:lnTo>
                <a:lnTo>
                  <a:pt x="10" y="126"/>
                </a:lnTo>
                <a:lnTo>
                  <a:pt x="18" y="124"/>
                </a:lnTo>
                <a:lnTo>
                  <a:pt x="28" y="124"/>
                </a:lnTo>
                <a:lnTo>
                  <a:pt x="39" y="123"/>
                </a:lnTo>
                <a:lnTo>
                  <a:pt x="48" y="123"/>
                </a:lnTo>
                <a:lnTo>
                  <a:pt x="60" y="122"/>
                </a:lnTo>
                <a:lnTo>
                  <a:pt x="71" y="120"/>
                </a:lnTo>
                <a:lnTo>
                  <a:pt x="90" y="117"/>
                </a:lnTo>
                <a:lnTo>
                  <a:pt x="100" y="115"/>
                </a:lnTo>
                <a:lnTo>
                  <a:pt x="109" y="113"/>
                </a:lnTo>
                <a:lnTo>
                  <a:pt x="119" y="110"/>
                </a:lnTo>
                <a:lnTo>
                  <a:pt x="139" y="105"/>
                </a:lnTo>
                <a:lnTo>
                  <a:pt x="147" y="102"/>
                </a:lnTo>
                <a:lnTo>
                  <a:pt x="157" y="98"/>
                </a:lnTo>
                <a:lnTo>
                  <a:pt x="165" y="95"/>
                </a:lnTo>
                <a:lnTo>
                  <a:pt x="173" y="91"/>
                </a:lnTo>
                <a:lnTo>
                  <a:pt x="183" y="88"/>
                </a:lnTo>
                <a:lnTo>
                  <a:pt x="193" y="83"/>
                </a:lnTo>
                <a:lnTo>
                  <a:pt x="200" y="79"/>
                </a:lnTo>
                <a:lnTo>
                  <a:pt x="208" y="74"/>
                </a:lnTo>
                <a:lnTo>
                  <a:pt x="216" y="69"/>
                </a:lnTo>
                <a:lnTo>
                  <a:pt x="225" y="65"/>
                </a:lnTo>
                <a:lnTo>
                  <a:pt x="231" y="59"/>
                </a:lnTo>
                <a:lnTo>
                  <a:pt x="238" y="55"/>
                </a:lnTo>
                <a:lnTo>
                  <a:pt x="247" y="49"/>
                </a:lnTo>
                <a:lnTo>
                  <a:pt x="255" y="44"/>
                </a:lnTo>
                <a:lnTo>
                  <a:pt x="261" y="37"/>
                </a:lnTo>
                <a:lnTo>
                  <a:pt x="268" y="31"/>
                </a:lnTo>
                <a:lnTo>
                  <a:pt x="280" y="19"/>
                </a:lnTo>
                <a:lnTo>
                  <a:pt x="287" y="15"/>
                </a:lnTo>
                <a:lnTo>
                  <a:pt x="28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" name="Freeform 9"/>
          <p:cNvSpPr>
            <a:spLocks/>
          </p:cNvSpPr>
          <p:nvPr/>
        </p:nvSpPr>
        <p:spPr bwMode="auto">
          <a:xfrm>
            <a:off x="6151563" y="5418138"/>
            <a:ext cx="439737" cy="233362"/>
          </a:xfrm>
          <a:custGeom>
            <a:avLst/>
            <a:gdLst>
              <a:gd name="T0" fmla="*/ 20637 w 277"/>
              <a:gd name="T1" fmla="*/ 3175 h 147"/>
              <a:gd name="T2" fmla="*/ 15875 w 277"/>
              <a:gd name="T3" fmla="*/ 0 h 147"/>
              <a:gd name="T4" fmla="*/ 9525 w 277"/>
              <a:gd name="T5" fmla="*/ 0 h 147"/>
              <a:gd name="T6" fmla="*/ 4762 w 277"/>
              <a:gd name="T7" fmla="*/ 4762 h 147"/>
              <a:gd name="T8" fmla="*/ 1587 w 277"/>
              <a:gd name="T9" fmla="*/ 6350 h 147"/>
              <a:gd name="T10" fmla="*/ 0 w 277"/>
              <a:gd name="T11" fmla="*/ 11112 h 147"/>
              <a:gd name="T12" fmla="*/ 0 w 277"/>
              <a:gd name="T13" fmla="*/ 17462 h 147"/>
              <a:gd name="T14" fmla="*/ 4762 w 277"/>
              <a:gd name="T15" fmla="*/ 22225 h 147"/>
              <a:gd name="T16" fmla="*/ 6350 w 277"/>
              <a:gd name="T17" fmla="*/ 25400 h 147"/>
              <a:gd name="T18" fmla="*/ 420687 w 277"/>
              <a:gd name="T19" fmla="*/ 231775 h 147"/>
              <a:gd name="T20" fmla="*/ 425450 w 277"/>
              <a:gd name="T21" fmla="*/ 233362 h 147"/>
              <a:gd name="T22" fmla="*/ 431800 w 277"/>
              <a:gd name="T23" fmla="*/ 233362 h 147"/>
              <a:gd name="T24" fmla="*/ 436562 w 277"/>
              <a:gd name="T25" fmla="*/ 228600 h 147"/>
              <a:gd name="T26" fmla="*/ 438150 w 277"/>
              <a:gd name="T27" fmla="*/ 227012 h 147"/>
              <a:gd name="T28" fmla="*/ 439737 w 277"/>
              <a:gd name="T29" fmla="*/ 222250 h 147"/>
              <a:gd name="T30" fmla="*/ 439737 w 277"/>
              <a:gd name="T31" fmla="*/ 215900 h 147"/>
              <a:gd name="T32" fmla="*/ 436562 w 277"/>
              <a:gd name="T33" fmla="*/ 211137 h 147"/>
              <a:gd name="T34" fmla="*/ 433387 w 277"/>
              <a:gd name="T35" fmla="*/ 209550 h 147"/>
              <a:gd name="T36" fmla="*/ 20637 w 277"/>
              <a:gd name="T37" fmla="*/ 3175 h 1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7"/>
              <a:gd name="T58" fmla="*/ 0 h 147"/>
              <a:gd name="T59" fmla="*/ 277 w 277"/>
              <a:gd name="T60" fmla="*/ 147 h 1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7" h="147">
                <a:moveTo>
                  <a:pt x="13" y="2"/>
                </a:move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4" y="16"/>
                </a:lnTo>
                <a:lnTo>
                  <a:pt x="265" y="146"/>
                </a:lnTo>
                <a:lnTo>
                  <a:pt x="268" y="147"/>
                </a:lnTo>
                <a:lnTo>
                  <a:pt x="272" y="147"/>
                </a:lnTo>
                <a:lnTo>
                  <a:pt x="275" y="144"/>
                </a:lnTo>
                <a:lnTo>
                  <a:pt x="276" y="143"/>
                </a:lnTo>
                <a:lnTo>
                  <a:pt x="277" y="140"/>
                </a:lnTo>
                <a:lnTo>
                  <a:pt x="277" y="136"/>
                </a:lnTo>
                <a:lnTo>
                  <a:pt x="275" y="133"/>
                </a:lnTo>
                <a:lnTo>
                  <a:pt x="273" y="132"/>
                </a:lnTo>
                <a:lnTo>
                  <a:pt x="13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0" name="Freeform 10"/>
          <p:cNvSpPr>
            <a:spLocks/>
          </p:cNvSpPr>
          <p:nvPr/>
        </p:nvSpPr>
        <p:spPr bwMode="auto">
          <a:xfrm>
            <a:off x="6151563" y="5626100"/>
            <a:ext cx="439737" cy="233363"/>
          </a:xfrm>
          <a:custGeom>
            <a:avLst/>
            <a:gdLst>
              <a:gd name="T0" fmla="*/ 433387 w 277"/>
              <a:gd name="T1" fmla="*/ 23813 h 147"/>
              <a:gd name="T2" fmla="*/ 438150 w 277"/>
              <a:gd name="T3" fmla="*/ 19050 h 147"/>
              <a:gd name="T4" fmla="*/ 439737 w 277"/>
              <a:gd name="T5" fmla="*/ 17463 h 147"/>
              <a:gd name="T6" fmla="*/ 439737 w 277"/>
              <a:gd name="T7" fmla="*/ 11113 h 147"/>
              <a:gd name="T8" fmla="*/ 438150 w 277"/>
              <a:gd name="T9" fmla="*/ 6350 h 147"/>
              <a:gd name="T10" fmla="*/ 433387 w 277"/>
              <a:gd name="T11" fmla="*/ 1588 h 147"/>
              <a:gd name="T12" fmla="*/ 431800 w 277"/>
              <a:gd name="T13" fmla="*/ 0 h 147"/>
              <a:gd name="T14" fmla="*/ 425450 w 277"/>
              <a:gd name="T15" fmla="*/ 0 h 147"/>
              <a:gd name="T16" fmla="*/ 420687 w 277"/>
              <a:gd name="T17" fmla="*/ 1588 h 147"/>
              <a:gd name="T18" fmla="*/ 6350 w 277"/>
              <a:gd name="T19" fmla="*/ 207963 h 147"/>
              <a:gd name="T20" fmla="*/ 1587 w 277"/>
              <a:gd name="T21" fmla="*/ 212725 h 147"/>
              <a:gd name="T22" fmla="*/ 0 w 277"/>
              <a:gd name="T23" fmla="*/ 214313 h 147"/>
              <a:gd name="T24" fmla="*/ 0 w 277"/>
              <a:gd name="T25" fmla="*/ 222250 h 147"/>
              <a:gd name="T26" fmla="*/ 1587 w 277"/>
              <a:gd name="T27" fmla="*/ 225425 h 147"/>
              <a:gd name="T28" fmla="*/ 6350 w 277"/>
              <a:gd name="T29" fmla="*/ 230188 h 147"/>
              <a:gd name="T30" fmla="*/ 9525 w 277"/>
              <a:gd name="T31" fmla="*/ 233363 h 147"/>
              <a:gd name="T32" fmla="*/ 15875 w 277"/>
              <a:gd name="T33" fmla="*/ 233363 h 147"/>
              <a:gd name="T34" fmla="*/ 20637 w 277"/>
              <a:gd name="T35" fmla="*/ 230188 h 147"/>
              <a:gd name="T36" fmla="*/ 433387 w 277"/>
              <a:gd name="T37" fmla="*/ 23813 h 1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7"/>
              <a:gd name="T58" fmla="*/ 0 h 147"/>
              <a:gd name="T59" fmla="*/ 277 w 277"/>
              <a:gd name="T60" fmla="*/ 147 h 1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7" h="147">
                <a:moveTo>
                  <a:pt x="273" y="15"/>
                </a:moveTo>
                <a:lnTo>
                  <a:pt x="276" y="12"/>
                </a:lnTo>
                <a:lnTo>
                  <a:pt x="277" y="11"/>
                </a:lnTo>
                <a:lnTo>
                  <a:pt x="277" y="7"/>
                </a:lnTo>
                <a:lnTo>
                  <a:pt x="276" y="4"/>
                </a:lnTo>
                <a:lnTo>
                  <a:pt x="273" y="1"/>
                </a:lnTo>
                <a:lnTo>
                  <a:pt x="272" y="0"/>
                </a:lnTo>
                <a:lnTo>
                  <a:pt x="268" y="0"/>
                </a:lnTo>
                <a:lnTo>
                  <a:pt x="265" y="1"/>
                </a:lnTo>
                <a:lnTo>
                  <a:pt x="4" y="131"/>
                </a:lnTo>
                <a:lnTo>
                  <a:pt x="1" y="134"/>
                </a:lnTo>
                <a:lnTo>
                  <a:pt x="0" y="135"/>
                </a:lnTo>
                <a:lnTo>
                  <a:pt x="0" y="140"/>
                </a:lnTo>
                <a:lnTo>
                  <a:pt x="1" y="142"/>
                </a:lnTo>
                <a:lnTo>
                  <a:pt x="4" y="145"/>
                </a:lnTo>
                <a:lnTo>
                  <a:pt x="6" y="147"/>
                </a:lnTo>
                <a:lnTo>
                  <a:pt x="10" y="147"/>
                </a:lnTo>
                <a:lnTo>
                  <a:pt x="13" y="145"/>
                </a:lnTo>
                <a:lnTo>
                  <a:pt x="273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1" name="Freeform 11"/>
          <p:cNvSpPr>
            <a:spLocks/>
          </p:cNvSpPr>
          <p:nvPr/>
        </p:nvSpPr>
        <p:spPr bwMode="auto">
          <a:xfrm>
            <a:off x="6151563" y="5418138"/>
            <a:ext cx="26987" cy="441325"/>
          </a:xfrm>
          <a:custGeom>
            <a:avLst/>
            <a:gdLst>
              <a:gd name="T0" fmla="*/ 0 w 17"/>
              <a:gd name="T1" fmla="*/ 427038 h 278"/>
              <a:gd name="T2" fmla="*/ 0 w 17"/>
              <a:gd name="T3" fmla="*/ 431800 h 278"/>
              <a:gd name="T4" fmla="*/ 4762 w 17"/>
              <a:gd name="T5" fmla="*/ 436563 h 278"/>
              <a:gd name="T6" fmla="*/ 9525 w 17"/>
              <a:gd name="T7" fmla="*/ 441325 h 278"/>
              <a:gd name="T8" fmla="*/ 17462 w 17"/>
              <a:gd name="T9" fmla="*/ 441325 h 278"/>
              <a:gd name="T10" fmla="*/ 22225 w 17"/>
              <a:gd name="T11" fmla="*/ 436563 h 278"/>
              <a:gd name="T12" fmla="*/ 26987 w 17"/>
              <a:gd name="T13" fmla="*/ 431800 h 278"/>
              <a:gd name="T14" fmla="*/ 26987 w 17"/>
              <a:gd name="T15" fmla="*/ 9525 h 278"/>
              <a:gd name="T16" fmla="*/ 22225 w 17"/>
              <a:gd name="T17" fmla="*/ 4762 h 278"/>
              <a:gd name="T18" fmla="*/ 17462 w 17"/>
              <a:gd name="T19" fmla="*/ 0 h 278"/>
              <a:gd name="T20" fmla="*/ 9525 w 17"/>
              <a:gd name="T21" fmla="*/ 0 h 278"/>
              <a:gd name="T22" fmla="*/ 4762 w 17"/>
              <a:gd name="T23" fmla="*/ 4762 h 278"/>
              <a:gd name="T24" fmla="*/ 0 w 17"/>
              <a:gd name="T25" fmla="*/ 9525 h 278"/>
              <a:gd name="T26" fmla="*/ 0 w 17"/>
              <a:gd name="T27" fmla="*/ 14287 h 278"/>
              <a:gd name="T28" fmla="*/ 0 w 17"/>
              <a:gd name="T29" fmla="*/ 427038 h 2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78"/>
              <a:gd name="T47" fmla="*/ 17 w 17"/>
              <a:gd name="T48" fmla="*/ 278 h 27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78">
                <a:moveTo>
                  <a:pt x="0" y="269"/>
                </a:moveTo>
                <a:lnTo>
                  <a:pt x="0" y="272"/>
                </a:lnTo>
                <a:lnTo>
                  <a:pt x="3" y="275"/>
                </a:lnTo>
                <a:lnTo>
                  <a:pt x="6" y="278"/>
                </a:lnTo>
                <a:lnTo>
                  <a:pt x="11" y="278"/>
                </a:lnTo>
                <a:lnTo>
                  <a:pt x="14" y="275"/>
                </a:lnTo>
                <a:lnTo>
                  <a:pt x="17" y="272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2" name="Freeform 12"/>
          <p:cNvSpPr>
            <a:spLocks/>
          </p:cNvSpPr>
          <p:nvPr/>
        </p:nvSpPr>
        <p:spPr bwMode="auto">
          <a:xfrm>
            <a:off x="6573838" y="5576888"/>
            <a:ext cx="114300" cy="112712"/>
          </a:xfrm>
          <a:custGeom>
            <a:avLst/>
            <a:gdLst>
              <a:gd name="T0" fmla="*/ 3175 w 72"/>
              <a:gd name="T1" fmla="*/ 74612 h 71"/>
              <a:gd name="T2" fmla="*/ 4762 w 72"/>
              <a:gd name="T3" fmla="*/ 84137 h 71"/>
              <a:gd name="T4" fmla="*/ 22225 w 72"/>
              <a:gd name="T5" fmla="*/ 101600 h 71"/>
              <a:gd name="T6" fmla="*/ 33337 w 72"/>
              <a:gd name="T7" fmla="*/ 109537 h 71"/>
              <a:gd name="T8" fmla="*/ 50800 w 72"/>
              <a:gd name="T9" fmla="*/ 112712 h 71"/>
              <a:gd name="T10" fmla="*/ 74612 w 72"/>
              <a:gd name="T11" fmla="*/ 112712 h 71"/>
              <a:gd name="T12" fmla="*/ 84137 w 72"/>
              <a:gd name="T13" fmla="*/ 107950 h 71"/>
              <a:gd name="T14" fmla="*/ 88900 w 72"/>
              <a:gd name="T15" fmla="*/ 106362 h 71"/>
              <a:gd name="T16" fmla="*/ 103188 w 72"/>
              <a:gd name="T17" fmla="*/ 90487 h 71"/>
              <a:gd name="T18" fmla="*/ 100012 w 72"/>
              <a:gd name="T19" fmla="*/ 95250 h 71"/>
              <a:gd name="T20" fmla="*/ 112713 w 72"/>
              <a:gd name="T21" fmla="*/ 77787 h 71"/>
              <a:gd name="T22" fmla="*/ 114300 w 72"/>
              <a:gd name="T23" fmla="*/ 63500 h 71"/>
              <a:gd name="T24" fmla="*/ 114300 w 72"/>
              <a:gd name="T25" fmla="*/ 39687 h 71"/>
              <a:gd name="T26" fmla="*/ 111125 w 72"/>
              <a:gd name="T27" fmla="*/ 33337 h 71"/>
              <a:gd name="T28" fmla="*/ 101600 w 72"/>
              <a:gd name="T29" fmla="*/ 22225 h 71"/>
              <a:gd name="T30" fmla="*/ 100012 w 72"/>
              <a:gd name="T31" fmla="*/ 15875 h 71"/>
              <a:gd name="T32" fmla="*/ 90487 w 72"/>
              <a:gd name="T33" fmla="*/ 11112 h 71"/>
              <a:gd name="T34" fmla="*/ 82550 w 72"/>
              <a:gd name="T35" fmla="*/ 1587 h 71"/>
              <a:gd name="T36" fmla="*/ 39687 w 72"/>
              <a:gd name="T37" fmla="*/ 0 h 71"/>
              <a:gd name="T38" fmla="*/ 31750 w 72"/>
              <a:gd name="T39" fmla="*/ 4762 h 71"/>
              <a:gd name="T40" fmla="*/ 15875 w 72"/>
              <a:gd name="T41" fmla="*/ 15875 h 71"/>
              <a:gd name="T42" fmla="*/ 4762 w 72"/>
              <a:gd name="T43" fmla="*/ 31750 h 71"/>
              <a:gd name="T44" fmla="*/ 0 w 72"/>
              <a:gd name="T45" fmla="*/ 39687 h 71"/>
              <a:gd name="T46" fmla="*/ 26988 w 72"/>
              <a:gd name="T47" fmla="*/ 49212 h 71"/>
              <a:gd name="T48" fmla="*/ 31750 w 72"/>
              <a:gd name="T49" fmla="*/ 39687 h 71"/>
              <a:gd name="T50" fmla="*/ 33337 w 72"/>
              <a:gd name="T51" fmla="*/ 33337 h 71"/>
              <a:gd name="T52" fmla="*/ 39687 w 72"/>
              <a:gd name="T53" fmla="*/ 31750 h 71"/>
              <a:gd name="T54" fmla="*/ 49212 w 72"/>
              <a:gd name="T55" fmla="*/ 26987 h 71"/>
              <a:gd name="T56" fmla="*/ 68262 w 72"/>
              <a:gd name="T57" fmla="*/ 28575 h 71"/>
              <a:gd name="T58" fmla="*/ 73025 w 72"/>
              <a:gd name="T59" fmla="*/ 26987 h 71"/>
              <a:gd name="T60" fmla="*/ 84137 w 72"/>
              <a:gd name="T61" fmla="*/ 38100 h 71"/>
              <a:gd name="T62" fmla="*/ 79375 w 72"/>
              <a:gd name="T63" fmla="*/ 33337 h 71"/>
              <a:gd name="T64" fmla="*/ 84137 w 72"/>
              <a:gd name="T65" fmla="*/ 38100 h 71"/>
              <a:gd name="T66" fmla="*/ 85725 w 72"/>
              <a:gd name="T67" fmla="*/ 46037 h 71"/>
              <a:gd name="T68" fmla="*/ 93662 w 72"/>
              <a:gd name="T69" fmla="*/ 63500 h 71"/>
              <a:gd name="T70" fmla="*/ 88900 w 72"/>
              <a:gd name="T71" fmla="*/ 63500 h 71"/>
              <a:gd name="T72" fmla="*/ 84137 w 72"/>
              <a:gd name="T73" fmla="*/ 69850 h 71"/>
              <a:gd name="T74" fmla="*/ 84137 w 72"/>
              <a:gd name="T75" fmla="*/ 73025 h 71"/>
              <a:gd name="T76" fmla="*/ 82550 w 72"/>
              <a:gd name="T77" fmla="*/ 79375 h 71"/>
              <a:gd name="T78" fmla="*/ 73025 w 72"/>
              <a:gd name="T79" fmla="*/ 84137 h 71"/>
              <a:gd name="T80" fmla="*/ 73025 w 72"/>
              <a:gd name="T81" fmla="*/ 84137 h 71"/>
              <a:gd name="T82" fmla="*/ 55563 w 72"/>
              <a:gd name="T83" fmla="*/ 85725 h 71"/>
              <a:gd name="T84" fmla="*/ 55563 w 72"/>
              <a:gd name="T85" fmla="*/ 85725 h 71"/>
              <a:gd name="T86" fmla="*/ 42862 w 72"/>
              <a:gd name="T87" fmla="*/ 84137 h 71"/>
              <a:gd name="T88" fmla="*/ 31750 w 72"/>
              <a:gd name="T89" fmla="*/ 74612 h 71"/>
              <a:gd name="T90" fmla="*/ 31750 w 72"/>
              <a:gd name="T91" fmla="*/ 74612 h 71"/>
              <a:gd name="T92" fmla="*/ 28575 w 72"/>
              <a:gd name="T93" fmla="*/ 66675 h 71"/>
              <a:gd name="T94" fmla="*/ 0 w 72"/>
              <a:gd name="T95" fmla="*/ 57150 h 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2"/>
              <a:gd name="T145" fmla="*/ 0 h 71"/>
              <a:gd name="T146" fmla="*/ 72 w 72"/>
              <a:gd name="T147" fmla="*/ 71 h 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2" h="71">
                <a:moveTo>
                  <a:pt x="0" y="36"/>
                </a:moveTo>
                <a:lnTo>
                  <a:pt x="0" y="46"/>
                </a:lnTo>
                <a:lnTo>
                  <a:pt x="2" y="47"/>
                </a:lnTo>
                <a:lnTo>
                  <a:pt x="2" y="50"/>
                </a:lnTo>
                <a:lnTo>
                  <a:pt x="3" y="51"/>
                </a:lnTo>
                <a:lnTo>
                  <a:pt x="3" y="53"/>
                </a:lnTo>
                <a:lnTo>
                  <a:pt x="7" y="57"/>
                </a:lnTo>
                <a:lnTo>
                  <a:pt x="10" y="61"/>
                </a:lnTo>
                <a:lnTo>
                  <a:pt x="14" y="64"/>
                </a:lnTo>
                <a:lnTo>
                  <a:pt x="18" y="68"/>
                </a:lnTo>
                <a:lnTo>
                  <a:pt x="20" y="68"/>
                </a:lnTo>
                <a:lnTo>
                  <a:pt x="21" y="69"/>
                </a:lnTo>
                <a:lnTo>
                  <a:pt x="24" y="69"/>
                </a:lnTo>
                <a:lnTo>
                  <a:pt x="25" y="71"/>
                </a:lnTo>
                <a:lnTo>
                  <a:pt x="32" y="71"/>
                </a:lnTo>
                <a:lnTo>
                  <a:pt x="42" y="69"/>
                </a:lnTo>
                <a:lnTo>
                  <a:pt x="41" y="71"/>
                </a:lnTo>
                <a:lnTo>
                  <a:pt x="47" y="71"/>
                </a:lnTo>
                <a:lnTo>
                  <a:pt x="49" y="69"/>
                </a:lnTo>
                <a:lnTo>
                  <a:pt x="52" y="69"/>
                </a:lnTo>
                <a:lnTo>
                  <a:pt x="53" y="68"/>
                </a:lnTo>
                <a:lnTo>
                  <a:pt x="57" y="65"/>
                </a:lnTo>
                <a:lnTo>
                  <a:pt x="57" y="64"/>
                </a:lnTo>
                <a:lnTo>
                  <a:pt x="56" y="67"/>
                </a:lnTo>
                <a:lnTo>
                  <a:pt x="59" y="64"/>
                </a:lnTo>
                <a:lnTo>
                  <a:pt x="63" y="61"/>
                </a:lnTo>
                <a:lnTo>
                  <a:pt x="65" y="57"/>
                </a:lnTo>
                <a:lnTo>
                  <a:pt x="67" y="56"/>
                </a:lnTo>
                <a:lnTo>
                  <a:pt x="64" y="57"/>
                </a:lnTo>
                <a:lnTo>
                  <a:pt x="63" y="60"/>
                </a:lnTo>
                <a:lnTo>
                  <a:pt x="70" y="53"/>
                </a:lnTo>
                <a:lnTo>
                  <a:pt x="70" y="50"/>
                </a:lnTo>
                <a:lnTo>
                  <a:pt x="71" y="49"/>
                </a:lnTo>
                <a:lnTo>
                  <a:pt x="71" y="47"/>
                </a:lnTo>
                <a:lnTo>
                  <a:pt x="72" y="46"/>
                </a:lnTo>
                <a:lnTo>
                  <a:pt x="72" y="40"/>
                </a:lnTo>
                <a:lnTo>
                  <a:pt x="71" y="42"/>
                </a:lnTo>
                <a:lnTo>
                  <a:pt x="72" y="32"/>
                </a:lnTo>
                <a:lnTo>
                  <a:pt x="72" y="25"/>
                </a:lnTo>
                <a:lnTo>
                  <a:pt x="71" y="24"/>
                </a:lnTo>
                <a:lnTo>
                  <a:pt x="71" y="22"/>
                </a:lnTo>
                <a:lnTo>
                  <a:pt x="70" y="21"/>
                </a:lnTo>
                <a:lnTo>
                  <a:pt x="70" y="18"/>
                </a:lnTo>
                <a:lnTo>
                  <a:pt x="63" y="11"/>
                </a:lnTo>
                <a:lnTo>
                  <a:pt x="64" y="14"/>
                </a:lnTo>
                <a:lnTo>
                  <a:pt x="67" y="15"/>
                </a:lnTo>
                <a:lnTo>
                  <a:pt x="65" y="14"/>
                </a:lnTo>
                <a:lnTo>
                  <a:pt x="63" y="10"/>
                </a:lnTo>
                <a:lnTo>
                  <a:pt x="59" y="7"/>
                </a:lnTo>
                <a:lnTo>
                  <a:pt x="56" y="4"/>
                </a:lnTo>
                <a:lnTo>
                  <a:pt x="57" y="7"/>
                </a:lnTo>
                <a:lnTo>
                  <a:pt x="57" y="6"/>
                </a:lnTo>
                <a:lnTo>
                  <a:pt x="53" y="3"/>
                </a:lnTo>
                <a:lnTo>
                  <a:pt x="52" y="1"/>
                </a:lnTo>
                <a:lnTo>
                  <a:pt x="49" y="1"/>
                </a:lnTo>
                <a:lnTo>
                  <a:pt x="47" y="0"/>
                </a:lnTo>
                <a:lnTo>
                  <a:pt x="25" y="0"/>
                </a:lnTo>
                <a:lnTo>
                  <a:pt x="24" y="1"/>
                </a:lnTo>
                <a:lnTo>
                  <a:pt x="21" y="1"/>
                </a:lnTo>
                <a:lnTo>
                  <a:pt x="20" y="3"/>
                </a:lnTo>
                <a:lnTo>
                  <a:pt x="18" y="3"/>
                </a:lnTo>
                <a:lnTo>
                  <a:pt x="14" y="7"/>
                </a:lnTo>
                <a:lnTo>
                  <a:pt x="10" y="10"/>
                </a:lnTo>
                <a:lnTo>
                  <a:pt x="7" y="14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4"/>
                </a:lnTo>
                <a:lnTo>
                  <a:pt x="0" y="25"/>
                </a:lnTo>
                <a:lnTo>
                  <a:pt x="0" y="36"/>
                </a:lnTo>
                <a:lnTo>
                  <a:pt x="17" y="36"/>
                </a:lnTo>
                <a:lnTo>
                  <a:pt x="17" y="31"/>
                </a:lnTo>
                <a:lnTo>
                  <a:pt x="18" y="29"/>
                </a:lnTo>
                <a:lnTo>
                  <a:pt x="18" y="26"/>
                </a:lnTo>
                <a:lnTo>
                  <a:pt x="20" y="25"/>
                </a:lnTo>
                <a:lnTo>
                  <a:pt x="20" y="24"/>
                </a:lnTo>
                <a:lnTo>
                  <a:pt x="24" y="20"/>
                </a:lnTo>
                <a:lnTo>
                  <a:pt x="21" y="21"/>
                </a:lnTo>
                <a:lnTo>
                  <a:pt x="20" y="24"/>
                </a:lnTo>
                <a:lnTo>
                  <a:pt x="24" y="20"/>
                </a:lnTo>
                <a:lnTo>
                  <a:pt x="25" y="20"/>
                </a:lnTo>
                <a:lnTo>
                  <a:pt x="27" y="18"/>
                </a:lnTo>
                <a:lnTo>
                  <a:pt x="29" y="18"/>
                </a:lnTo>
                <a:lnTo>
                  <a:pt x="31" y="17"/>
                </a:lnTo>
                <a:lnTo>
                  <a:pt x="36" y="17"/>
                </a:lnTo>
                <a:lnTo>
                  <a:pt x="42" y="17"/>
                </a:lnTo>
                <a:lnTo>
                  <a:pt x="43" y="18"/>
                </a:lnTo>
                <a:lnTo>
                  <a:pt x="46" y="18"/>
                </a:lnTo>
                <a:lnTo>
                  <a:pt x="47" y="20"/>
                </a:lnTo>
                <a:lnTo>
                  <a:pt x="46" y="17"/>
                </a:lnTo>
                <a:lnTo>
                  <a:pt x="46" y="18"/>
                </a:lnTo>
                <a:lnTo>
                  <a:pt x="50" y="21"/>
                </a:lnTo>
                <a:lnTo>
                  <a:pt x="53" y="24"/>
                </a:lnTo>
                <a:lnTo>
                  <a:pt x="52" y="21"/>
                </a:lnTo>
                <a:lnTo>
                  <a:pt x="49" y="20"/>
                </a:lnTo>
                <a:lnTo>
                  <a:pt x="50" y="21"/>
                </a:lnTo>
                <a:lnTo>
                  <a:pt x="53" y="25"/>
                </a:lnTo>
                <a:lnTo>
                  <a:pt x="57" y="28"/>
                </a:lnTo>
                <a:lnTo>
                  <a:pt x="53" y="24"/>
                </a:lnTo>
                <a:lnTo>
                  <a:pt x="53" y="26"/>
                </a:lnTo>
                <a:lnTo>
                  <a:pt x="54" y="28"/>
                </a:lnTo>
                <a:lnTo>
                  <a:pt x="54" y="29"/>
                </a:lnTo>
                <a:lnTo>
                  <a:pt x="56" y="31"/>
                </a:lnTo>
                <a:lnTo>
                  <a:pt x="56" y="35"/>
                </a:lnTo>
                <a:lnTo>
                  <a:pt x="59" y="40"/>
                </a:lnTo>
                <a:lnTo>
                  <a:pt x="60" y="31"/>
                </a:lnTo>
                <a:lnTo>
                  <a:pt x="56" y="35"/>
                </a:lnTo>
                <a:lnTo>
                  <a:pt x="56" y="40"/>
                </a:lnTo>
                <a:lnTo>
                  <a:pt x="54" y="42"/>
                </a:lnTo>
                <a:lnTo>
                  <a:pt x="54" y="43"/>
                </a:lnTo>
                <a:lnTo>
                  <a:pt x="53" y="44"/>
                </a:lnTo>
                <a:lnTo>
                  <a:pt x="53" y="47"/>
                </a:lnTo>
                <a:lnTo>
                  <a:pt x="57" y="43"/>
                </a:lnTo>
                <a:lnTo>
                  <a:pt x="53" y="46"/>
                </a:lnTo>
                <a:lnTo>
                  <a:pt x="50" y="50"/>
                </a:lnTo>
                <a:lnTo>
                  <a:pt x="49" y="51"/>
                </a:lnTo>
                <a:lnTo>
                  <a:pt x="52" y="50"/>
                </a:lnTo>
                <a:lnTo>
                  <a:pt x="53" y="47"/>
                </a:lnTo>
                <a:lnTo>
                  <a:pt x="50" y="50"/>
                </a:lnTo>
                <a:lnTo>
                  <a:pt x="46" y="53"/>
                </a:lnTo>
                <a:lnTo>
                  <a:pt x="46" y="54"/>
                </a:lnTo>
                <a:lnTo>
                  <a:pt x="47" y="51"/>
                </a:lnTo>
                <a:lnTo>
                  <a:pt x="46" y="53"/>
                </a:lnTo>
                <a:lnTo>
                  <a:pt x="43" y="53"/>
                </a:lnTo>
                <a:lnTo>
                  <a:pt x="42" y="54"/>
                </a:lnTo>
                <a:lnTo>
                  <a:pt x="35" y="54"/>
                </a:lnTo>
                <a:lnTo>
                  <a:pt x="31" y="58"/>
                </a:lnTo>
                <a:lnTo>
                  <a:pt x="41" y="57"/>
                </a:lnTo>
                <a:lnTo>
                  <a:pt x="35" y="54"/>
                </a:lnTo>
                <a:lnTo>
                  <a:pt x="31" y="54"/>
                </a:lnTo>
                <a:lnTo>
                  <a:pt x="29" y="53"/>
                </a:lnTo>
                <a:lnTo>
                  <a:pt x="27" y="53"/>
                </a:lnTo>
                <a:lnTo>
                  <a:pt x="25" y="51"/>
                </a:lnTo>
                <a:lnTo>
                  <a:pt x="24" y="51"/>
                </a:lnTo>
                <a:lnTo>
                  <a:pt x="20" y="47"/>
                </a:lnTo>
                <a:lnTo>
                  <a:pt x="21" y="50"/>
                </a:lnTo>
                <a:lnTo>
                  <a:pt x="24" y="51"/>
                </a:lnTo>
                <a:lnTo>
                  <a:pt x="20" y="47"/>
                </a:lnTo>
                <a:lnTo>
                  <a:pt x="20" y="46"/>
                </a:lnTo>
                <a:lnTo>
                  <a:pt x="18" y="44"/>
                </a:lnTo>
                <a:lnTo>
                  <a:pt x="18" y="42"/>
                </a:lnTo>
                <a:lnTo>
                  <a:pt x="17" y="40"/>
                </a:lnTo>
                <a:lnTo>
                  <a:pt x="17" y="36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" name="Freeform 13"/>
          <p:cNvSpPr>
            <a:spLocks/>
          </p:cNvSpPr>
          <p:nvPr/>
        </p:nvSpPr>
        <p:spPr bwMode="auto">
          <a:xfrm>
            <a:off x="7107238" y="2068513"/>
            <a:ext cx="700087" cy="928687"/>
          </a:xfrm>
          <a:custGeom>
            <a:avLst/>
            <a:gdLst>
              <a:gd name="T0" fmla="*/ 12700 w 441"/>
              <a:gd name="T1" fmla="*/ 0 h 585"/>
              <a:gd name="T2" fmla="*/ 7937 w 441"/>
              <a:gd name="T3" fmla="*/ 0 h 585"/>
              <a:gd name="T4" fmla="*/ 4762 w 441"/>
              <a:gd name="T5" fmla="*/ 4762 h 585"/>
              <a:gd name="T6" fmla="*/ 0 w 441"/>
              <a:gd name="T7" fmla="*/ 7937 h 585"/>
              <a:gd name="T8" fmla="*/ 0 w 441"/>
              <a:gd name="T9" fmla="*/ 919162 h 585"/>
              <a:gd name="T10" fmla="*/ 4762 w 441"/>
              <a:gd name="T11" fmla="*/ 923925 h 585"/>
              <a:gd name="T12" fmla="*/ 7937 w 441"/>
              <a:gd name="T13" fmla="*/ 928687 h 585"/>
              <a:gd name="T14" fmla="*/ 690562 w 441"/>
              <a:gd name="T15" fmla="*/ 928687 h 585"/>
              <a:gd name="T16" fmla="*/ 695325 w 441"/>
              <a:gd name="T17" fmla="*/ 923925 h 585"/>
              <a:gd name="T18" fmla="*/ 700087 w 441"/>
              <a:gd name="T19" fmla="*/ 919162 h 585"/>
              <a:gd name="T20" fmla="*/ 700087 w 441"/>
              <a:gd name="T21" fmla="*/ 7937 h 585"/>
              <a:gd name="T22" fmla="*/ 695325 w 441"/>
              <a:gd name="T23" fmla="*/ 4762 h 585"/>
              <a:gd name="T24" fmla="*/ 690562 w 441"/>
              <a:gd name="T25" fmla="*/ 0 h 585"/>
              <a:gd name="T26" fmla="*/ 687387 w 441"/>
              <a:gd name="T27" fmla="*/ 0 h 585"/>
              <a:gd name="T28" fmla="*/ 12700 w 441"/>
              <a:gd name="T29" fmla="*/ 0 h 585"/>
              <a:gd name="T30" fmla="*/ 12700 w 441"/>
              <a:gd name="T31" fmla="*/ 25400 h 585"/>
              <a:gd name="T32" fmla="*/ 687387 w 441"/>
              <a:gd name="T33" fmla="*/ 25400 h 585"/>
              <a:gd name="T34" fmla="*/ 673100 w 441"/>
              <a:gd name="T35" fmla="*/ 12700 h 585"/>
              <a:gd name="T36" fmla="*/ 673100 w 441"/>
              <a:gd name="T37" fmla="*/ 915987 h 585"/>
              <a:gd name="T38" fmla="*/ 687387 w 441"/>
              <a:gd name="T39" fmla="*/ 901700 h 585"/>
              <a:gd name="T40" fmla="*/ 12700 w 441"/>
              <a:gd name="T41" fmla="*/ 901700 h 585"/>
              <a:gd name="T42" fmla="*/ 26987 w 441"/>
              <a:gd name="T43" fmla="*/ 915987 h 585"/>
              <a:gd name="T44" fmla="*/ 26987 w 441"/>
              <a:gd name="T45" fmla="*/ 12700 h 585"/>
              <a:gd name="T46" fmla="*/ 12700 w 441"/>
              <a:gd name="T47" fmla="*/ 25400 h 585"/>
              <a:gd name="T48" fmla="*/ 12700 w 441"/>
              <a:gd name="T49" fmla="*/ 0 h 5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1"/>
              <a:gd name="T76" fmla="*/ 0 h 585"/>
              <a:gd name="T77" fmla="*/ 441 w 441"/>
              <a:gd name="T78" fmla="*/ 585 h 5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1" h="585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79"/>
                </a:lnTo>
                <a:lnTo>
                  <a:pt x="3" y="582"/>
                </a:lnTo>
                <a:lnTo>
                  <a:pt x="5" y="585"/>
                </a:lnTo>
                <a:lnTo>
                  <a:pt x="435" y="585"/>
                </a:lnTo>
                <a:lnTo>
                  <a:pt x="438" y="582"/>
                </a:lnTo>
                <a:lnTo>
                  <a:pt x="441" y="579"/>
                </a:lnTo>
                <a:lnTo>
                  <a:pt x="441" y="5"/>
                </a:lnTo>
                <a:lnTo>
                  <a:pt x="438" y="3"/>
                </a:lnTo>
                <a:lnTo>
                  <a:pt x="435" y="0"/>
                </a:lnTo>
                <a:lnTo>
                  <a:pt x="433" y="0"/>
                </a:lnTo>
                <a:lnTo>
                  <a:pt x="8" y="0"/>
                </a:lnTo>
                <a:lnTo>
                  <a:pt x="8" y="16"/>
                </a:lnTo>
                <a:lnTo>
                  <a:pt x="433" y="16"/>
                </a:lnTo>
                <a:lnTo>
                  <a:pt x="424" y="8"/>
                </a:lnTo>
                <a:lnTo>
                  <a:pt x="424" y="577"/>
                </a:lnTo>
                <a:lnTo>
                  <a:pt x="433" y="568"/>
                </a:lnTo>
                <a:lnTo>
                  <a:pt x="8" y="568"/>
                </a:lnTo>
                <a:lnTo>
                  <a:pt x="17" y="577"/>
                </a:lnTo>
                <a:lnTo>
                  <a:pt x="17" y="8"/>
                </a:lnTo>
                <a:lnTo>
                  <a:pt x="8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7300913" y="26828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7175500" y="21875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26" name="Rectangle 16"/>
          <p:cNvSpPr>
            <a:spLocks noChangeArrowheads="1"/>
          </p:cNvSpPr>
          <p:nvPr/>
        </p:nvSpPr>
        <p:spPr bwMode="auto">
          <a:xfrm>
            <a:off x="7585075" y="2173288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7585075" y="2667000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28" name="Freeform 18"/>
          <p:cNvSpPr>
            <a:spLocks/>
          </p:cNvSpPr>
          <p:nvPr/>
        </p:nvSpPr>
        <p:spPr bwMode="auto">
          <a:xfrm>
            <a:off x="7107238" y="2660650"/>
            <a:ext cx="136525" cy="122238"/>
          </a:xfrm>
          <a:custGeom>
            <a:avLst/>
            <a:gdLst>
              <a:gd name="T0" fmla="*/ 22225 w 86"/>
              <a:gd name="T1" fmla="*/ 1588 h 77"/>
              <a:gd name="T2" fmla="*/ 19050 w 86"/>
              <a:gd name="T3" fmla="*/ 1588 h 77"/>
              <a:gd name="T4" fmla="*/ 15875 w 86"/>
              <a:gd name="T5" fmla="*/ 0 h 77"/>
              <a:gd name="T6" fmla="*/ 7938 w 86"/>
              <a:gd name="T7" fmla="*/ 0 h 77"/>
              <a:gd name="T8" fmla="*/ 6350 w 86"/>
              <a:gd name="T9" fmla="*/ 1588 h 77"/>
              <a:gd name="T10" fmla="*/ 1588 w 86"/>
              <a:gd name="T11" fmla="*/ 4763 h 77"/>
              <a:gd name="T12" fmla="*/ 1588 w 86"/>
              <a:gd name="T13" fmla="*/ 6350 h 77"/>
              <a:gd name="T14" fmla="*/ 0 w 86"/>
              <a:gd name="T15" fmla="*/ 11113 h 77"/>
              <a:gd name="T16" fmla="*/ 0 w 86"/>
              <a:gd name="T17" fmla="*/ 17463 h 77"/>
              <a:gd name="T18" fmla="*/ 1588 w 86"/>
              <a:gd name="T19" fmla="*/ 19050 h 77"/>
              <a:gd name="T20" fmla="*/ 4762 w 86"/>
              <a:gd name="T21" fmla="*/ 23813 h 77"/>
              <a:gd name="T22" fmla="*/ 114300 w 86"/>
              <a:gd name="T23" fmla="*/ 120650 h 77"/>
              <a:gd name="T24" fmla="*/ 115888 w 86"/>
              <a:gd name="T25" fmla="*/ 120650 h 77"/>
              <a:gd name="T26" fmla="*/ 120650 w 86"/>
              <a:gd name="T27" fmla="*/ 122238 h 77"/>
              <a:gd name="T28" fmla="*/ 127000 w 86"/>
              <a:gd name="T29" fmla="*/ 122238 h 77"/>
              <a:gd name="T30" fmla="*/ 130175 w 86"/>
              <a:gd name="T31" fmla="*/ 120650 h 77"/>
              <a:gd name="T32" fmla="*/ 134938 w 86"/>
              <a:gd name="T33" fmla="*/ 119063 h 77"/>
              <a:gd name="T34" fmla="*/ 134938 w 86"/>
              <a:gd name="T35" fmla="*/ 115888 h 77"/>
              <a:gd name="T36" fmla="*/ 136525 w 86"/>
              <a:gd name="T37" fmla="*/ 112713 h 77"/>
              <a:gd name="T38" fmla="*/ 136525 w 86"/>
              <a:gd name="T39" fmla="*/ 104775 h 77"/>
              <a:gd name="T40" fmla="*/ 134938 w 86"/>
              <a:gd name="T41" fmla="*/ 103188 h 77"/>
              <a:gd name="T42" fmla="*/ 131763 w 86"/>
              <a:gd name="T43" fmla="*/ 98425 h 77"/>
              <a:gd name="T44" fmla="*/ 22225 w 86"/>
              <a:gd name="T45" fmla="*/ 1588 h 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6"/>
              <a:gd name="T70" fmla="*/ 0 h 77"/>
              <a:gd name="T71" fmla="*/ 86 w 86"/>
              <a:gd name="T72" fmla="*/ 77 h 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6" h="77">
                <a:moveTo>
                  <a:pt x="14" y="1"/>
                </a:move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lnTo>
                  <a:pt x="4" y="1"/>
                </a:lnTo>
                <a:lnTo>
                  <a:pt x="1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2"/>
                </a:lnTo>
                <a:lnTo>
                  <a:pt x="3" y="15"/>
                </a:lnTo>
                <a:lnTo>
                  <a:pt x="72" y="76"/>
                </a:lnTo>
                <a:lnTo>
                  <a:pt x="73" y="76"/>
                </a:lnTo>
                <a:lnTo>
                  <a:pt x="76" y="77"/>
                </a:lnTo>
                <a:lnTo>
                  <a:pt x="80" y="77"/>
                </a:lnTo>
                <a:lnTo>
                  <a:pt x="82" y="76"/>
                </a:lnTo>
                <a:lnTo>
                  <a:pt x="85" y="75"/>
                </a:lnTo>
                <a:lnTo>
                  <a:pt x="85" y="73"/>
                </a:lnTo>
                <a:lnTo>
                  <a:pt x="86" y="71"/>
                </a:lnTo>
                <a:lnTo>
                  <a:pt x="86" y="66"/>
                </a:lnTo>
                <a:lnTo>
                  <a:pt x="85" y="65"/>
                </a:lnTo>
                <a:lnTo>
                  <a:pt x="83" y="62"/>
                </a:lnTo>
                <a:lnTo>
                  <a:pt x="14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9" name="Freeform 19"/>
          <p:cNvSpPr>
            <a:spLocks/>
          </p:cNvSpPr>
          <p:nvPr/>
        </p:nvSpPr>
        <p:spPr bwMode="auto">
          <a:xfrm>
            <a:off x="7107238" y="2757488"/>
            <a:ext cx="136525" cy="98425"/>
          </a:xfrm>
          <a:custGeom>
            <a:avLst/>
            <a:gdLst>
              <a:gd name="T0" fmla="*/ 130175 w 86"/>
              <a:gd name="T1" fmla="*/ 23813 h 62"/>
              <a:gd name="T2" fmla="*/ 134938 w 86"/>
              <a:gd name="T3" fmla="*/ 19050 h 62"/>
              <a:gd name="T4" fmla="*/ 136525 w 86"/>
              <a:gd name="T5" fmla="*/ 15875 h 62"/>
              <a:gd name="T6" fmla="*/ 136525 w 86"/>
              <a:gd name="T7" fmla="*/ 7938 h 62"/>
              <a:gd name="T8" fmla="*/ 131763 w 86"/>
              <a:gd name="T9" fmla="*/ 4763 h 62"/>
              <a:gd name="T10" fmla="*/ 130175 w 86"/>
              <a:gd name="T11" fmla="*/ 1588 h 62"/>
              <a:gd name="T12" fmla="*/ 125413 w 86"/>
              <a:gd name="T13" fmla="*/ 0 h 62"/>
              <a:gd name="T14" fmla="*/ 119063 w 86"/>
              <a:gd name="T15" fmla="*/ 0 h 62"/>
              <a:gd name="T16" fmla="*/ 115888 w 86"/>
              <a:gd name="T17" fmla="*/ 1588 h 62"/>
              <a:gd name="T18" fmla="*/ 6350 w 86"/>
              <a:gd name="T19" fmla="*/ 74613 h 62"/>
              <a:gd name="T20" fmla="*/ 1588 w 86"/>
              <a:gd name="T21" fmla="*/ 79375 h 62"/>
              <a:gd name="T22" fmla="*/ 0 w 86"/>
              <a:gd name="T23" fmla="*/ 84138 h 62"/>
              <a:gd name="T24" fmla="*/ 0 w 86"/>
              <a:gd name="T25" fmla="*/ 90488 h 62"/>
              <a:gd name="T26" fmla="*/ 4762 w 86"/>
              <a:gd name="T27" fmla="*/ 93663 h 62"/>
              <a:gd name="T28" fmla="*/ 6350 w 86"/>
              <a:gd name="T29" fmla="*/ 96838 h 62"/>
              <a:gd name="T30" fmla="*/ 11112 w 86"/>
              <a:gd name="T31" fmla="*/ 98425 h 62"/>
              <a:gd name="T32" fmla="*/ 17462 w 86"/>
              <a:gd name="T33" fmla="*/ 98425 h 62"/>
              <a:gd name="T34" fmla="*/ 19050 w 86"/>
              <a:gd name="T35" fmla="*/ 96838 h 62"/>
              <a:gd name="T36" fmla="*/ 130175 w 86"/>
              <a:gd name="T37" fmla="*/ 23813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"/>
              <a:gd name="T58" fmla="*/ 0 h 62"/>
              <a:gd name="T59" fmla="*/ 86 w 86"/>
              <a:gd name="T60" fmla="*/ 62 h 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" h="62">
                <a:moveTo>
                  <a:pt x="82" y="15"/>
                </a:moveTo>
                <a:lnTo>
                  <a:pt x="85" y="12"/>
                </a:lnTo>
                <a:lnTo>
                  <a:pt x="86" y="10"/>
                </a:lnTo>
                <a:lnTo>
                  <a:pt x="86" y="5"/>
                </a:lnTo>
                <a:lnTo>
                  <a:pt x="83" y="3"/>
                </a:lnTo>
                <a:lnTo>
                  <a:pt x="82" y="1"/>
                </a:lnTo>
                <a:lnTo>
                  <a:pt x="79" y="0"/>
                </a:lnTo>
                <a:lnTo>
                  <a:pt x="75" y="0"/>
                </a:lnTo>
                <a:lnTo>
                  <a:pt x="73" y="1"/>
                </a:lnTo>
                <a:lnTo>
                  <a:pt x="4" y="47"/>
                </a:lnTo>
                <a:lnTo>
                  <a:pt x="1" y="50"/>
                </a:lnTo>
                <a:lnTo>
                  <a:pt x="0" y="53"/>
                </a:lnTo>
                <a:lnTo>
                  <a:pt x="0" y="57"/>
                </a:lnTo>
                <a:lnTo>
                  <a:pt x="3" y="59"/>
                </a:lnTo>
                <a:lnTo>
                  <a:pt x="4" y="61"/>
                </a:lnTo>
                <a:lnTo>
                  <a:pt x="7" y="62"/>
                </a:lnTo>
                <a:lnTo>
                  <a:pt x="11" y="62"/>
                </a:lnTo>
                <a:lnTo>
                  <a:pt x="12" y="61"/>
                </a:lnTo>
                <a:lnTo>
                  <a:pt x="82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0" name="Freeform 20"/>
          <p:cNvSpPr>
            <a:spLocks/>
          </p:cNvSpPr>
          <p:nvPr/>
        </p:nvSpPr>
        <p:spPr bwMode="auto">
          <a:xfrm>
            <a:off x="7415213" y="5075238"/>
            <a:ext cx="204787" cy="387350"/>
          </a:xfrm>
          <a:custGeom>
            <a:avLst/>
            <a:gdLst>
              <a:gd name="T0" fmla="*/ 9525 w 129"/>
              <a:gd name="T1" fmla="*/ 0 h 244"/>
              <a:gd name="T2" fmla="*/ 0 w 129"/>
              <a:gd name="T3" fmla="*/ 7938 h 244"/>
              <a:gd name="T4" fmla="*/ 4762 w 129"/>
              <a:gd name="T5" fmla="*/ 22225 h 244"/>
              <a:gd name="T6" fmla="*/ 38100 w 129"/>
              <a:gd name="T7" fmla="*/ 26988 h 244"/>
              <a:gd name="T8" fmla="*/ 68262 w 129"/>
              <a:gd name="T9" fmla="*/ 34925 h 244"/>
              <a:gd name="T10" fmla="*/ 92075 w 129"/>
              <a:gd name="T11" fmla="*/ 46038 h 244"/>
              <a:gd name="T12" fmla="*/ 103187 w 129"/>
              <a:gd name="T13" fmla="*/ 55563 h 244"/>
              <a:gd name="T14" fmla="*/ 130175 w 129"/>
              <a:gd name="T15" fmla="*/ 76200 h 244"/>
              <a:gd name="T16" fmla="*/ 138112 w 129"/>
              <a:gd name="T17" fmla="*/ 84138 h 244"/>
              <a:gd name="T18" fmla="*/ 149225 w 129"/>
              <a:gd name="T19" fmla="*/ 101600 h 244"/>
              <a:gd name="T20" fmla="*/ 158750 w 129"/>
              <a:gd name="T21" fmla="*/ 114300 h 244"/>
              <a:gd name="T22" fmla="*/ 165100 w 129"/>
              <a:gd name="T23" fmla="*/ 127000 h 244"/>
              <a:gd name="T24" fmla="*/ 176212 w 129"/>
              <a:gd name="T25" fmla="*/ 166688 h 244"/>
              <a:gd name="T26" fmla="*/ 177800 w 129"/>
              <a:gd name="T27" fmla="*/ 195262 h 244"/>
              <a:gd name="T28" fmla="*/ 176212 w 129"/>
              <a:gd name="T29" fmla="*/ 200025 h 244"/>
              <a:gd name="T30" fmla="*/ 169862 w 129"/>
              <a:gd name="T31" fmla="*/ 250825 h 244"/>
              <a:gd name="T32" fmla="*/ 163512 w 129"/>
              <a:gd name="T33" fmla="*/ 266700 h 244"/>
              <a:gd name="T34" fmla="*/ 153987 w 129"/>
              <a:gd name="T35" fmla="*/ 279400 h 244"/>
              <a:gd name="T36" fmla="*/ 142875 w 129"/>
              <a:gd name="T37" fmla="*/ 290513 h 244"/>
              <a:gd name="T38" fmla="*/ 136525 w 129"/>
              <a:gd name="T39" fmla="*/ 306388 h 244"/>
              <a:gd name="T40" fmla="*/ 117475 w 129"/>
              <a:gd name="T41" fmla="*/ 320675 h 244"/>
              <a:gd name="T42" fmla="*/ 96837 w 129"/>
              <a:gd name="T43" fmla="*/ 336550 h 244"/>
              <a:gd name="T44" fmla="*/ 85725 w 129"/>
              <a:gd name="T45" fmla="*/ 341313 h 244"/>
              <a:gd name="T46" fmla="*/ 61912 w 129"/>
              <a:gd name="T47" fmla="*/ 354013 h 244"/>
              <a:gd name="T48" fmla="*/ 20637 w 129"/>
              <a:gd name="T49" fmla="*/ 358775 h 244"/>
              <a:gd name="T50" fmla="*/ 12700 w 129"/>
              <a:gd name="T51" fmla="*/ 360363 h 244"/>
              <a:gd name="T52" fmla="*/ 4762 w 129"/>
              <a:gd name="T53" fmla="*/ 365125 h 244"/>
              <a:gd name="T54" fmla="*/ 0 w 129"/>
              <a:gd name="T55" fmla="*/ 377825 h 244"/>
              <a:gd name="T56" fmla="*/ 9525 w 129"/>
              <a:gd name="T57" fmla="*/ 387350 h 244"/>
              <a:gd name="T58" fmla="*/ 15875 w 129"/>
              <a:gd name="T59" fmla="*/ 387350 h 244"/>
              <a:gd name="T60" fmla="*/ 41275 w 129"/>
              <a:gd name="T61" fmla="*/ 385763 h 244"/>
              <a:gd name="T62" fmla="*/ 77787 w 129"/>
              <a:gd name="T63" fmla="*/ 371475 h 244"/>
              <a:gd name="T64" fmla="*/ 95250 w 129"/>
              <a:gd name="T65" fmla="*/ 368300 h 244"/>
              <a:gd name="T66" fmla="*/ 114300 w 129"/>
              <a:gd name="T67" fmla="*/ 358775 h 244"/>
              <a:gd name="T68" fmla="*/ 134937 w 129"/>
              <a:gd name="T69" fmla="*/ 342900 h 244"/>
              <a:gd name="T70" fmla="*/ 153987 w 129"/>
              <a:gd name="T71" fmla="*/ 323850 h 244"/>
              <a:gd name="T72" fmla="*/ 165100 w 129"/>
              <a:gd name="T73" fmla="*/ 307975 h 244"/>
              <a:gd name="T74" fmla="*/ 176212 w 129"/>
              <a:gd name="T75" fmla="*/ 292100 h 244"/>
              <a:gd name="T76" fmla="*/ 185737 w 129"/>
              <a:gd name="T77" fmla="*/ 274638 h 244"/>
              <a:gd name="T78" fmla="*/ 192087 w 129"/>
              <a:gd name="T79" fmla="*/ 260350 h 244"/>
              <a:gd name="T80" fmla="*/ 203200 w 129"/>
              <a:gd name="T81" fmla="*/ 204788 h 244"/>
              <a:gd name="T82" fmla="*/ 204787 w 129"/>
              <a:gd name="T83" fmla="*/ 192088 h 244"/>
              <a:gd name="T84" fmla="*/ 203200 w 129"/>
              <a:gd name="T85" fmla="*/ 163513 h 244"/>
              <a:gd name="T86" fmla="*/ 187325 w 129"/>
              <a:gd name="T87" fmla="*/ 119063 h 244"/>
              <a:gd name="T88" fmla="*/ 180975 w 129"/>
              <a:gd name="T89" fmla="*/ 101600 h 244"/>
              <a:gd name="T90" fmla="*/ 171450 w 129"/>
              <a:gd name="T91" fmla="*/ 84138 h 244"/>
              <a:gd name="T92" fmla="*/ 160337 w 129"/>
              <a:gd name="T93" fmla="*/ 69850 h 244"/>
              <a:gd name="T94" fmla="*/ 147637 w 129"/>
              <a:gd name="T95" fmla="*/ 55563 h 244"/>
              <a:gd name="T96" fmla="*/ 120650 w 129"/>
              <a:gd name="T97" fmla="*/ 33338 h 244"/>
              <a:gd name="T98" fmla="*/ 101600 w 129"/>
              <a:gd name="T99" fmla="*/ 19050 h 244"/>
              <a:gd name="T100" fmla="*/ 85725 w 129"/>
              <a:gd name="T101" fmla="*/ 12700 h 244"/>
              <a:gd name="T102" fmla="*/ 69850 w 129"/>
              <a:gd name="T103" fmla="*/ 7938 h 244"/>
              <a:gd name="T104" fmla="*/ 12700 w 129"/>
              <a:gd name="T105" fmla="*/ 0 h 24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9"/>
              <a:gd name="T160" fmla="*/ 0 h 244"/>
              <a:gd name="T161" fmla="*/ 129 w 129"/>
              <a:gd name="T162" fmla="*/ 244 h 24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9" h="244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4" y="17"/>
                </a:lnTo>
                <a:lnTo>
                  <a:pt x="39" y="19"/>
                </a:lnTo>
                <a:lnTo>
                  <a:pt x="43" y="22"/>
                </a:lnTo>
                <a:lnTo>
                  <a:pt x="54" y="28"/>
                </a:lnTo>
                <a:lnTo>
                  <a:pt x="58" y="29"/>
                </a:lnTo>
                <a:lnTo>
                  <a:pt x="61" y="30"/>
                </a:lnTo>
                <a:lnTo>
                  <a:pt x="65" y="35"/>
                </a:lnTo>
                <a:lnTo>
                  <a:pt x="74" y="40"/>
                </a:lnTo>
                <a:lnTo>
                  <a:pt x="82" y="48"/>
                </a:lnTo>
                <a:lnTo>
                  <a:pt x="86" y="50"/>
                </a:lnTo>
                <a:lnTo>
                  <a:pt x="87" y="53"/>
                </a:lnTo>
                <a:lnTo>
                  <a:pt x="90" y="60"/>
                </a:lnTo>
                <a:lnTo>
                  <a:pt x="94" y="64"/>
                </a:lnTo>
                <a:lnTo>
                  <a:pt x="97" y="67"/>
                </a:lnTo>
                <a:lnTo>
                  <a:pt x="100" y="72"/>
                </a:lnTo>
                <a:lnTo>
                  <a:pt x="103" y="75"/>
                </a:lnTo>
                <a:lnTo>
                  <a:pt x="104" y="80"/>
                </a:lnTo>
                <a:lnTo>
                  <a:pt x="107" y="85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1"/>
                </a:lnTo>
                <a:lnTo>
                  <a:pt x="111" y="126"/>
                </a:lnTo>
                <a:lnTo>
                  <a:pt x="111" y="137"/>
                </a:lnTo>
                <a:lnTo>
                  <a:pt x="107" y="158"/>
                </a:lnTo>
                <a:lnTo>
                  <a:pt x="104" y="162"/>
                </a:lnTo>
                <a:lnTo>
                  <a:pt x="103" y="168"/>
                </a:lnTo>
                <a:lnTo>
                  <a:pt x="100" y="171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7" y="190"/>
                </a:lnTo>
                <a:lnTo>
                  <a:pt x="86" y="193"/>
                </a:lnTo>
                <a:lnTo>
                  <a:pt x="82" y="194"/>
                </a:lnTo>
                <a:lnTo>
                  <a:pt x="74" y="202"/>
                </a:lnTo>
                <a:lnTo>
                  <a:pt x="65" y="208"/>
                </a:lnTo>
                <a:lnTo>
                  <a:pt x="61" y="212"/>
                </a:lnTo>
                <a:lnTo>
                  <a:pt x="58" y="213"/>
                </a:lnTo>
                <a:lnTo>
                  <a:pt x="54" y="215"/>
                </a:lnTo>
                <a:lnTo>
                  <a:pt x="43" y="220"/>
                </a:lnTo>
                <a:lnTo>
                  <a:pt x="39" y="223"/>
                </a:lnTo>
                <a:lnTo>
                  <a:pt x="24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0" y="233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6" y="243"/>
                </a:lnTo>
                <a:lnTo>
                  <a:pt x="44" y="237"/>
                </a:lnTo>
                <a:lnTo>
                  <a:pt x="49" y="234"/>
                </a:lnTo>
                <a:lnTo>
                  <a:pt x="54" y="234"/>
                </a:lnTo>
                <a:lnTo>
                  <a:pt x="60" y="232"/>
                </a:lnTo>
                <a:lnTo>
                  <a:pt x="64" y="230"/>
                </a:lnTo>
                <a:lnTo>
                  <a:pt x="72" y="226"/>
                </a:lnTo>
                <a:lnTo>
                  <a:pt x="76" y="222"/>
                </a:lnTo>
                <a:lnTo>
                  <a:pt x="85" y="216"/>
                </a:lnTo>
                <a:lnTo>
                  <a:pt x="93" y="208"/>
                </a:lnTo>
                <a:lnTo>
                  <a:pt x="97" y="204"/>
                </a:lnTo>
                <a:lnTo>
                  <a:pt x="101" y="198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8" y="168"/>
                </a:lnTo>
                <a:lnTo>
                  <a:pt x="121" y="164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1"/>
                </a:lnTo>
                <a:lnTo>
                  <a:pt x="128" y="114"/>
                </a:lnTo>
                <a:lnTo>
                  <a:pt x="128" y="103"/>
                </a:lnTo>
                <a:lnTo>
                  <a:pt x="121" y="79"/>
                </a:lnTo>
                <a:lnTo>
                  <a:pt x="118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101" y="44"/>
                </a:lnTo>
                <a:lnTo>
                  <a:pt x="97" y="39"/>
                </a:lnTo>
                <a:lnTo>
                  <a:pt x="93" y="35"/>
                </a:lnTo>
                <a:lnTo>
                  <a:pt x="85" y="26"/>
                </a:lnTo>
                <a:lnTo>
                  <a:pt x="76" y="21"/>
                </a:lnTo>
                <a:lnTo>
                  <a:pt x="72" y="17"/>
                </a:lnTo>
                <a:lnTo>
                  <a:pt x="64" y="12"/>
                </a:lnTo>
                <a:lnTo>
                  <a:pt x="60" y="11"/>
                </a:lnTo>
                <a:lnTo>
                  <a:pt x="54" y="8"/>
                </a:lnTo>
                <a:lnTo>
                  <a:pt x="49" y="8"/>
                </a:lnTo>
                <a:lnTo>
                  <a:pt x="44" y="5"/>
                </a:lnTo>
                <a:lnTo>
                  <a:pt x="2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1" name="Freeform 21"/>
          <p:cNvSpPr>
            <a:spLocks/>
          </p:cNvSpPr>
          <p:nvPr/>
        </p:nvSpPr>
        <p:spPr bwMode="auto">
          <a:xfrm>
            <a:off x="7165975" y="5075238"/>
            <a:ext cx="298450" cy="26987"/>
          </a:xfrm>
          <a:custGeom>
            <a:avLst/>
            <a:gdLst>
              <a:gd name="T0" fmla="*/ 284163 w 188"/>
              <a:gd name="T1" fmla="*/ 26987 h 17"/>
              <a:gd name="T2" fmla="*/ 288925 w 188"/>
              <a:gd name="T3" fmla="*/ 26987 h 17"/>
              <a:gd name="T4" fmla="*/ 293688 w 188"/>
              <a:gd name="T5" fmla="*/ 22225 h 17"/>
              <a:gd name="T6" fmla="*/ 298450 w 188"/>
              <a:gd name="T7" fmla="*/ 17462 h 17"/>
              <a:gd name="T8" fmla="*/ 298450 w 188"/>
              <a:gd name="T9" fmla="*/ 7937 h 17"/>
              <a:gd name="T10" fmla="*/ 293688 w 188"/>
              <a:gd name="T11" fmla="*/ 4762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2 h 17"/>
              <a:gd name="T18" fmla="*/ 0 w 188"/>
              <a:gd name="T19" fmla="*/ 7937 h 17"/>
              <a:gd name="T20" fmla="*/ 0 w 188"/>
              <a:gd name="T21" fmla="*/ 17462 h 17"/>
              <a:gd name="T22" fmla="*/ 4762 w 188"/>
              <a:gd name="T23" fmla="*/ 22225 h 17"/>
              <a:gd name="T24" fmla="*/ 9525 w 188"/>
              <a:gd name="T25" fmla="*/ 26987 h 17"/>
              <a:gd name="T26" fmla="*/ 14288 w 188"/>
              <a:gd name="T27" fmla="*/ 26987 h 17"/>
              <a:gd name="T28" fmla="*/ 284163 w 188"/>
              <a:gd name="T29" fmla="*/ 2698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2" name="Freeform 22"/>
          <p:cNvSpPr>
            <a:spLocks/>
          </p:cNvSpPr>
          <p:nvPr/>
        </p:nvSpPr>
        <p:spPr bwMode="auto">
          <a:xfrm>
            <a:off x="7165975" y="5435600"/>
            <a:ext cx="298450" cy="26988"/>
          </a:xfrm>
          <a:custGeom>
            <a:avLst/>
            <a:gdLst>
              <a:gd name="T0" fmla="*/ 284163 w 188"/>
              <a:gd name="T1" fmla="*/ 26988 h 17"/>
              <a:gd name="T2" fmla="*/ 288925 w 188"/>
              <a:gd name="T3" fmla="*/ 26988 h 17"/>
              <a:gd name="T4" fmla="*/ 293688 w 188"/>
              <a:gd name="T5" fmla="*/ 22225 h 17"/>
              <a:gd name="T6" fmla="*/ 298450 w 188"/>
              <a:gd name="T7" fmla="*/ 17463 h 17"/>
              <a:gd name="T8" fmla="*/ 298450 w 188"/>
              <a:gd name="T9" fmla="*/ 9525 h 17"/>
              <a:gd name="T10" fmla="*/ 293688 w 188"/>
              <a:gd name="T11" fmla="*/ 4763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3 h 17"/>
              <a:gd name="T18" fmla="*/ 0 w 188"/>
              <a:gd name="T19" fmla="*/ 9525 h 17"/>
              <a:gd name="T20" fmla="*/ 0 w 188"/>
              <a:gd name="T21" fmla="*/ 17463 h 17"/>
              <a:gd name="T22" fmla="*/ 4762 w 188"/>
              <a:gd name="T23" fmla="*/ 22225 h 17"/>
              <a:gd name="T24" fmla="*/ 9525 w 188"/>
              <a:gd name="T25" fmla="*/ 26988 h 17"/>
              <a:gd name="T26" fmla="*/ 14288 w 188"/>
              <a:gd name="T27" fmla="*/ 26988 h 17"/>
              <a:gd name="T28" fmla="*/ 284163 w 188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" name="Freeform 23"/>
          <p:cNvSpPr>
            <a:spLocks/>
          </p:cNvSpPr>
          <p:nvPr/>
        </p:nvSpPr>
        <p:spPr bwMode="auto">
          <a:xfrm>
            <a:off x="7165975" y="5075238"/>
            <a:ext cx="26988" cy="387350"/>
          </a:xfrm>
          <a:custGeom>
            <a:avLst/>
            <a:gdLst>
              <a:gd name="T0" fmla="*/ 26988 w 17"/>
              <a:gd name="T1" fmla="*/ 12700 h 244"/>
              <a:gd name="T2" fmla="*/ 26988 w 17"/>
              <a:gd name="T3" fmla="*/ 7938 h 244"/>
              <a:gd name="T4" fmla="*/ 22225 w 17"/>
              <a:gd name="T5" fmla="*/ 4763 h 244"/>
              <a:gd name="T6" fmla="*/ 17463 w 17"/>
              <a:gd name="T7" fmla="*/ 0 h 244"/>
              <a:gd name="T8" fmla="*/ 9525 w 17"/>
              <a:gd name="T9" fmla="*/ 0 h 244"/>
              <a:gd name="T10" fmla="*/ 4763 w 17"/>
              <a:gd name="T11" fmla="*/ 4763 h 244"/>
              <a:gd name="T12" fmla="*/ 0 w 17"/>
              <a:gd name="T13" fmla="*/ 7938 h 244"/>
              <a:gd name="T14" fmla="*/ 0 w 17"/>
              <a:gd name="T15" fmla="*/ 377825 h 244"/>
              <a:gd name="T16" fmla="*/ 4763 w 17"/>
              <a:gd name="T17" fmla="*/ 382588 h 244"/>
              <a:gd name="T18" fmla="*/ 9525 w 17"/>
              <a:gd name="T19" fmla="*/ 387350 h 244"/>
              <a:gd name="T20" fmla="*/ 17463 w 17"/>
              <a:gd name="T21" fmla="*/ 387350 h 244"/>
              <a:gd name="T22" fmla="*/ 22225 w 17"/>
              <a:gd name="T23" fmla="*/ 382588 h 244"/>
              <a:gd name="T24" fmla="*/ 26988 w 17"/>
              <a:gd name="T25" fmla="*/ 377825 h 244"/>
              <a:gd name="T26" fmla="*/ 26988 w 17"/>
              <a:gd name="T27" fmla="*/ 374650 h 244"/>
              <a:gd name="T28" fmla="*/ 26988 w 17"/>
              <a:gd name="T29" fmla="*/ 12700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1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4" name="Oval 24"/>
          <p:cNvSpPr>
            <a:spLocks noChangeArrowheads="1"/>
          </p:cNvSpPr>
          <p:nvPr/>
        </p:nvSpPr>
        <p:spPr bwMode="auto">
          <a:xfrm>
            <a:off x="6858000" y="4545013"/>
            <a:ext cx="85725" cy="857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5" name="Freeform 25"/>
          <p:cNvSpPr>
            <a:spLocks/>
          </p:cNvSpPr>
          <p:nvPr/>
        </p:nvSpPr>
        <p:spPr bwMode="auto">
          <a:xfrm>
            <a:off x="6845300" y="4530725"/>
            <a:ext cx="107950" cy="107950"/>
          </a:xfrm>
          <a:custGeom>
            <a:avLst/>
            <a:gdLst>
              <a:gd name="T0" fmla="*/ 1588 w 68"/>
              <a:gd name="T1" fmla="*/ 73025 h 68"/>
              <a:gd name="T2" fmla="*/ 4762 w 68"/>
              <a:gd name="T3" fmla="*/ 79375 h 68"/>
              <a:gd name="T4" fmla="*/ 17462 w 68"/>
              <a:gd name="T5" fmla="*/ 93662 h 68"/>
              <a:gd name="T6" fmla="*/ 22225 w 68"/>
              <a:gd name="T7" fmla="*/ 96837 h 68"/>
              <a:gd name="T8" fmla="*/ 26988 w 68"/>
              <a:gd name="T9" fmla="*/ 101600 h 68"/>
              <a:gd name="T10" fmla="*/ 26988 w 68"/>
              <a:gd name="T11" fmla="*/ 101600 h 68"/>
              <a:gd name="T12" fmla="*/ 47625 w 68"/>
              <a:gd name="T13" fmla="*/ 107950 h 68"/>
              <a:gd name="T14" fmla="*/ 63500 w 68"/>
              <a:gd name="T15" fmla="*/ 104775 h 68"/>
              <a:gd name="T16" fmla="*/ 80962 w 68"/>
              <a:gd name="T17" fmla="*/ 101600 h 68"/>
              <a:gd name="T18" fmla="*/ 80962 w 68"/>
              <a:gd name="T19" fmla="*/ 101600 h 68"/>
              <a:gd name="T20" fmla="*/ 85725 w 68"/>
              <a:gd name="T21" fmla="*/ 96837 h 68"/>
              <a:gd name="T22" fmla="*/ 90487 w 68"/>
              <a:gd name="T23" fmla="*/ 93662 h 68"/>
              <a:gd name="T24" fmla="*/ 103188 w 68"/>
              <a:gd name="T25" fmla="*/ 79375 h 68"/>
              <a:gd name="T26" fmla="*/ 104775 w 68"/>
              <a:gd name="T27" fmla="*/ 73025 h 68"/>
              <a:gd name="T28" fmla="*/ 96837 w 68"/>
              <a:gd name="T29" fmla="*/ 68262 h 68"/>
              <a:gd name="T30" fmla="*/ 107950 w 68"/>
              <a:gd name="T31" fmla="*/ 38100 h 68"/>
              <a:gd name="T32" fmla="*/ 98425 w 68"/>
              <a:gd name="T33" fmla="*/ 26988 h 68"/>
              <a:gd name="T34" fmla="*/ 96837 w 68"/>
              <a:gd name="T35" fmla="*/ 20637 h 68"/>
              <a:gd name="T36" fmla="*/ 92075 w 68"/>
              <a:gd name="T37" fmla="*/ 15875 h 68"/>
              <a:gd name="T38" fmla="*/ 87312 w 68"/>
              <a:gd name="T39" fmla="*/ 11112 h 68"/>
              <a:gd name="T40" fmla="*/ 80962 w 68"/>
              <a:gd name="T41" fmla="*/ 9525 h 68"/>
              <a:gd name="T42" fmla="*/ 69850 w 68"/>
              <a:gd name="T43" fmla="*/ 0 h 68"/>
              <a:gd name="T44" fmla="*/ 26988 w 68"/>
              <a:gd name="T45" fmla="*/ 7937 h 68"/>
              <a:gd name="T46" fmla="*/ 26988 w 68"/>
              <a:gd name="T47" fmla="*/ 7937 h 68"/>
              <a:gd name="T48" fmla="*/ 22225 w 68"/>
              <a:gd name="T49" fmla="*/ 11112 h 68"/>
              <a:gd name="T50" fmla="*/ 17462 w 68"/>
              <a:gd name="T51" fmla="*/ 15875 h 68"/>
              <a:gd name="T52" fmla="*/ 4762 w 68"/>
              <a:gd name="T53" fmla="*/ 28575 h 68"/>
              <a:gd name="T54" fmla="*/ 1588 w 68"/>
              <a:gd name="T55" fmla="*/ 36512 h 68"/>
              <a:gd name="T56" fmla="*/ 26988 w 68"/>
              <a:gd name="T57" fmla="*/ 55562 h 68"/>
              <a:gd name="T58" fmla="*/ 23812 w 68"/>
              <a:gd name="T59" fmla="*/ 44450 h 68"/>
              <a:gd name="T60" fmla="*/ 33337 w 68"/>
              <a:gd name="T61" fmla="*/ 36512 h 68"/>
              <a:gd name="T62" fmla="*/ 36512 w 68"/>
              <a:gd name="T63" fmla="*/ 31750 h 68"/>
              <a:gd name="T64" fmla="*/ 41275 w 68"/>
              <a:gd name="T65" fmla="*/ 26988 h 68"/>
              <a:gd name="T66" fmla="*/ 36512 w 68"/>
              <a:gd name="T67" fmla="*/ 31750 h 68"/>
              <a:gd name="T68" fmla="*/ 44450 w 68"/>
              <a:gd name="T69" fmla="*/ 28575 h 68"/>
              <a:gd name="T70" fmla="*/ 61912 w 68"/>
              <a:gd name="T71" fmla="*/ 26988 h 68"/>
              <a:gd name="T72" fmla="*/ 63500 w 68"/>
              <a:gd name="T73" fmla="*/ 26988 h 68"/>
              <a:gd name="T74" fmla="*/ 69850 w 68"/>
              <a:gd name="T75" fmla="*/ 28575 h 68"/>
              <a:gd name="T76" fmla="*/ 74612 w 68"/>
              <a:gd name="T77" fmla="*/ 33337 h 68"/>
              <a:gd name="T78" fmla="*/ 79375 w 68"/>
              <a:gd name="T79" fmla="*/ 38100 h 68"/>
              <a:gd name="T80" fmla="*/ 80962 w 68"/>
              <a:gd name="T81" fmla="*/ 44450 h 68"/>
              <a:gd name="T82" fmla="*/ 80962 w 68"/>
              <a:gd name="T83" fmla="*/ 47625 h 68"/>
              <a:gd name="T84" fmla="*/ 96837 w 68"/>
              <a:gd name="T85" fmla="*/ 42862 h 68"/>
              <a:gd name="T86" fmla="*/ 79375 w 68"/>
              <a:gd name="T87" fmla="*/ 65087 h 68"/>
              <a:gd name="T88" fmla="*/ 76200 w 68"/>
              <a:gd name="T89" fmla="*/ 71437 h 68"/>
              <a:gd name="T90" fmla="*/ 80962 w 68"/>
              <a:gd name="T91" fmla="*/ 66675 h 68"/>
              <a:gd name="T92" fmla="*/ 76200 w 68"/>
              <a:gd name="T93" fmla="*/ 71437 h 68"/>
              <a:gd name="T94" fmla="*/ 73025 w 68"/>
              <a:gd name="T95" fmla="*/ 76200 h 68"/>
              <a:gd name="T96" fmla="*/ 63500 w 68"/>
              <a:gd name="T97" fmla="*/ 84137 h 68"/>
              <a:gd name="T98" fmla="*/ 46037 w 68"/>
              <a:gd name="T99" fmla="*/ 87312 h 68"/>
              <a:gd name="T100" fmla="*/ 57150 w 68"/>
              <a:gd name="T101" fmla="*/ 82550 h 68"/>
              <a:gd name="T102" fmla="*/ 44450 w 68"/>
              <a:gd name="T103" fmla="*/ 84137 h 68"/>
              <a:gd name="T104" fmla="*/ 34925 w 68"/>
              <a:gd name="T105" fmla="*/ 76200 h 68"/>
              <a:gd name="T106" fmla="*/ 30162 w 68"/>
              <a:gd name="T107" fmla="*/ 71437 h 68"/>
              <a:gd name="T108" fmla="*/ 26988 w 68"/>
              <a:gd name="T109" fmla="*/ 66675 h 68"/>
              <a:gd name="T110" fmla="*/ 30162 w 68"/>
              <a:gd name="T111" fmla="*/ 71437 h 68"/>
              <a:gd name="T112" fmla="*/ 28575 w 68"/>
              <a:gd name="T113" fmla="*/ 65087 h 68"/>
              <a:gd name="T114" fmla="*/ 0 w 68"/>
              <a:gd name="T115" fmla="*/ 55562 h 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8"/>
              <a:gd name="T175" fmla="*/ 0 h 68"/>
              <a:gd name="T176" fmla="*/ 68 w 68"/>
              <a:gd name="T177" fmla="*/ 68 h 6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8" h="68">
                <a:moveTo>
                  <a:pt x="0" y="35"/>
                </a:moveTo>
                <a:lnTo>
                  <a:pt x="0" y="45"/>
                </a:lnTo>
                <a:lnTo>
                  <a:pt x="1" y="46"/>
                </a:lnTo>
                <a:lnTo>
                  <a:pt x="4" y="52"/>
                </a:lnTo>
                <a:lnTo>
                  <a:pt x="5" y="52"/>
                </a:lnTo>
                <a:lnTo>
                  <a:pt x="3" y="50"/>
                </a:lnTo>
                <a:lnTo>
                  <a:pt x="4" y="52"/>
                </a:lnTo>
                <a:lnTo>
                  <a:pt x="7" y="56"/>
                </a:lnTo>
                <a:lnTo>
                  <a:pt x="11" y="59"/>
                </a:lnTo>
                <a:lnTo>
                  <a:pt x="7" y="55"/>
                </a:lnTo>
                <a:lnTo>
                  <a:pt x="10" y="59"/>
                </a:lnTo>
                <a:lnTo>
                  <a:pt x="14" y="61"/>
                </a:lnTo>
                <a:lnTo>
                  <a:pt x="10" y="57"/>
                </a:lnTo>
                <a:lnTo>
                  <a:pt x="12" y="61"/>
                </a:lnTo>
                <a:lnTo>
                  <a:pt x="17" y="64"/>
                </a:lnTo>
                <a:lnTo>
                  <a:pt x="18" y="66"/>
                </a:lnTo>
                <a:lnTo>
                  <a:pt x="17" y="63"/>
                </a:lnTo>
                <a:lnTo>
                  <a:pt x="17" y="64"/>
                </a:lnTo>
                <a:lnTo>
                  <a:pt x="22" y="67"/>
                </a:lnTo>
                <a:lnTo>
                  <a:pt x="23" y="68"/>
                </a:lnTo>
                <a:lnTo>
                  <a:pt x="30" y="68"/>
                </a:lnTo>
                <a:lnTo>
                  <a:pt x="29" y="67"/>
                </a:lnTo>
                <a:lnTo>
                  <a:pt x="43" y="61"/>
                </a:lnTo>
                <a:lnTo>
                  <a:pt x="40" y="66"/>
                </a:lnTo>
                <a:lnTo>
                  <a:pt x="44" y="68"/>
                </a:lnTo>
                <a:lnTo>
                  <a:pt x="46" y="67"/>
                </a:lnTo>
                <a:lnTo>
                  <a:pt x="51" y="64"/>
                </a:lnTo>
                <a:lnTo>
                  <a:pt x="51" y="63"/>
                </a:lnTo>
                <a:lnTo>
                  <a:pt x="50" y="66"/>
                </a:lnTo>
                <a:lnTo>
                  <a:pt x="51" y="64"/>
                </a:lnTo>
                <a:lnTo>
                  <a:pt x="55" y="61"/>
                </a:lnTo>
                <a:lnTo>
                  <a:pt x="58" y="57"/>
                </a:lnTo>
                <a:lnTo>
                  <a:pt x="54" y="61"/>
                </a:lnTo>
                <a:lnTo>
                  <a:pt x="58" y="59"/>
                </a:lnTo>
                <a:lnTo>
                  <a:pt x="61" y="55"/>
                </a:lnTo>
                <a:lnTo>
                  <a:pt x="57" y="59"/>
                </a:lnTo>
                <a:lnTo>
                  <a:pt x="61" y="56"/>
                </a:lnTo>
                <a:lnTo>
                  <a:pt x="64" y="52"/>
                </a:lnTo>
                <a:lnTo>
                  <a:pt x="65" y="50"/>
                </a:lnTo>
                <a:lnTo>
                  <a:pt x="62" y="52"/>
                </a:lnTo>
                <a:lnTo>
                  <a:pt x="64" y="52"/>
                </a:lnTo>
                <a:lnTo>
                  <a:pt x="66" y="46"/>
                </a:lnTo>
                <a:lnTo>
                  <a:pt x="68" y="45"/>
                </a:lnTo>
                <a:lnTo>
                  <a:pt x="65" y="41"/>
                </a:lnTo>
                <a:lnTo>
                  <a:pt x="61" y="43"/>
                </a:lnTo>
                <a:lnTo>
                  <a:pt x="66" y="30"/>
                </a:lnTo>
                <a:lnTo>
                  <a:pt x="68" y="31"/>
                </a:lnTo>
                <a:lnTo>
                  <a:pt x="68" y="24"/>
                </a:lnTo>
                <a:lnTo>
                  <a:pt x="66" y="23"/>
                </a:lnTo>
                <a:lnTo>
                  <a:pt x="64" y="17"/>
                </a:lnTo>
                <a:lnTo>
                  <a:pt x="62" y="17"/>
                </a:lnTo>
                <a:lnTo>
                  <a:pt x="65" y="18"/>
                </a:lnTo>
                <a:lnTo>
                  <a:pt x="64" y="17"/>
                </a:lnTo>
                <a:lnTo>
                  <a:pt x="61" y="13"/>
                </a:lnTo>
                <a:lnTo>
                  <a:pt x="57" y="10"/>
                </a:lnTo>
                <a:lnTo>
                  <a:pt x="61" y="14"/>
                </a:lnTo>
                <a:lnTo>
                  <a:pt x="58" y="10"/>
                </a:lnTo>
                <a:lnTo>
                  <a:pt x="54" y="7"/>
                </a:lnTo>
                <a:lnTo>
                  <a:pt x="58" y="12"/>
                </a:lnTo>
                <a:lnTo>
                  <a:pt x="55" y="7"/>
                </a:lnTo>
                <a:lnTo>
                  <a:pt x="51" y="5"/>
                </a:lnTo>
                <a:lnTo>
                  <a:pt x="50" y="3"/>
                </a:lnTo>
                <a:lnTo>
                  <a:pt x="51" y="6"/>
                </a:lnTo>
                <a:lnTo>
                  <a:pt x="51" y="5"/>
                </a:lnTo>
                <a:lnTo>
                  <a:pt x="46" y="2"/>
                </a:lnTo>
                <a:lnTo>
                  <a:pt x="44" y="0"/>
                </a:lnTo>
                <a:lnTo>
                  <a:pt x="23" y="0"/>
                </a:lnTo>
                <a:lnTo>
                  <a:pt x="22" y="2"/>
                </a:lnTo>
                <a:lnTo>
                  <a:pt x="17" y="5"/>
                </a:lnTo>
                <a:lnTo>
                  <a:pt x="17" y="6"/>
                </a:lnTo>
                <a:lnTo>
                  <a:pt x="18" y="3"/>
                </a:lnTo>
                <a:lnTo>
                  <a:pt x="17" y="5"/>
                </a:lnTo>
                <a:lnTo>
                  <a:pt x="12" y="7"/>
                </a:lnTo>
                <a:lnTo>
                  <a:pt x="10" y="12"/>
                </a:lnTo>
                <a:lnTo>
                  <a:pt x="14" y="7"/>
                </a:lnTo>
                <a:lnTo>
                  <a:pt x="10" y="10"/>
                </a:lnTo>
                <a:lnTo>
                  <a:pt x="7" y="14"/>
                </a:lnTo>
                <a:lnTo>
                  <a:pt x="11" y="10"/>
                </a:lnTo>
                <a:lnTo>
                  <a:pt x="7" y="13"/>
                </a:lnTo>
                <a:lnTo>
                  <a:pt x="4" y="17"/>
                </a:lnTo>
                <a:lnTo>
                  <a:pt x="3" y="18"/>
                </a:lnTo>
                <a:lnTo>
                  <a:pt x="5" y="17"/>
                </a:lnTo>
                <a:lnTo>
                  <a:pt x="4" y="17"/>
                </a:lnTo>
                <a:lnTo>
                  <a:pt x="1" y="23"/>
                </a:lnTo>
                <a:lnTo>
                  <a:pt x="0" y="24"/>
                </a:lnTo>
                <a:lnTo>
                  <a:pt x="0" y="35"/>
                </a:lnTo>
                <a:lnTo>
                  <a:pt x="17" y="35"/>
                </a:lnTo>
                <a:lnTo>
                  <a:pt x="17" y="30"/>
                </a:lnTo>
                <a:lnTo>
                  <a:pt x="18" y="28"/>
                </a:lnTo>
                <a:lnTo>
                  <a:pt x="15" y="28"/>
                </a:lnTo>
                <a:lnTo>
                  <a:pt x="17" y="28"/>
                </a:lnTo>
                <a:lnTo>
                  <a:pt x="19" y="24"/>
                </a:lnTo>
                <a:lnTo>
                  <a:pt x="21" y="23"/>
                </a:lnTo>
                <a:lnTo>
                  <a:pt x="18" y="24"/>
                </a:lnTo>
                <a:lnTo>
                  <a:pt x="17" y="27"/>
                </a:lnTo>
                <a:lnTo>
                  <a:pt x="23" y="20"/>
                </a:lnTo>
                <a:lnTo>
                  <a:pt x="21" y="21"/>
                </a:lnTo>
                <a:lnTo>
                  <a:pt x="19" y="24"/>
                </a:lnTo>
                <a:lnTo>
                  <a:pt x="26" y="17"/>
                </a:lnTo>
                <a:lnTo>
                  <a:pt x="23" y="18"/>
                </a:lnTo>
                <a:lnTo>
                  <a:pt x="22" y="21"/>
                </a:lnTo>
                <a:lnTo>
                  <a:pt x="23" y="20"/>
                </a:lnTo>
                <a:lnTo>
                  <a:pt x="28" y="17"/>
                </a:lnTo>
                <a:lnTo>
                  <a:pt x="28" y="16"/>
                </a:lnTo>
                <a:lnTo>
                  <a:pt x="28" y="18"/>
                </a:lnTo>
                <a:lnTo>
                  <a:pt x="29" y="17"/>
                </a:lnTo>
                <a:lnTo>
                  <a:pt x="35" y="17"/>
                </a:lnTo>
                <a:lnTo>
                  <a:pt x="39" y="17"/>
                </a:lnTo>
                <a:lnTo>
                  <a:pt x="40" y="18"/>
                </a:lnTo>
                <a:lnTo>
                  <a:pt x="40" y="16"/>
                </a:lnTo>
                <a:lnTo>
                  <a:pt x="40" y="17"/>
                </a:lnTo>
                <a:lnTo>
                  <a:pt x="44" y="20"/>
                </a:lnTo>
                <a:lnTo>
                  <a:pt x="46" y="21"/>
                </a:lnTo>
                <a:lnTo>
                  <a:pt x="44" y="18"/>
                </a:lnTo>
                <a:lnTo>
                  <a:pt x="42" y="17"/>
                </a:lnTo>
                <a:lnTo>
                  <a:pt x="48" y="24"/>
                </a:lnTo>
                <a:lnTo>
                  <a:pt x="47" y="21"/>
                </a:lnTo>
                <a:lnTo>
                  <a:pt x="44" y="20"/>
                </a:lnTo>
                <a:lnTo>
                  <a:pt x="51" y="27"/>
                </a:lnTo>
                <a:lnTo>
                  <a:pt x="50" y="24"/>
                </a:lnTo>
                <a:lnTo>
                  <a:pt x="47" y="23"/>
                </a:lnTo>
                <a:lnTo>
                  <a:pt x="48" y="24"/>
                </a:lnTo>
                <a:lnTo>
                  <a:pt x="51" y="28"/>
                </a:lnTo>
                <a:lnTo>
                  <a:pt x="53" y="28"/>
                </a:lnTo>
                <a:lnTo>
                  <a:pt x="50" y="28"/>
                </a:lnTo>
                <a:lnTo>
                  <a:pt x="51" y="30"/>
                </a:lnTo>
                <a:lnTo>
                  <a:pt x="51" y="37"/>
                </a:lnTo>
                <a:lnTo>
                  <a:pt x="55" y="41"/>
                </a:lnTo>
                <a:lnTo>
                  <a:pt x="61" y="27"/>
                </a:lnTo>
                <a:lnTo>
                  <a:pt x="54" y="30"/>
                </a:lnTo>
                <a:lnTo>
                  <a:pt x="51" y="39"/>
                </a:lnTo>
                <a:lnTo>
                  <a:pt x="50" y="41"/>
                </a:lnTo>
                <a:lnTo>
                  <a:pt x="53" y="41"/>
                </a:lnTo>
                <a:lnTo>
                  <a:pt x="51" y="41"/>
                </a:lnTo>
                <a:lnTo>
                  <a:pt x="48" y="45"/>
                </a:lnTo>
                <a:lnTo>
                  <a:pt x="47" y="46"/>
                </a:lnTo>
                <a:lnTo>
                  <a:pt x="50" y="45"/>
                </a:lnTo>
                <a:lnTo>
                  <a:pt x="51" y="42"/>
                </a:lnTo>
                <a:lnTo>
                  <a:pt x="44" y="49"/>
                </a:lnTo>
                <a:lnTo>
                  <a:pt x="47" y="48"/>
                </a:lnTo>
                <a:lnTo>
                  <a:pt x="48" y="45"/>
                </a:lnTo>
                <a:lnTo>
                  <a:pt x="42" y="52"/>
                </a:lnTo>
                <a:lnTo>
                  <a:pt x="44" y="50"/>
                </a:lnTo>
                <a:lnTo>
                  <a:pt x="46" y="48"/>
                </a:lnTo>
                <a:lnTo>
                  <a:pt x="44" y="49"/>
                </a:lnTo>
                <a:lnTo>
                  <a:pt x="40" y="52"/>
                </a:lnTo>
                <a:lnTo>
                  <a:pt x="40" y="53"/>
                </a:lnTo>
                <a:lnTo>
                  <a:pt x="40" y="50"/>
                </a:lnTo>
                <a:lnTo>
                  <a:pt x="39" y="52"/>
                </a:lnTo>
                <a:lnTo>
                  <a:pt x="29" y="55"/>
                </a:lnTo>
                <a:lnTo>
                  <a:pt x="26" y="61"/>
                </a:lnTo>
                <a:lnTo>
                  <a:pt x="40" y="56"/>
                </a:lnTo>
                <a:lnTo>
                  <a:pt x="36" y="52"/>
                </a:lnTo>
                <a:lnTo>
                  <a:pt x="29" y="52"/>
                </a:lnTo>
                <a:lnTo>
                  <a:pt x="28" y="50"/>
                </a:lnTo>
                <a:lnTo>
                  <a:pt x="28" y="53"/>
                </a:lnTo>
                <a:lnTo>
                  <a:pt x="28" y="52"/>
                </a:lnTo>
                <a:lnTo>
                  <a:pt x="23" y="49"/>
                </a:lnTo>
                <a:lnTo>
                  <a:pt x="22" y="48"/>
                </a:lnTo>
                <a:lnTo>
                  <a:pt x="23" y="50"/>
                </a:lnTo>
                <a:lnTo>
                  <a:pt x="26" y="52"/>
                </a:lnTo>
                <a:lnTo>
                  <a:pt x="19" y="45"/>
                </a:lnTo>
                <a:lnTo>
                  <a:pt x="21" y="48"/>
                </a:lnTo>
                <a:lnTo>
                  <a:pt x="23" y="49"/>
                </a:lnTo>
                <a:lnTo>
                  <a:pt x="17" y="42"/>
                </a:lnTo>
                <a:lnTo>
                  <a:pt x="18" y="45"/>
                </a:lnTo>
                <a:lnTo>
                  <a:pt x="21" y="46"/>
                </a:lnTo>
                <a:lnTo>
                  <a:pt x="19" y="45"/>
                </a:lnTo>
                <a:lnTo>
                  <a:pt x="17" y="41"/>
                </a:lnTo>
                <a:lnTo>
                  <a:pt x="15" y="41"/>
                </a:lnTo>
                <a:lnTo>
                  <a:pt x="18" y="41"/>
                </a:lnTo>
                <a:lnTo>
                  <a:pt x="17" y="39"/>
                </a:lnTo>
                <a:lnTo>
                  <a:pt x="17" y="35"/>
                </a:lnTo>
                <a:lnTo>
                  <a:pt x="0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6" name="Freeform 26"/>
          <p:cNvSpPr>
            <a:spLocks/>
          </p:cNvSpPr>
          <p:nvPr/>
        </p:nvSpPr>
        <p:spPr bwMode="auto">
          <a:xfrm>
            <a:off x="7065963" y="3884613"/>
            <a:ext cx="700087" cy="928687"/>
          </a:xfrm>
          <a:custGeom>
            <a:avLst/>
            <a:gdLst>
              <a:gd name="T0" fmla="*/ 12700 w 441"/>
              <a:gd name="T1" fmla="*/ 0 h 585"/>
              <a:gd name="T2" fmla="*/ 7937 w 441"/>
              <a:gd name="T3" fmla="*/ 0 h 585"/>
              <a:gd name="T4" fmla="*/ 3175 w 441"/>
              <a:gd name="T5" fmla="*/ 4762 h 585"/>
              <a:gd name="T6" fmla="*/ 0 w 441"/>
              <a:gd name="T7" fmla="*/ 7937 h 585"/>
              <a:gd name="T8" fmla="*/ 0 w 441"/>
              <a:gd name="T9" fmla="*/ 919162 h 585"/>
              <a:gd name="T10" fmla="*/ 3175 w 441"/>
              <a:gd name="T11" fmla="*/ 923925 h 585"/>
              <a:gd name="T12" fmla="*/ 7937 w 441"/>
              <a:gd name="T13" fmla="*/ 928687 h 585"/>
              <a:gd name="T14" fmla="*/ 690562 w 441"/>
              <a:gd name="T15" fmla="*/ 928687 h 585"/>
              <a:gd name="T16" fmla="*/ 695325 w 441"/>
              <a:gd name="T17" fmla="*/ 923925 h 585"/>
              <a:gd name="T18" fmla="*/ 700087 w 441"/>
              <a:gd name="T19" fmla="*/ 919162 h 585"/>
              <a:gd name="T20" fmla="*/ 700087 w 441"/>
              <a:gd name="T21" fmla="*/ 7937 h 585"/>
              <a:gd name="T22" fmla="*/ 695325 w 441"/>
              <a:gd name="T23" fmla="*/ 4762 h 585"/>
              <a:gd name="T24" fmla="*/ 690562 w 441"/>
              <a:gd name="T25" fmla="*/ 0 h 585"/>
              <a:gd name="T26" fmla="*/ 685800 w 441"/>
              <a:gd name="T27" fmla="*/ 0 h 585"/>
              <a:gd name="T28" fmla="*/ 12700 w 441"/>
              <a:gd name="T29" fmla="*/ 0 h 585"/>
              <a:gd name="T30" fmla="*/ 12700 w 441"/>
              <a:gd name="T31" fmla="*/ 25400 h 585"/>
              <a:gd name="T32" fmla="*/ 685800 w 441"/>
              <a:gd name="T33" fmla="*/ 25400 h 585"/>
              <a:gd name="T34" fmla="*/ 673100 w 441"/>
              <a:gd name="T35" fmla="*/ 12700 h 585"/>
              <a:gd name="T36" fmla="*/ 673100 w 441"/>
              <a:gd name="T37" fmla="*/ 915987 h 585"/>
              <a:gd name="T38" fmla="*/ 685800 w 441"/>
              <a:gd name="T39" fmla="*/ 901700 h 585"/>
              <a:gd name="T40" fmla="*/ 12700 w 441"/>
              <a:gd name="T41" fmla="*/ 901700 h 585"/>
              <a:gd name="T42" fmla="*/ 25400 w 441"/>
              <a:gd name="T43" fmla="*/ 915987 h 585"/>
              <a:gd name="T44" fmla="*/ 25400 w 441"/>
              <a:gd name="T45" fmla="*/ 12700 h 585"/>
              <a:gd name="T46" fmla="*/ 12700 w 441"/>
              <a:gd name="T47" fmla="*/ 25400 h 585"/>
              <a:gd name="T48" fmla="*/ 12700 w 441"/>
              <a:gd name="T49" fmla="*/ 0 h 5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1"/>
              <a:gd name="T76" fmla="*/ 0 h 585"/>
              <a:gd name="T77" fmla="*/ 441 w 441"/>
              <a:gd name="T78" fmla="*/ 585 h 5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1" h="585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579"/>
                </a:lnTo>
                <a:lnTo>
                  <a:pt x="2" y="582"/>
                </a:lnTo>
                <a:lnTo>
                  <a:pt x="5" y="585"/>
                </a:lnTo>
                <a:lnTo>
                  <a:pt x="435" y="585"/>
                </a:lnTo>
                <a:lnTo>
                  <a:pt x="438" y="582"/>
                </a:lnTo>
                <a:lnTo>
                  <a:pt x="441" y="579"/>
                </a:lnTo>
                <a:lnTo>
                  <a:pt x="441" y="5"/>
                </a:lnTo>
                <a:lnTo>
                  <a:pt x="438" y="3"/>
                </a:lnTo>
                <a:lnTo>
                  <a:pt x="435" y="0"/>
                </a:lnTo>
                <a:lnTo>
                  <a:pt x="432" y="0"/>
                </a:lnTo>
                <a:lnTo>
                  <a:pt x="8" y="0"/>
                </a:lnTo>
                <a:lnTo>
                  <a:pt x="8" y="16"/>
                </a:lnTo>
                <a:lnTo>
                  <a:pt x="432" y="16"/>
                </a:lnTo>
                <a:lnTo>
                  <a:pt x="424" y="8"/>
                </a:lnTo>
                <a:lnTo>
                  <a:pt x="424" y="577"/>
                </a:lnTo>
                <a:lnTo>
                  <a:pt x="432" y="568"/>
                </a:lnTo>
                <a:lnTo>
                  <a:pt x="8" y="568"/>
                </a:lnTo>
                <a:lnTo>
                  <a:pt x="16" y="577"/>
                </a:lnTo>
                <a:lnTo>
                  <a:pt x="16" y="8"/>
                </a:lnTo>
                <a:lnTo>
                  <a:pt x="8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7261225" y="44989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38" name="Rectangle 28"/>
          <p:cNvSpPr>
            <a:spLocks noChangeArrowheads="1"/>
          </p:cNvSpPr>
          <p:nvPr/>
        </p:nvSpPr>
        <p:spPr bwMode="auto">
          <a:xfrm>
            <a:off x="7135813" y="40036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7543800" y="3989388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40" name="Rectangle 30"/>
          <p:cNvSpPr>
            <a:spLocks noChangeArrowheads="1"/>
          </p:cNvSpPr>
          <p:nvPr/>
        </p:nvSpPr>
        <p:spPr bwMode="auto">
          <a:xfrm>
            <a:off x="7543800" y="4483100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Q'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41" name="Freeform 31"/>
          <p:cNvSpPr>
            <a:spLocks/>
          </p:cNvSpPr>
          <p:nvPr/>
        </p:nvSpPr>
        <p:spPr bwMode="auto">
          <a:xfrm>
            <a:off x="7065963" y="4476750"/>
            <a:ext cx="136525" cy="122238"/>
          </a:xfrm>
          <a:custGeom>
            <a:avLst/>
            <a:gdLst>
              <a:gd name="T0" fmla="*/ 20637 w 86"/>
              <a:gd name="T1" fmla="*/ 1588 h 77"/>
              <a:gd name="T2" fmla="*/ 19050 w 86"/>
              <a:gd name="T3" fmla="*/ 1588 h 77"/>
              <a:gd name="T4" fmla="*/ 14288 w 86"/>
              <a:gd name="T5" fmla="*/ 0 h 77"/>
              <a:gd name="T6" fmla="*/ 7938 w 86"/>
              <a:gd name="T7" fmla="*/ 0 h 77"/>
              <a:gd name="T8" fmla="*/ 6350 w 86"/>
              <a:gd name="T9" fmla="*/ 1588 h 77"/>
              <a:gd name="T10" fmla="*/ 1588 w 86"/>
              <a:gd name="T11" fmla="*/ 4763 h 77"/>
              <a:gd name="T12" fmla="*/ 1588 w 86"/>
              <a:gd name="T13" fmla="*/ 6350 h 77"/>
              <a:gd name="T14" fmla="*/ 0 w 86"/>
              <a:gd name="T15" fmla="*/ 11113 h 77"/>
              <a:gd name="T16" fmla="*/ 0 w 86"/>
              <a:gd name="T17" fmla="*/ 17463 h 77"/>
              <a:gd name="T18" fmla="*/ 1588 w 86"/>
              <a:gd name="T19" fmla="*/ 19050 h 77"/>
              <a:gd name="T20" fmla="*/ 3175 w 86"/>
              <a:gd name="T21" fmla="*/ 23813 h 77"/>
              <a:gd name="T22" fmla="*/ 114300 w 86"/>
              <a:gd name="T23" fmla="*/ 120650 h 77"/>
              <a:gd name="T24" fmla="*/ 115888 w 86"/>
              <a:gd name="T25" fmla="*/ 120650 h 77"/>
              <a:gd name="T26" fmla="*/ 120650 w 86"/>
              <a:gd name="T27" fmla="*/ 122238 h 77"/>
              <a:gd name="T28" fmla="*/ 127000 w 86"/>
              <a:gd name="T29" fmla="*/ 122238 h 77"/>
              <a:gd name="T30" fmla="*/ 128588 w 86"/>
              <a:gd name="T31" fmla="*/ 120650 h 77"/>
              <a:gd name="T32" fmla="*/ 133350 w 86"/>
              <a:gd name="T33" fmla="*/ 119063 h 77"/>
              <a:gd name="T34" fmla="*/ 133350 w 86"/>
              <a:gd name="T35" fmla="*/ 115888 h 77"/>
              <a:gd name="T36" fmla="*/ 136525 w 86"/>
              <a:gd name="T37" fmla="*/ 112713 h 77"/>
              <a:gd name="T38" fmla="*/ 136525 w 86"/>
              <a:gd name="T39" fmla="*/ 104775 h 77"/>
              <a:gd name="T40" fmla="*/ 133350 w 86"/>
              <a:gd name="T41" fmla="*/ 103188 h 77"/>
              <a:gd name="T42" fmla="*/ 131763 w 86"/>
              <a:gd name="T43" fmla="*/ 98425 h 77"/>
              <a:gd name="T44" fmla="*/ 20637 w 86"/>
              <a:gd name="T45" fmla="*/ 1588 h 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6"/>
              <a:gd name="T70" fmla="*/ 0 h 77"/>
              <a:gd name="T71" fmla="*/ 86 w 86"/>
              <a:gd name="T72" fmla="*/ 77 h 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6" h="77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2"/>
                </a:lnTo>
                <a:lnTo>
                  <a:pt x="2" y="15"/>
                </a:lnTo>
                <a:lnTo>
                  <a:pt x="72" y="76"/>
                </a:lnTo>
                <a:lnTo>
                  <a:pt x="73" y="76"/>
                </a:lnTo>
                <a:lnTo>
                  <a:pt x="76" y="77"/>
                </a:lnTo>
                <a:lnTo>
                  <a:pt x="80" y="77"/>
                </a:lnTo>
                <a:lnTo>
                  <a:pt x="81" y="76"/>
                </a:lnTo>
                <a:lnTo>
                  <a:pt x="84" y="75"/>
                </a:lnTo>
                <a:lnTo>
                  <a:pt x="84" y="73"/>
                </a:lnTo>
                <a:lnTo>
                  <a:pt x="86" y="71"/>
                </a:lnTo>
                <a:lnTo>
                  <a:pt x="86" y="66"/>
                </a:lnTo>
                <a:lnTo>
                  <a:pt x="84" y="65"/>
                </a:lnTo>
                <a:lnTo>
                  <a:pt x="83" y="62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2" name="Freeform 32"/>
          <p:cNvSpPr>
            <a:spLocks/>
          </p:cNvSpPr>
          <p:nvPr/>
        </p:nvSpPr>
        <p:spPr bwMode="auto">
          <a:xfrm>
            <a:off x="7065963" y="4573588"/>
            <a:ext cx="136525" cy="98425"/>
          </a:xfrm>
          <a:custGeom>
            <a:avLst/>
            <a:gdLst>
              <a:gd name="T0" fmla="*/ 128588 w 86"/>
              <a:gd name="T1" fmla="*/ 23813 h 62"/>
              <a:gd name="T2" fmla="*/ 133350 w 86"/>
              <a:gd name="T3" fmla="*/ 19050 h 62"/>
              <a:gd name="T4" fmla="*/ 136525 w 86"/>
              <a:gd name="T5" fmla="*/ 15875 h 62"/>
              <a:gd name="T6" fmla="*/ 136525 w 86"/>
              <a:gd name="T7" fmla="*/ 7938 h 62"/>
              <a:gd name="T8" fmla="*/ 131763 w 86"/>
              <a:gd name="T9" fmla="*/ 4763 h 62"/>
              <a:gd name="T10" fmla="*/ 128588 w 86"/>
              <a:gd name="T11" fmla="*/ 1588 h 62"/>
              <a:gd name="T12" fmla="*/ 125413 w 86"/>
              <a:gd name="T13" fmla="*/ 0 h 62"/>
              <a:gd name="T14" fmla="*/ 117475 w 86"/>
              <a:gd name="T15" fmla="*/ 0 h 62"/>
              <a:gd name="T16" fmla="*/ 115888 w 86"/>
              <a:gd name="T17" fmla="*/ 1588 h 62"/>
              <a:gd name="T18" fmla="*/ 6350 w 86"/>
              <a:gd name="T19" fmla="*/ 74613 h 62"/>
              <a:gd name="T20" fmla="*/ 1588 w 86"/>
              <a:gd name="T21" fmla="*/ 79375 h 62"/>
              <a:gd name="T22" fmla="*/ 0 w 86"/>
              <a:gd name="T23" fmla="*/ 82550 h 62"/>
              <a:gd name="T24" fmla="*/ 0 w 86"/>
              <a:gd name="T25" fmla="*/ 90488 h 62"/>
              <a:gd name="T26" fmla="*/ 3175 w 86"/>
              <a:gd name="T27" fmla="*/ 93663 h 62"/>
              <a:gd name="T28" fmla="*/ 6350 w 86"/>
              <a:gd name="T29" fmla="*/ 96838 h 62"/>
              <a:gd name="T30" fmla="*/ 11112 w 86"/>
              <a:gd name="T31" fmla="*/ 98425 h 62"/>
              <a:gd name="T32" fmla="*/ 17462 w 86"/>
              <a:gd name="T33" fmla="*/ 98425 h 62"/>
              <a:gd name="T34" fmla="*/ 19050 w 86"/>
              <a:gd name="T35" fmla="*/ 96838 h 62"/>
              <a:gd name="T36" fmla="*/ 128588 w 86"/>
              <a:gd name="T37" fmla="*/ 23813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"/>
              <a:gd name="T58" fmla="*/ 0 h 62"/>
              <a:gd name="T59" fmla="*/ 86 w 86"/>
              <a:gd name="T60" fmla="*/ 62 h 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" h="62">
                <a:moveTo>
                  <a:pt x="81" y="15"/>
                </a:moveTo>
                <a:lnTo>
                  <a:pt x="84" y="12"/>
                </a:lnTo>
                <a:lnTo>
                  <a:pt x="86" y="10"/>
                </a:lnTo>
                <a:lnTo>
                  <a:pt x="86" y="5"/>
                </a:lnTo>
                <a:lnTo>
                  <a:pt x="83" y="3"/>
                </a:lnTo>
                <a:lnTo>
                  <a:pt x="81" y="1"/>
                </a:lnTo>
                <a:lnTo>
                  <a:pt x="79" y="0"/>
                </a:lnTo>
                <a:lnTo>
                  <a:pt x="74" y="0"/>
                </a:lnTo>
                <a:lnTo>
                  <a:pt x="73" y="1"/>
                </a:lnTo>
                <a:lnTo>
                  <a:pt x="4" y="47"/>
                </a:lnTo>
                <a:lnTo>
                  <a:pt x="1" y="50"/>
                </a:lnTo>
                <a:lnTo>
                  <a:pt x="0" y="52"/>
                </a:lnTo>
                <a:lnTo>
                  <a:pt x="0" y="57"/>
                </a:lnTo>
                <a:lnTo>
                  <a:pt x="2" y="59"/>
                </a:lnTo>
                <a:lnTo>
                  <a:pt x="4" y="61"/>
                </a:lnTo>
                <a:lnTo>
                  <a:pt x="7" y="62"/>
                </a:lnTo>
                <a:lnTo>
                  <a:pt x="11" y="62"/>
                </a:lnTo>
                <a:lnTo>
                  <a:pt x="12" y="61"/>
                </a:lnTo>
                <a:lnTo>
                  <a:pt x="81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" name="Freeform 33"/>
          <p:cNvSpPr>
            <a:spLocks/>
          </p:cNvSpPr>
          <p:nvPr/>
        </p:nvSpPr>
        <p:spPr bwMode="auto">
          <a:xfrm>
            <a:off x="6116638" y="4956175"/>
            <a:ext cx="84137" cy="211138"/>
          </a:xfrm>
          <a:custGeom>
            <a:avLst/>
            <a:gdLst>
              <a:gd name="T0" fmla="*/ 57150 w 53"/>
              <a:gd name="T1" fmla="*/ 203200 h 133"/>
              <a:gd name="T2" fmla="*/ 61912 w 53"/>
              <a:gd name="T3" fmla="*/ 209550 h 133"/>
              <a:gd name="T4" fmla="*/ 68262 w 53"/>
              <a:gd name="T5" fmla="*/ 211138 h 133"/>
              <a:gd name="T6" fmla="*/ 76200 w 53"/>
              <a:gd name="T7" fmla="*/ 209550 h 133"/>
              <a:gd name="T8" fmla="*/ 80962 w 53"/>
              <a:gd name="T9" fmla="*/ 204788 h 133"/>
              <a:gd name="T10" fmla="*/ 84137 w 53"/>
              <a:gd name="T11" fmla="*/ 193675 h 133"/>
              <a:gd name="T12" fmla="*/ 80962 w 53"/>
              <a:gd name="T13" fmla="*/ 176213 h 133"/>
              <a:gd name="T14" fmla="*/ 79375 w 53"/>
              <a:gd name="T15" fmla="*/ 158750 h 133"/>
              <a:gd name="T16" fmla="*/ 76200 w 53"/>
              <a:gd name="T17" fmla="*/ 146050 h 133"/>
              <a:gd name="T18" fmla="*/ 74612 w 53"/>
              <a:gd name="T19" fmla="*/ 134938 h 133"/>
              <a:gd name="T20" fmla="*/ 69850 w 53"/>
              <a:gd name="T21" fmla="*/ 114300 h 133"/>
              <a:gd name="T22" fmla="*/ 63500 w 53"/>
              <a:gd name="T23" fmla="*/ 96838 h 133"/>
              <a:gd name="T24" fmla="*/ 58737 w 53"/>
              <a:gd name="T25" fmla="*/ 77788 h 133"/>
              <a:gd name="T26" fmla="*/ 55562 w 53"/>
              <a:gd name="T27" fmla="*/ 66675 h 133"/>
              <a:gd name="T28" fmla="*/ 50800 w 53"/>
              <a:gd name="T29" fmla="*/ 55563 h 133"/>
              <a:gd name="T30" fmla="*/ 41275 w 53"/>
              <a:gd name="T31" fmla="*/ 39688 h 133"/>
              <a:gd name="T32" fmla="*/ 36512 w 53"/>
              <a:gd name="T33" fmla="*/ 28575 h 133"/>
              <a:gd name="T34" fmla="*/ 23812 w 53"/>
              <a:gd name="T35" fmla="*/ 6350 h 133"/>
              <a:gd name="T36" fmla="*/ 15875 w 53"/>
              <a:gd name="T37" fmla="*/ 0 h 133"/>
              <a:gd name="T38" fmla="*/ 4762 w 53"/>
              <a:gd name="T39" fmla="*/ 4763 h 133"/>
              <a:gd name="T40" fmla="*/ 0 w 53"/>
              <a:gd name="T41" fmla="*/ 11113 h 133"/>
              <a:gd name="T42" fmla="*/ 1587 w 53"/>
              <a:gd name="T43" fmla="*/ 20638 h 133"/>
              <a:gd name="T44" fmla="*/ 11112 w 53"/>
              <a:gd name="T45" fmla="*/ 33338 h 133"/>
              <a:gd name="T46" fmla="*/ 12700 w 53"/>
              <a:gd name="T47" fmla="*/ 41275 h 133"/>
              <a:gd name="T48" fmla="*/ 19050 w 53"/>
              <a:gd name="T49" fmla="*/ 55563 h 133"/>
              <a:gd name="T50" fmla="*/ 23812 w 53"/>
              <a:gd name="T51" fmla="*/ 63500 h 133"/>
              <a:gd name="T52" fmla="*/ 28575 w 53"/>
              <a:gd name="T53" fmla="*/ 74613 h 133"/>
              <a:gd name="T54" fmla="*/ 33337 w 53"/>
              <a:gd name="T55" fmla="*/ 85725 h 133"/>
              <a:gd name="T56" fmla="*/ 36512 w 53"/>
              <a:gd name="T57" fmla="*/ 101600 h 133"/>
              <a:gd name="T58" fmla="*/ 44450 w 53"/>
              <a:gd name="T59" fmla="*/ 119063 h 133"/>
              <a:gd name="T60" fmla="*/ 47625 w 53"/>
              <a:gd name="T61" fmla="*/ 138113 h 133"/>
              <a:gd name="T62" fmla="*/ 50800 w 53"/>
              <a:gd name="T63" fmla="*/ 149225 h 133"/>
              <a:gd name="T64" fmla="*/ 52387 w 53"/>
              <a:gd name="T65" fmla="*/ 163513 h 133"/>
              <a:gd name="T66" fmla="*/ 55562 w 53"/>
              <a:gd name="T67" fmla="*/ 180975 h 133"/>
              <a:gd name="T68" fmla="*/ 57150 w 53"/>
              <a:gd name="T69" fmla="*/ 203200 h 1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3"/>
              <a:gd name="T106" fmla="*/ 0 h 133"/>
              <a:gd name="T107" fmla="*/ 53 w 53"/>
              <a:gd name="T108" fmla="*/ 133 h 1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3" h="133">
                <a:moveTo>
                  <a:pt x="36" y="125"/>
                </a:moveTo>
                <a:lnTo>
                  <a:pt x="36" y="128"/>
                </a:lnTo>
                <a:lnTo>
                  <a:pt x="37" y="129"/>
                </a:lnTo>
                <a:lnTo>
                  <a:pt x="39" y="132"/>
                </a:lnTo>
                <a:lnTo>
                  <a:pt x="40" y="132"/>
                </a:lnTo>
                <a:lnTo>
                  <a:pt x="43" y="133"/>
                </a:lnTo>
                <a:lnTo>
                  <a:pt x="47" y="133"/>
                </a:lnTo>
                <a:lnTo>
                  <a:pt x="48" y="132"/>
                </a:lnTo>
                <a:lnTo>
                  <a:pt x="51" y="130"/>
                </a:lnTo>
                <a:lnTo>
                  <a:pt x="51" y="129"/>
                </a:lnTo>
                <a:lnTo>
                  <a:pt x="53" y="126"/>
                </a:lnTo>
                <a:lnTo>
                  <a:pt x="53" y="122"/>
                </a:lnTo>
                <a:lnTo>
                  <a:pt x="51" y="119"/>
                </a:lnTo>
                <a:lnTo>
                  <a:pt x="51" y="111"/>
                </a:lnTo>
                <a:lnTo>
                  <a:pt x="50" y="107"/>
                </a:lnTo>
                <a:lnTo>
                  <a:pt x="50" y="100"/>
                </a:lnTo>
                <a:lnTo>
                  <a:pt x="48" y="96"/>
                </a:lnTo>
                <a:lnTo>
                  <a:pt x="48" y="92"/>
                </a:lnTo>
                <a:lnTo>
                  <a:pt x="47" y="87"/>
                </a:lnTo>
                <a:lnTo>
                  <a:pt x="47" y="85"/>
                </a:lnTo>
                <a:lnTo>
                  <a:pt x="44" y="76"/>
                </a:lnTo>
                <a:lnTo>
                  <a:pt x="44" y="72"/>
                </a:lnTo>
                <a:lnTo>
                  <a:pt x="43" y="68"/>
                </a:lnTo>
                <a:lnTo>
                  <a:pt x="40" y="61"/>
                </a:lnTo>
                <a:lnTo>
                  <a:pt x="40" y="58"/>
                </a:lnTo>
                <a:lnTo>
                  <a:pt x="37" y="49"/>
                </a:lnTo>
                <a:lnTo>
                  <a:pt x="36" y="46"/>
                </a:lnTo>
                <a:lnTo>
                  <a:pt x="35" y="42"/>
                </a:lnTo>
                <a:lnTo>
                  <a:pt x="33" y="39"/>
                </a:lnTo>
                <a:lnTo>
                  <a:pt x="32" y="35"/>
                </a:lnTo>
                <a:lnTo>
                  <a:pt x="26" y="26"/>
                </a:lnTo>
                <a:lnTo>
                  <a:pt x="26" y="25"/>
                </a:lnTo>
                <a:lnTo>
                  <a:pt x="25" y="21"/>
                </a:lnTo>
                <a:lnTo>
                  <a:pt x="23" y="18"/>
                </a:lnTo>
                <a:lnTo>
                  <a:pt x="21" y="13"/>
                </a:lnTo>
                <a:lnTo>
                  <a:pt x="15" y="4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3"/>
                </a:lnTo>
                <a:lnTo>
                  <a:pt x="4" y="19"/>
                </a:lnTo>
                <a:lnTo>
                  <a:pt x="7" y="21"/>
                </a:lnTo>
                <a:lnTo>
                  <a:pt x="7" y="24"/>
                </a:lnTo>
                <a:lnTo>
                  <a:pt x="8" y="26"/>
                </a:lnTo>
                <a:lnTo>
                  <a:pt x="10" y="31"/>
                </a:lnTo>
                <a:lnTo>
                  <a:pt x="12" y="35"/>
                </a:lnTo>
                <a:lnTo>
                  <a:pt x="15" y="39"/>
                </a:lnTo>
                <a:lnTo>
                  <a:pt x="15" y="40"/>
                </a:lnTo>
                <a:lnTo>
                  <a:pt x="16" y="44"/>
                </a:lnTo>
                <a:lnTo>
                  <a:pt x="18" y="47"/>
                </a:lnTo>
                <a:lnTo>
                  <a:pt x="19" y="51"/>
                </a:lnTo>
                <a:lnTo>
                  <a:pt x="21" y="54"/>
                </a:lnTo>
                <a:lnTo>
                  <a:pt x="23" y="61"/>
                </a:lnTo>
                <a:lnTo>
                  <a:pt x="23" y="64"/>
                </a:lnTo>
                <a:lnTo>
                  <a:pt x="26" y="74"/>
                </a:lnTo>
                <a:lnTo>
                  <a:pt x="28" y="75"/>
                </a:lnTo>
                <a:lnTo>
                  <a:pt x="28" y="79"/>
                </a:lnTo>
                <a:lnTo>
                  <a:pt x="30" y="87"/>
                </a:lnTo>
                <a:lnTo>
                  <a:pt x="30" y="90"/>
                </a:lnTo>
                <a:lnTo>
                  <a:pt x="32" y="94"/>
                </a:lnTo>
                <a:lnTo>
                  <a:pt x="32" y="99"/>
                </a:lnTo>
                <a:lnTo>
                  <a:pt x="33" y="103"/>
                </a:lnTo>
                <a:lnTo>
                  <a:pt x="33" y="110"/>
                </a:lnTo>
                <a:lnTo>
                  <a:pt x="35" y="114"/>
                </a:lnTo>
                <a:lnTo>
                  <a:pt x="35" y="122"/>
                </a:lnTo>
                <a:lnTo>
                  <a:pt x="36" y="128"/>
                </a:lnTo>
                <a:lnTo>
                  <a:pt x="36" y="1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" name="Freeform 34"/>
          <p:cNvSpPr>
            <a:spLocks/>
          </p:cNvSpPr>
          <p:nvPr/>
        </p:nvSpPr>
        <p:spPr bwMode="auto">
          <a:xfrm>
            <a:off x="6121400" y="4957763"/>
            <a:ext cx="458788" cy="203200"/>
          </a:xfrm>
          <a:custGeom>
            <a:avLst/>
            <a:gdLst>
              <a:gd name="T0" fmla="*/ 438150 w 289"/>
              <a:gd name="T1" fmla="*/ 198437 h 128"/>
              <a:gd name="T2" fmla="*/ 441325 w 289"/>
              <a:gd name="T3" fmla="*/ 203200 h 128"/>
              <a:gd name="T4" fmla="*/ 449263 w 289"/>
              <a:gd name="T5" fmla="*/ 203200 h 128"/>
              <a:gd name="T6" fmla="*/ 452438 w 289"/>
              <a:gd name="T7" fmla="*/ 201612 h 128"/>
              <a:gd name="T8" fmla="*/ 457200 w 289"/>
              <a:gd name="T9" fmla="*/ 196850 h 128"/>
              <a:gd name="T10" fmla="*/ 458788 w 289"/>
              <a:gd name="T11" fmla="*/ 193675 h 128"/>
              <a:gd name="T12" fmla="*/ 458788 w 289"/>
              <a:gd name="T13" fmla="*/ 187325 h 128"/>
              <a:gd name="T14" fmla="*/ 457200 w 289"/>
              <a:gd name="T15" fmla="*/ 184150 h 128"/>
              <a:gd name="T16" fmla="*/ 455613 w 289"/>
              <a:gd name="T17" fmla="*/ 180975 h 128"/>
              <a:gd name="T18" fmla="*/ 415925 w 289"/>
              <a:gd name="T19" fmla="*/ 141287 h 128"/>
              <a:gd name="T20" fmla="*/ 381000 w 289"/>
              <a:gd name="T21" fmla="*/ 112712 h 128"/>
              <a:gd name="T22" fmla="*/ 366713 w 289"/>
              <a:gd name="T23" fmla="*/ 106362 h 128"/>
              <a:gd name="T24" fmla="*/ 355600 w 289"/>
              <a:gd name="T25" fmla="*/ 96837 h 128"/>
              <a:gd name="T26" fmla="*/ 342900 w 289"/>
              <a:gd name="T27" fmla="*/ 90487 h 128"/>
              <a:gd name="T28" fmla="*/ 331788 w 289"/>
              <a:gd name="T29" fmla="*/ 82550 h 128"/>
              <a:gd name="T30" fmla="*/ 292100 w 289"/>
              <a:gd name="T31" fmla="*/ 61912 h 128"/>
              <a:gd name="T32" fmla="*/ 274638 w 289"/>
              <a:gd name="T33" fmla="*/ 53975 h 128"/>
              <a:gd name="T34" fmla="*/ 261938 w 289"/>
              <a:gd name="T35" fmla="*/ 49212 h 128"/>
              <a:gd name="T36" fmla="*/ 247650 w 289"/>
              <a:gd name="T37" fmla="*/ 42862 h 128"/>
              <a:gd name="T38" fmla="*/ 233363 w 289"/>
              <a:gd name="T39" fmla="*/ 38100 h 128"/>
              <a:gd name="T40" fmla="*/ 219075 w 289"/>
              <a:gd name="T41" fmla="*/ 33337 h 128"/>
              <a:gd name="T42" fmla="*/ 155575 w 289"/>
              <a:gd name="T43" fmla="*/ 15875 h 128"/>
              <a:gd name="T44" fmla="*/ 125413 w 289"/>
              <a:gd name="T45" fmla="*/ 11112 h 128"/>
              <a:gd name="T46" fmla="*/ 109538 w 289"/>
              <a:gd name="T47" fmla="*/ 7937 h 128"/>
              <a:gd name="T48" fmla="*/ 92075 w 289"/>
              <a:gd name="T49" fmla="*/ 4762 h 128"/>
              <a:gd name="T50" fmla="*/ 76200 w 289"/>
              <a:gd name="T51" fmla="*/ 4762 h 128"/>
              <a:gd name="T52" fmla="*/ 63500 w 289"/>
              <a:gd name="T53" fmla="*/ 3175 h 128"/>
              <a:gd name="T54" fmla="*/ 42863 w 289"/>
              <a:gd name="T55" fmla="*/ 0 h 128"/>
              <a:gd name="T56" fmla="*/ 11113 w 289"/>
              <a:gd name="T57" fmla="*/ 0 h 128"/>
              <a:gd name="T58" fmla="*/ 6350 w 289"/>
              <a:gd name="T59" fmla="*/ 3175 h 128"/>
              <a:gd name="T60" fmla="*/ 1588 w 289"/>
              <a:gd name="T61" fmla="*/ 7937 h 128"/>
              <a:gd name="T62" fmla="*/ 0 w 289"/>
              <a:gd name="T63" fmla="*/ 9525 h 128"/>
              <a:gd name="T64" fmla="*/ 0 w 289"/>
              <a:gd name="T65" fmla="*/ 15875 h 128"/>
              <a:gd name="T66" fmla="*/ 1588 w 289"/>
              <a:gd name="T67" fmla="*/ 20637 h 128"/>
              <a:gd name="T68" fmla="*/ 6350 w 289"/>
              <a:gd name="T69" fmla="*/ 25400 h 128"/>
              <a:gd name="T70" fmla="*/ 7938 w 289"/>
              <a:gd name="T71" fmla="*/ 26987 h 128"/>
              <a:gd name="T72" fmla="*/ 12700 w 289"/>
              <a:gd name="T73" fmla="*/ 26987 h 128"/>
              <a:gd name="T74" fmla="*/ 42863 w 289"/>
              <a:gd name="T75" fmla="*/ 26987 h 128"/>
              <a:gd name="T76" fmla="*/ 58738 w 289"/>
              <a:gd name="T77" fmla="*/ 28575 h 128"/>
              <a:gd name="T78" fmla="*/ 76200 w 289"/>
              <a:gd name="T79" fmla="*/ 31750 h 128"/>
              <a:gd name="T80" fmla="*/ 92075 w 289"/>
              <a:gd name="T81" fmla="*/ 31750 h 128"/>
              <a:gd name="T82" fmla="*/ 104775 w 289"/>
              <a:gd name="T83" fmla="*/ 33337 h 128"/>
              <a:gd name="T84" fmla="*/ 120650 w 289"/>
              <a:gd name="T85" fmla="*/ 38100 h 128"/>
              <a:gd name="T86" fmla="*/ 150813 w 289"/>
              <a:gd name="T87" fmla="*/ 42862 h 128"/>
              <a:gd name="T88" fmla="*/ 211138 w 289"/>
              <a:gd name="T89" fmla="*/ 60325 h 128"/>
              <a:gd name="T90" fmla="*/ 223838 w 289"/>
              <a:gd name="T91" fmla="*/ 65087 h 128"/>
              <a:gd name="T92" fmla="*/ 239713 w 289"/>
              <a:gd name="T93" fmla="*/ 68262 h 128"/>
              <a:gd name="T94" fmla="*/ 252413 w 289"/>
              <a:gd name="T95" fmla="*/ 76200 h 128"/>
              <a:gd name="T96" fmla="*/ 265113 w 289"/>
              <a:gd name="T97" fmla="*/ 79375 h 128"/>
              <a:gd name="T98" fmla="*/ 279400 w 289"/>
              <a:gd name="T99" fmla="*/ 84137 h 128"/>
              <a:gd name="T100" fmla="*/ 319088 w 289"/>
              <a:gd name="T101" fmla="*/ 104775 h 128"/>
              <a:gd name="T102" fmla="*/ 330200 w 289"/>
              <a:gd name="T103" fmla="*/ 112712 h 128"/>
              <a:gd name="T104" fmla="*/ 342900 w 289"/>
              <a:gd name="T105" fmla="*/ 119062 h 128"/>
              <a:gd name="T106" fmla="*/ 354013 w 289"/>
              <a:gd name="T107" fmla="*/ 128587 h 128"/>
              <a:gd name="T108" fmla="*/ 366713 w 289"/>
              <a:gd name="T109" fmla="*/ 134937 h 128"/>
              <a:gd name="T110" fmla="*/ 398463 w 289"/>
              <a:gd name="T111" fmla="*/ 158750 h 128"/>
              <a:gd name="T112" fmla="*/ 438150 w 289"/>
              <a:gd name="T113" fmla="*/ 198437 h 1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89"/>
              <a:gd name="T172" fmla="*/ 0 h 128"/>
              <a:gd name="T173" fmla="*/ 289 w 289"/>
              <a:gd name="T174" fmla="*/ 128 h 1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89" h="128">
                <a:moveTo>
                  <a:pt x="276" y="125"/>
                </a:moveTo>
                <a:lnTo>
                  <a:pt x="278" y="128"/>
                </a:lnTo>
                <a:lnTo>
                  <a:pt x="283" y="128"/>
                </a:lnTo>
                <a:lnTo>
                  <a:pt x="285" y="127"/>
                </a:lnTo>
                <a:lnTo>
                  <a:pt x="288" y="124"/>
                </a:lnTo>
                <a:lnTo>
                  <a:pt x="289" y="122"/>
                </a:lnTo>
                <a:lnTo>
                  <a:pt x="289" y="118"/>
                </a:lnTo>
                <a:lnTo>
                  <a:pt x="288" y="116"/>
                </a:lnTo>
                <a:lnTo>
                  <a:pt x="287" y="114"/>
                </a:lnTo>
                <a:lnTo>
                  <a:pt x="262" y="89"/>
                </a:lnTo>
                <a:lnTo>
                  <a:pt x="240" y="71"/>
                </a:lnTo>
                <a:lnTo>
                  <a:pt x="231" y="67"/>
                </a:lnTo>
                <a:lnTo>
                  <a:pt x="224" y="61"/>
                </a:lnTo>
                <a:lnTo>
                  <a:pt x="216" y="57"/>
                </a:lnTo>
                <a:lnTo>
                  <a:pt x="209" y="52"/>
                </a:lnTo>
                <a:lnTo>
                  <a:pt x="184" y="39"/>
                </a:lnTo>
                <a:lnTo>
                  <a:pt x="173" y="34"/>
                </a:lnTo>
                <a:lnTo>
                  <a:pt x="165" y="31"/>
                </a:lnTo>
                <a:lnTo>
                  <a:pt x="156" y="27"/>
                </a:lnTo>
                <a:lnTo>
                  <a:pt x="147" y="24"/>
                </a:lnTo>
                <a:lnTo>
                  <a:pt x="138" y="21"/>
                </a:lnTo>
                <a:lnTo>
                  <a:pt x="98" y="10"/>
                </a:lnTo>
                <a:lnTo>
                  <a:pt x="79" y="7"/>
                </a:lnTo>
                <a:lnTo>
                  <a:pt x="69" y="5"/>
                </a:lnTo>
                <a:lnTo>
                  <a:pt x="58" y="3"/>
                </a:lnTo>
                <a:lnTo>
                  <a:pt x="48" y="3"/>
                </a:lnTo>
                <a:lnTo>
                  <a:pt x="40" y="2"/>
                </a:lnTo>
                <a:lnTo>
                  <a:pt x="27" y="0"/>
                </a:lnTo>
                <a:lnTo>
                  <a:pt x="7" y="0"/>
                </a:lnTo>
                <a:lnTo>
                  <a:pt x="4" y="2"/>
                </a:lnTo>
                <a:lnTo>
                  <a:pt x="1" y="5"/>
                </a:lnTo>
                <a:lnTo>
                  <a:pt x="0" y="6"/>
                </a:lnTo>
                <a:lnTo>
                  <a:pt x="0" y="10"/>
                </a:lnTo>
                <a:lnTo>
                  <a:pt x="1" y="13"/>
                </a:lnTo>
                <a:lnTo>
                  <a:pt x="4" y="16"/>
                </a:lnTo>
                <a:lnTo>
                  <a:pt x="5" y="17"/>
                </a:lnTo>
                <a:lnTo>
                  <a:pt x="8" y="17"/>
                </a:lnTo>
                <a:lnTo>
                  <a:pt x="27" y="17"/>
                </a:lnTo>
                <a:lnTo>
                  <a:pt x="37" y="18"/>
                </a:lnTo>
                <a:lnTo>
                  <a:pt x="48" y="20"/>
                </a:lnTo>
                <a:lnTo>
                  <a:pt x="58" y="20"/>
                </a:lnTo>
                <a:lnTo>
                  <a:pt x="66" y="21"/>
                </a:lnTo>
                <a:lnTo>
                  <a:pt x="76" y="24"/>
                </a:lnTo>
                <a:lnTo>
                  <a:pt x="95" y="27"/>
                </a:lnTo>
                <a:lnTo>
                  <a:pt x="133" y="38"/>
                </a:lnTo>
                <a:lnTo>
                  <a:pt x="141" y="41"/>
                </a:lnTo>
                <a:lnTo>
                  <a:pt x="151" y="43"/>
                </a:lnTo>
                <a:lnTo>
                  <a:pt x="159" y="48"/>
                </a:lnTo>
                <a:lnTo>
                  <a:pt x="167" y="50"/>
                </a:lnTo>
                <a:lnTo>
                  <a:pt x="176" y="53"/>
                </a:lnTo>
                <a:lnTo>
                  <a:pt x="201" y="66"/>
                </a:lnTo>
                <a:lnTo>
                  <a:pt x="208" y="71"/>
                </a:lnTo>
                <a:lnTo>
                  <a:pt x="216" y="75"/>
                </a:lnTo>
                <a:lnTo>
                  <a:pt x="223" y="81"/>
                </a:lnTo>
                <a:lnTo>
                  <a:pt x="231" y="85"/>
                </a:lnTo>
                <a:lnTo>
                  <a:pt x="251" y="100"/>
                </a:lnTo>
                <a:lnTo>
                  <a:pt x="276" y="1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5" name="Freeform 35"/>
          <p:cNvSpPr>
            <a:spLocks/>
          </p:cNvSpPr>
          <p:nvPr/>
        </p:nvSpPr>
        <p:spPr bwMode="auto">
          <a:xfrm>
            <a:off x="6122988" y="5149850"/>
            <a:ext cx="85725" cy="211138"/>
          </a:xfrm>
          <a:custGeom>
            <a:avLst/>
            <a:gdLst>
              <a:gd name="T0" fmla="*/ 85725 w 54"/>
              <a:gd name="T1" fmla="*/ 11113 h 133"/>
              <a:gd name="T2" fmla="*/ 84138 w 54"/>
              <a:gd name="T3" fmla="*/ 4763 h 133"/>
              <a:gd name="T4" fmla="*/ 77788 w 54"/>
              <a:gd name="T5" fmla="*/ 0 h 133"/>
              <a:gd name="T6" fmla="*/ 66675 w 54"/>
              <a:gd name="T7" fmla="*/ 1588 h 133"/>
              <a:gd name="T8" fmla="*/ 61913 w 54"/>
              <a:gd name="T9" fmla="*/ 6350 h 133"/>
              <a:gd name="T10" fmla="*/ 58738 w 54"/>
              <a:gd name="T11" fmla="*/ 12700 h 133"/>
              <a:gd name="T12" fmla="*/ 57150 w 54"/>
              <a:gd name="T13" fmla="*/ 15875 h 133"/>
              <a:gd name="T14" fmla="*/ 55563 w 54"/>
              <a:gd name="T15" fmla="*/ 34925 h 133"/>
              <a:gd name="T16" fmla="*/ 52388 w 54"/>
              <a:gd name="T17" fmla="*/ 52388 h 133"/>
              <a:gd name="T18" fmla="*/ 50800 w 54"/>
              <a:gd name="T19" fmla="*/ 63500 h 133"/>
              <a:gd name="T20" fmla="*/ 49212 w 54"/>
              <a:gd name="T21" fmla="*/ 77788 h 133"/>
              <a:gd name="T22" fmla="*/ 44450 w 54"/>
              <a:gd name="T23" fmla="*/ 88900 h 133"/>
              <a:gd name="T24" fmla="*/ 39688 w 54"/>
              <a:gd name="T25" fmla="*/ 103188 h 133"/>
              <a:gd name="T26" fmla="*/ 33338 w 54"/>
              <a:gd name="T27" fmla="*/ 120650 h 133"/>
              <a:gd name="T28" fmla="*/ 28575 w 54"/>
              <a:gd name="T29" fmla="*/ 131763 h 133"/>
              <a:gd name="T30" fmla="*/ 22225 w 54"/>
              <a:gd name="T31" fmla="*/ 149225 h 133"/>
              <a:gd name="T32" fmla="*/ 17463 w 54"/>
              <a:gd name="T33" fmla="*/ 157163 h 133"/>
              <a:gd name="T34" fmla="*/ 11112 w 54"/>
              <a:gd name="T35" fmla="*/ 171450 h 133"/>
              <a:gd name="T36" fmla="*/ 1588 w 54"/>
              <a:gd name="T37" fmla="*/ 187325 h 133"/>
              <a:gd name="T38" fmla="*/ 1588 w 54"/>
              <a:gd name="T39" fmla="*/ 192088 h 133"/>
              <a:gd name="T40" fmla="*/ 0 w 54"/>
              <a:gd name="T41" fmla="*/ 200025 h 133"/>
              <a:gd name="T42" fmla="*/ 6350 w 54"/>
              <a:gd name="T43" fmla="*/ 209550 h 133"/>
              <a:gd name="T44" fmla="*/ 15875 w 54"/>
              <a:gd name="T45" fmla="*/ 211138 h 133"/>
              <a:gd name="T46" fmla="*/ 23812 w 54"/>
              <a:gd name="T47" fmla="*/ 204788 h 133"/>
              <a:gd name="T48" fmla="*/ 28575 w 54"/>
              <a:gd name="T49" fmla="*/ 196850 h 133"/>
              <a:gd name="T50" fmla="*/ 33338 w 54"/>
              <a:gd name="T51" fmla="*/ 187325 h 133"/>
              <a:gd name="T52" fmla="*/ 39688 w 54"/>
              <a:gd name="T53" fmla="*/ 174625 h 133"/>
              <a:gd name="T54" fmla="*/ 49212 w 54"/>
              <a:gd name="T55" fmla="*/ 158750 h 133"/>
              <a:gd name="T56" fmla="*/ 55563 w 54"/>
              <a:gd name="T57" fmla="*/ 141288 h 133"/>
              <a:gd name="T58" fmla="*/ 58738 w 54"/>
              <a:gd name="T59" fmla="*/ 130175 h 133"/>
              <a:gd name="T60" fmla="*/ 66675 w 54"/>
              <a:gd name="T61" fmla="*/ 112713 h 133"/>
              <a:gd name="T62" fmla="*/ 69850 w 54"/>
              <a:gd name="T63" fmla="*/ 98425 h 133"/>
              <a:gd name="T64" fmla="*/ 73025 w 54"/>
              <a:gd name="T65" fmla="*/ 90488 h 133"/>
              <a:gd name="T66" fmla="*/ 74613 w 54"/>
              <a:gd name="T67" fmla="*/ 74613 h 133"/>
              <a:gd name="T68" fmla="*/ 79375 w 54"/>
              <a:gd name="T69" fmla="*/ 63500 h 133"/>
              <a:gd name="T70" fmla="*/ 80963 w 54"/>
              <a:gd name="T71" fmla="*/ 50800 h 133"/>
              <a:gd name="T72" fmla="*/ 84138 w 54"/>
              <a:gd name="T73" fmla="*/ 33338 h 133"/>
              <a:gd name="T74" fmla="*/ 85725 w 54"/>
              <a:gd name="T75" fmla="*/ 12700 h 1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4"/>
              <a:gd name="T115" fmla="*/ 0 h 133"/>
              <a:gd name="T116" fmla="*/ 54 w 54"/>
              <a:gd name="T117" fmla="*/ 133 h 13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4" h="133">
                <a:moveTo>
                  <a:pt x="54" y="8"/>
                </a:moveTo>
                <a:lnTo>
                  <a:pt x="54" y="7"/>
                </a:lnTo>
                <a:lnTo>
                  <a:pt x="53" y="4"/>
                </a:lnTo>
                <a:lnTo>
                  <a:pt x="53" y="3"/>
                </a:lnTo>
                <a:lnTo>
                  <a:pt x="50" y="1"/>
                </a:lnTo>
                <a:lnTo>
                  <a:pt x="49" y="0"/>
                </a:lnTo>
                <a:lnTo>
                  <a:pt x="44" y="0"/>
                </a:lnTo>
                <a:lnTo>
                  <a:pt x="42" y="1"/>
                </a:lnTo>
                <a:lnTo>
                  <a:pt x="40" y="1"/>
                </a:lnTo>
                <a:lnTo>
                  <a:pt x="39" y="4"/>
                </a:lnTo>
                <a:lnTo>
                  <a:pt x="37" y="6"/>
                </a:lnTo>
                <a:lnTo>
                  <a:pt x="37" y="8"/>
                </a:lnTo>
                <a:lnTo>
                  <a:pt x="39" y="4"/>
                </a:lnTo>
                <a:lnTo>
                  <a:pt x="36" y="10"/>
                </a:lnTo>
                <a:lnTo>
                  <a:pt x="36" y="18"/>
                </a:lnTo>
                <a:lnTo>
                  <a:pt x="35" y="22"/>
                </a:lnTo>
                <a:lnTo>
                  <a:pt x="35" y="29"/>
                </a:lnTo>
                <a:lnTo>
                  <a:pt x="33" y="33"/>
                </a:lnTo>
                <a:lnTo>
                  <a:pt x="33" y="38"/>
                </a:lnTo>
                <a:lnTo>
                  <a:pt x="32" y="40"/>
                </a:lnTo>
                <a:lnTo>
                  <a:pt x="31" y="44"/>
                </a:lnTo>
                <a:lnTo>
                  <a:pt x="31" y="49"/>
                </a:lnTo>
                <a:lnTo>
                  <a:pt x="29" y="51"/>
                </a:lnTo>
                <a:lnTo>
                  <a:pt x="28" y="56"/>
                </a:lnTo>
                <a:lnTo>
                  <a:pt x="28" y="60"/>
                </a:lnTo>
                <a:lnTo>
                  <a:pt x="25" y="65"/>
                </a:lnTo>
                <a:lnTo>
                  <a:pt x="22" y="74"/>
                </a:lnTo>
                <a:lnTo>
                  <a:pt x="21" y="76"/>
                </a:lnTo>
                <a:lnTo>
                  <a:pt x="19" y="81"/>
                </a:lnTo>
                <a:lnTo>
                  <a:pt x="18" y="83"/>
                </a:lnTo>
                <a:lnTo>
                  <a:pt x="15" y="92"/>
                </a:lnTo>
                <a:lnTo>
                  <a:pt x="14" y="94"/>
                </a:lnTo>
                <a:lnTo>
                  <a:pt x="14" y="97"/>
                </a:lnTo>
                <a:lnTo>
                  <a:pt x="11" y="99"/>
                </a:lnTo>
                <a:lnTo>
                  <a:pt x="8" y="104"/>
                </a:lnTo>
                <a:lnTo>
                  <a:pt x="7" y="108"/>
                </a:lnTo>
                <a:lnTo>
                  <a:pt x="7" y="110"/>
                </a:lnTo>
                <a:lnTo>
                  <a:pt x="1" y="118"/>
                </a:lnTo>
                <a:lnTo>
                  <a:pt x="0" y="122"/>
                </a:lnTo>
                <a:lnTo>
                  <a:pt x="1" y="121"/>
                </a:lnTo>
                <a:lnTo>
                  <a:pt x="0" y="122"/>
                </a:lnTo>
                <a:lnTo>
                  <a:pt x="0" y="126"/>
                </a:lnTo>
                <a:lnTo>
                  <a:pt x="1" y="129"/>
                </a:lnTo>
                <a:lnTo>
                  <a:pt x="4" y="132"/>
                </a:lnTo>
                <a:lnTo>
                  <a:pt x="6" y="133"/>
                </a:lnTo>
                <a:lnTo>
                  <a:pt x="10" y="133"/>
                </a:lnTo>
                <a:lnTo>
                  <a:pt x="12" y="132"/>
                </a:lnTo>
                <a:lnTo>
                  <a:pt x="15" y="129"/>
                </a:lnTo>
                <a:lnTo>
                  <a:pt x="17" y="128"/>
                </a:lnTo>
                <a:lnTo>
                  <a:pt x="18" y="124"/>
                </a:lnTo>
                <a:lnTo>
                  <a:pt x="18" y="122"/>
                </a:lnTo>
                <a:lnTo>
                  <a:pt x="21" y="118"/>
                </a:lnTo>
                <a:lnTo>
                  <a:pt x="24" y="114"/>
                </a:lnTo>
                <a:lnTo>
                  <a:pt x="25" y="110"/>
                </a:lnTo>
                <a:lnTo>
                  <a:pt x="28" y="105"/>
                </a:lnTo>
                <a:lnTo>
                  <a:pt x="31" y="100"/>
                </a:lnTo>
                <a:lnTo>
                  <a:pt x="32" y="97"/>
                </a:lnTo>
                <a:lnTo>
                  <a:pt x="35" y="89"/>
                </a:lnTo>
                <a:lnTo>
                  <a:pt x="36" y="86"/>
                </a:lnTo>
                <a:lnTo>
                  <a:pt x="37" y="82"/>
                </a:lnTo>
                <a:lnTo>
                  <a:pt x="39" y="79"/>
                </a:lnTo>
                <a:lnTo>
                  <a:pt x="42" y="71"/>
                </a:lnTo>
                <a:lnTo>
                  <a:pt x="43" y="68"/>
                </a:lnTo>
                <a:lnTo>
                  <a:pt x="44" y="62"/>
                </a:lnTo>
                <a:lnTo>
                  <a:pt x="44" y="58"/>
                </a:lnTo>
                <a:lnTo>
                  <a:pt x="46" y="57"/>
                </a:lnTo>
                <a:lnTo>
                  <a:pt x="47" y="51"/>
                </a:lnTo>
                <a:lnTo>
                  <a:pt x="47" y="47"/>
                </a:lnTo>
                <a:lnTo>
                  <a:pt x="49" y="46"/>
                </a:lnTo>
                <a:lnTo>
                  <a:pt x="50" y="40"/>
                </a:lnTo>
                <a:lnTo>
                  <a:pt x="50" y="36"/>
                </a:lnTo>
                <a:lnTo>
                  <a:pt x="51" y="32"/>
                </a:lnTo>
                <a:lnTo>
                  <a:pt x="51" y="25"/>
                </a:lnTo>
                <a:lnTo>
                  <a:pt x="53" y="21"/>
                </a:lnTo>
                <a:lnTo>
                  <a:pt x="53" y="13"/>
                </a:lnTo>
                <a:lnTo>
                  <a:pt x="5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6" name="Freeform 36"/>
          <p:cNvSpPr>
            <a:spLocks/>
          </p:cNvSpPr>
          <p:nvPr/>
        </p:nvSpPr>
        <p:spPr bwMode="auto">
          <a:xfrm>
            <a:off x="6132513" y="5156200"/>
            <a:ext cx="457200" cy="200025"/>
          </a:xfrm>
          <a:custGeom>
            <a:avLst/>
            <a:gdLst>
              <a:gd name="T0" fmla="*/ 455613 w 288"/>
              <a:gd name="T1" fmla="*/ 20638 h 126"/>
              <a:gd name="T2" fmla="*/ 457200 w 288"/>
              <a:gd name="T3" fmla="*/ 9525 h 126"/>
              <a:gd name="T4" fmla="*/ 450850 w 288"/>
              <a:gd name="T5" fmla="*/ 3175 h 126"/>
              <a:gd name="T6" fmla="*/ 439738 w 288"/>
              <a:gd name="T7" fmla="*/ 0 h 126"/>
              <a:gd name="T8" fmla="*/ 434975 w 288"/>
              <a:gd name="T9" fmla="*/ 3175 h 126"/>
              <a:gd name="T10" fmla="*/ 395287 w 288"/>
              <a:gd name="T11" fmla="*/ 42863 h 126"/>
              <a:gd name="T12" fmla="*/ 354012 w 288"/>
              <a:gd name="T13" fmla="*/ 73025 h 126"/>
              <a:gd name="T14" fmla="*/ 330200 w 288"/>
              <a:gd name="T15" fmla="*/ 88900 h 126"/>
              <a:gd name="T16" fmla="*/ 303212 w 288"/>
              <a:gd name="T17" fmla="*/ 103188 h 126"/>
              <a:gd name="T18" fmla="*/ 252412 w 288"/>
              <a:gd name="T19" fmla="*/ 125413 h 126"/>
              <a:gd name="T20" fmla="*/ 223838 w 288"/>
              <a:gd name="T21" fmla="*/ 134938 h 126"/>
              <a:gd name="T22" fmla="*/ 196850 w 288"/>
              <a:gd name="T23" fmla="*/ 146050 h 126"/>
              <a:gd name="T24" fmla="*/ 166687 w 288"/>
              <a:gd name="T25" fmla="*/ 152400 h 126"/>
              <a:gd name="T26" fmla="*/ 138112 w 288"/>
              <a:gd name="T27" fmla="*/ 158750 h 126"/>
              <a:gd name="T28" fmla="*/ 107950 w 288"/>
              <a:gd name="T29" fmla="*/ 165100 h 126"/>
              <a:gd name="T30" fmla="*/ 76200 w 288"/>
              <a:gd name="T31" fmla="*/ 169863 h 126"/>
              <a:gd name="T32" fmla="*/ 42862 w 288"/>
              <a:gd name="T33" fmla="*/ 171450 h 126"/>
              <a:gd name="T34" fmla="*/ 9525 w 288"/>
              <a:gd name="T35" fmla="*/ 174625 h 126"/>
              <a:gd name="T36" fmla="*/ 7937 w 288"/>
              <a:gd name="T37" fmla="*/ 174625 h 126"/>
              <a:gd name="T38" fmla="*/ 1588 w 288"/>
              <a:gd name="T39" fmla="*/ 180975 h 126"/>
              <a:gd name="T40" fmla="*/ 0 w 288"/>
              <a:gd name="T41" fmla="*/ 192088 h 126"/>
              <a:gd name="T42" fmla="*/ 6350 w 288"/>
              <a:gd name="T43" fmla="*/ 198438 h 126"/>
              <a:gd name="T44" fmla="*/ 12700 w 288"/>
              <a:gd name="T45" fmla="*/ 200025 h 126"/>
              <a:gd name="T46" fmla="*/ 28575 w 288"/>
              <a:gd name="T47" fmla="*/ 198438 h 126"/>
              <a:gd name="T48" fmla="*/ 60325 w 288"/>
              <a:gd name="T49" fmla="*/ 196850 h 126"/>
              <a:gd name="T50" fmla="*/ 93662 w 288"/>
              <a:gd name="T51" fmla="*/ 193675 h 126"/>
              <a:gd name="T52" fmla="*/ 127000 w 288"/>
              <a:gd name="T53" fmla="*/ 190500 h 126"/>
              <a:gd name="T54" fmla="*/ 157162 w 288"/>
              <a:gd name="T55" fmla="*/ 182563 h 126"/>
              <a:gd name="T56" fmla="*/ 185737 w 288"/>
              <a:gd name="T57" fmla="*/ 174625 h 126"/>
              <a:gd name="T58" fmla="*/ 219075 w 288"/>
              <a:gd name="T59" fmla="*/ 168275 h 126"/>
              <a:gd name="T60" fmla="*/ 247650 w 288"/>
              <a:gd name="T61" fmla="*/ 157163 h 126"/>
              <a:gd name="T62" fmla="*/ 301625 w 288"/>
              <a:gd name="T63" fmla="*/ 131763 h 126"/>
              <a:gd name="T64" fmla="*/ 330200 w 288"/>
              <a:gd name="T65" fmla="*/ 117475 h 126"/>
              <a:gd name="T66" fmla="*/ 354012 w 288"/>
              <a:gd name="T67" fmla="*/ 103188 h 126"/>
              <a:gd name="T68" fmla="*/ 377825 w 288"/>
              <a:gd name="T69" fmla="*/ 88900 h 126"/>
              <a:gd name="T70" fmla="*/ 441325 w 288"/>
              <a:gd name="T71" fmla="*/ 31750 h 126"/>
              <a:gd name="T72" fmla="*/ 452438 w 288"/>
              <a:gd name="T73" fmla="*/ 22225 h 1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8"/>
              <a:gd name="T112" fmla="*/ 0 h 126"/>
              <a:gd name="T113" fmla="*/ 288 w 288"/>
              <a:gd name="T114" fmla="*/ 126 h 12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8" h="126">
                <a:moveTo>
                  <a:pt x="285" y="14"/>
                </a:moveTo>
                <a:lnTo>
                  <a:pt x="287" y="13"/>
                </a:lnTo>
                <a:lnTo>
                  <a:pt x="288" y="10"/>
                </a:lnTo>
                <a:lnTo>
                  <a:pt x="288" y="6"/>
                </a:lnTo>
                <a:lnTo>
                  <a:pt x="285" y="3"/>
                </a:lnTo>
                <a:lnTo>
                  <a:pt x="284" y="2"/>
                </a:lnTo>
                <a:lnTo>
                  <a:pt x="281" y="0"/>
                </a:lnTo>
                <a:lnTo>
                  <a:pt x="277" y="0"/>
                </a:lnTo>
                <a:lnTo>
                  <a:pt x="274" y="3"/>
                </a:lnTo>
                <a:lnTo>
                  <a:pt x="274" y="2"/>
                </a:lnTo>
                <a:lnTo>
                  <a:pt x="267" y="9"/>
                </a:lnTo>
                <a:lnTo>
                  <a:pt x="249" y="27"/>
                </a:lnTo>
                <a:lnTo>
                  <a:pt x="230" y="42"/>
                </a:lnTo>
                <a:lnTo>
                  <a:pt x="223" y="46"/>
                </a:lnTo>
                <a:lnTo>
                  <a:pt x="215" y="52"/>
                </a:lnTo>
                <a:lnTo>
                  <a:pt x="208" y="56"/>
                </a:lnTo>
                <a:lnTo>
                  <a:pt x="199" y="60"/>
                </a:lnTo>
                <a:lnTo>
                  <a:pt x="191" y="65"/>
                </a:lnTo>
                <a:lnTo>
                  <a:pt x="184" y="67"/>
                </a:lnTo>
                <a:lnTo>
                  <a:pt x="159" y="79"/>
                </a:lnTo>
                <a:lnTo>
                  <a:pt x="151" y="82"/>
                </a:lnTo>
                <a:lnTo>
                  <a:pt x="141" y="85"/>
                </a:lnTo>
                <a:lnTo>
                  <a:pt x="133" y="89"/>
                </a:lnTo>
                <a:lnTo>
                  <a:pt x="124" y="92"/>
                </a:lnTo>
                <a:lnTo>
                  <a:pt x="115" y="93"/>
                </a:lnTo>
                <a:lnTo>
                  <a:pt x="105" y="96"/>
                </a:lnTo>
                <a:lnTo>
                  <a:pt x="97" y="99"/>
                </a:lnTo>
                <a:lnTo>
                  <a:pt x="87" y="100"/>
                </a:lnTo>
                <a:lnTo>
                  <a:pt x="77" y="103"/>
                </a:lnTo>
                <a:lnTo>
                  <a:pt x="68" y="104"/>
                </a:lnTo>
                <a:lnTo>
                  <a:pt x="56" y="106"/>
                </a:lnTo>
                <a:lnTo>
                  <a:pt x="48" y="107"/>
                </a:lnTo>
                <a:lnTo>
                  <a:pt x="38" y="107"/>
                </a:lnTo>
                <a:lnTo>
                  <a:pt x="27" y="108"/>
                </a:lnTo>
                <a:lnTo>
                  <a:pt x="18" y="108"/>
                </a:lnTo>
                <a:lnTo>
                  <a:pt x="6" y="110"/>
                </a:lnTo>
                <a:lnTo>
                  <a:pt x="8" y="110"/>
                </a:lnTo>
                <a:lnTo>
                  <a:pt x="5" y="110"/>
                </a:lnTo>
                <a:lnTo>
                  <a:pt x="2" y="113"/>
                </a:lnTo>
                <a:lnTo>
                  <a:pt x="1" y="114"/>
                </a:lnTo>
                <a:lnTo>
                  <a:pt x="0" y="117"/>
                </a:lnTo>
                <a:lnTo>
                  <a:pt x="0" y="121"/>
                </a:lnTo>
                <a:lnTo>
                  <a:pt x="2" y="124"/>
                </a:lnTo>
                <a:lnTo>
                  <a:pt x="4" y="125"/>
                </a:lnTo>
                <a:lnTo>
                  <a:pt x="6" y="126"/>
                </a:lnTo>
                <a:lnTo>
                  <a:pt x="8" y="126"/>
                </a:lnTo>
                <a:lnTo>
                  <a:pt x="9" y="126"/>
                </a:lnTo>
                <a:lnTo>
                  <a:pt x="18" y="125"/>
                </a:lnTo>
                <a:lnTo>
                  <a:pt x="27" y="125"/>
                </a:lnTo>
                <a:lnTo>
                  <a:pt x="38" y="124"/>
                </a:lnTo>
                <a:lnTo>
                  <a:pt x="48" y="124"/>
                </a:lnTo>
                <a:lnTo>
                  <a:pt x="59" y="122"/>
                </a:lnTo>
                <a:lnTo>
                  <a:pt x="70" y="121"/>
                </a:lnTo>
                <a:lnTo>
                  <a:pt x="80" y="120"/>
                </a:lnTo>
                <a:lnTo>
                  <a:pt x="90" y="117"/>
                </a:lnTo>
                <a:lnTo>
                  <a:pt x="99" y="115"/>
                </a:lnTo>
                <a:lnTo>
                  <a:pt x="110" y="113"/>
                </a:lnTo>
                <a:lnTo>
                  <a:pt x="117" y="110"/>
                </a:lnTo>
                <a:lnTo>
                  <a:pt x="127" y="108"/>
                </a:lnTo>
                <a:lnTo>
                  <a:pt x="138" y="106"/>
                </a:lnTo>
                <a:lnTo>
                  <a:pt x="147" y="101"/>
                </a:lnTo>
                <a:lnTo>
                  <a:pt x="156" y="99"/>
                </a:lnTo>
                <a:lnTo>
                  <a:pt x="165" y="96"/>
                </a:lnTo>
                <a:lnTo>
                  <a:pt x="190" y="83"/>
                </a:lnTo>
                <a:lnTo>
                  <a:pt x="199" y="79"/>
                </a:lnTo>
                <a:lnTo>
                  <a:pt x="208" y="74"/>
                </a:lnTo>
                <a:lnTo>
                  <a:pt x="216" y="70"/>
                </a:lnTo>
                <a:lnTo>
                  <a:pt x="223" y="65"/>
                </a:lnTo>
                <a:lnTo>
                  <a:pt x="231" y="60"/>
                </a:lnTo>
                <a:lnTo>
                  <a:pt x="238" y="56"/>
                </a:lnTo>
                <a:lnTo>
                  <a:pt x="260" y="38"/>
                </a:lnTo>
                <a:lnTo>
                  <a:pt x="278" y="20"/>
                </a:lnTo>
                <a:lnTo>
                  <a:pt x="285" y="16"/>
                </a:lnTo>
                <a:lnTo>
                  <a:pt x="285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7" name="Freeform 37"/>
          <p:cNvSpPr>
            <a:spLocks/>
          </p:cNvSpPr>
          <p:nvPr/>
        </p:nvSpPr>
        <p:spPr bwMode="auto">
          <a:xfrm>
            <a:off x="6281738" y="3884613"/>
            <a:ext cx="204787" cy="387350"/>
          </a:xfrm>
          <a:custGeom>
            <a:avLst/>
            <a:gdLst>
              <a:gd name="T0" fmla="*/ 7937 w 129"/>
              <a:gd name="T1" fmla="*/ 0 h 244"/>
              <a:gd name="T2" fmla="*/ 0 w 129"/>
              <a:gd name="T3" fmla="*/ 7938 h 244"/>
              <a:gd name="T4" fmla="*/ 4762 w 129"/>
              <a:gd name="T5" fmla="*/ 22225 h 244"/>
              <a:gd name="T6" fmla="*/ 36512 w 129"/>
              <a:gd name="T7" fmla="*/ 25400 h 244"/>
              <a:gd name="T8" fmla="*/ 68262 w 129"/>
              <a:gd name="T9" fmla="*/ 34925 h 244"/>
              <a:gd name="T10" fmla="*/ 92075 w 129"/>
              <a:gd name="T11" fmla="*/ 46038 h 244"/>
              <a:gd name="T12" fmla="*/ 103187 w 129"/>
              <a:gd name="T13" fmla="*/ 53975 h 244"/>
              <a:gd name="T14" fmla="*/ 130175 w 129"/>
              <a:gd name="T15" fmla="*/ 76200 h 244"/>
              <a:gd name="T16" fmla="*/ 138112 w 129"/>
              <a:gd name="T17" fmla="*/ 82550 h 244"/>
              <a:gd name="T18" fmla="*/ 149225 w 129"/>
              <a:gd name="T19" fmla="*/ 101600 h 244"/>
              <a:gd name="T20" fmla="*/ 158750 w 129"/>
              <a:gd name="T21" fmla="*/ 114300 h 244"/>
              <a:gd name="T22" fmla="*/ 165100 w 129"/>
              <a:gd name="T23" fmla="*/ 127000 h 244"/>
              <a:gd name="T24" fmla="*/ 176212 w 129"/>
              <a:gd name="T25" fmla="*/ 166688 h 244"/>
              <a:gd name="T26" fmla="*/ 177800 w 129"/>
              <a:gd name="T27" fmla="*/ 195262 h 244"/>
              <a:gd name="T28" fmla="*/ 176212 w 129"/>
              <a:gd name="T29" fmla="*/ 200025 h 244"/>
              <a:gd name="T30" fmla="*/ 169862 w 129"/>
              <a:gd name="T31" fmla="*/ 250825 h 244"/>
              <a:gd name="T32" fmla="*/ 161925 w 129"/>
              <a:gd name="T33" fmla="*/ 266700 h 244"/>
              <a:gd name="T34" fmla="*/ 153987 w 129"/>
              <a:gd name="T35" fmla="*/ 279400 h 244"/>
              <a:gd name="T36" fmla="*/ 142875 w 129"/>
              <a:gd name="T37" fmla="*/ 290513 h 244"/>
              <a:gd name="T38" fmla="*/ 136525 w 129"/>
              <a:gd name="T39" fmla="*/ 306388 h 244"/>
              <a:gd name="T40" fmla="*/ 115887 w 129"/>
              <a:gd name="T41" fmla="*/ 320675 h 244"/>
              <a:gd name="T42" fmla="*/ 96837 w 129"/>
              <a:gd name="T43" fmla="*/ 336550 h 244"/>
              <a:gd name="T44" fmla="*/ 85725 w 129"/>
              <a:gd name="T45" fmla="*/ 341313 h 244"/>
              <a:gd name="T46" fmla="*/ 61912 w 129"/>
              <a:gd name="T47" fmla="*/ 354013 h 244"/>
              <a:gd name="T48" fmla="*/ 19050 w 129"/>
              <a:gd name="T49" fmla="*/ 358775 h 244"/>
              <a:gd name="T50" fmla="*/ 12700 w 129"/>
              <a:gd name="T51" fmla="*/ 360363 h 244"/>
              <a:gd name="T52" fmla="*/ 4762 w 129"/>
              <a:gd name="T53" fmla="*/ 365125 h 244"/>
              <a:gd name="T54" fmla="*/ 0 w 129"/>
              <a:gd name="T55" fmla="*/ 377825 h 244"/>
              <a:gd name="T56" fmla="*/ 7937 w 129"/>
              <a:gd name="T57" fmla="*/ 387350 h 244"/>
              <a:gd name="T58" fmla="*/ 15875 w 129"/>
              <a:gd name="T59" fmla="*/ 387350 h 244"/>
              <a:gd name="T60" fmla="*/ 41275 w 129"/>
              <a:gd name="T61" fmla="*/ 384175 h 244"/>
              <a:gd name="T62" fmla="*/ 76200 w 129"/>
              <a:gd name="T63" fmla="*/ 371475 h 244"/>
              <a:gd name="T64" fmla="*/ 93662 w 129"/>
              <a:gd name="T65" fmla="*/ 366713 h 244"/>
              <a:gd name="T66" fmla="*/ 114300 w 129"/>
              <a:gd name="T67" fmla="*/ 358775 h 244"/>
              <a:gd name="T68" fmla="*/ 133350 w 129"/>
              <a:gd name="T69" fmla="*/ 342900 h 244"/>
              <a:gd name="T70" fmla="*/ 153987 w 129"/>
              <a:gd name="T71" fmla="*/ 323850 h 244"/>
              <a:gd name="T72" fmla="*/ 165100 w 129"/>
              <a:gd name="T73" fmla="*/ 307975 h 244"/>
              <a:gd name="T74" fmla="*/ 176212 w 129"/>
              <a:gd name="T75" fmla="*/ 292100 h 244"/>
              <a:gd name="T76" fmla="*/ 184150 w 129"/>
              <a:gd name="T77" fmla="*/ 274638 h 244"/>
              <a:gd name="T78" fmla="*/ 192087 w 129"/>
              <a:gd name="T79" fmla="*/ 258763 h 244"/>
              <a:gd name="T80" fmla="*/ 201612 w 129"/>
              <a:gd name="T81" fmla="*/ 204788 h 244"/>
              <a:gd name="T82" fmla="*/ 204787 w 129"/>
              <a:gd name="T83" fmla="*/ 190500 h 244"/>
              <a:gd name="T84" fmla="*/ 201612 w 129"/>
              <a:gd name="T85" fmla="*/ 161925 h 244"/>
              <a:gd name="T86" fmla="*/ 187325 w 129"/>
              <a:gd name="T87" fmla="*/ 119063 h 244"/>
              <a:gd name="T88" fmla="*/ 180975 w 129"/>
              <a:gd name="T89" fmla="*/ 101600 h 244"/>
              <a:gd name="T90" fmla="*/ 171450 w 129"/>
              <a:gd name="T91" fmla="*/ 82550 h 244"/>
              <a:gd name="T92" fmla="*/ 160337 w 129"/>
              <a:gd name="T93" fmla="*/ 69850 h 244"/>
              <a:gd name="T94" fmla="*/ 147637 w 129"/>
              <a:gd name="T95" fmla="*/ 53975 h 244"/>
              <a:gd name="T96" fmla="*/ 120650 w 129"/>
              <a:gd name="T97" fmla="*/ 33338 h 244"/>
              <a:gd name="T98" fmla="*/ 101600 w 129"/>
              <a:gd name="T99" fmla="*/ 19050 h 244"/>
              <a:gd name="T100" fmla="*/ 85725 w 129"/>
              <a:gd name="T101" fmla="*/ 12700 h 244"/>
              <a:gd name="T102" fmla="*/ 69850 w 129"/>
              <a:gd name="T103" fmla="*/ 7938 h 244"/>
              <a:gd name="T104" fmla="*/ 12700 w 129"/>
              <a:gd name="T105" fmla="*/ 0 h 24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9"/>
              <a:gd name="T160" fmla="*/ 0 h 244"/>
              <a:gd name="T161" fmla="*/ 129 w 129"/>
              <a:gd name="T162" fmla="*/ 244 h 24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9" h="244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23" y="16"/>
                </a:lnTo>
                <a:lnTo>
                  <a:pt x="39" y="19"/>
                </a:lnTo>
                <a:lnTo>
                  <a:pt x="43" y="22"/>
                </a:lnTo>
                <a:lnTo>
                  <a:pt x="54" y="28"/>
                </a:lnTo>
                <a:lnTo>
                  <a:pt x="58" y="29"/>
                </a:lnTo>
                <a:lnTo>
                  <a:pt x="61" y="30"/>
                </a:lnTo>
                <a:lnTo>
                  <a:pt x="65" y="34"/>
                </a:lnTo>
                <a:lnTo>
                  <a:pt x="73" y="40"/>
                </a:lnTo>
                <a:lnTo>
                  <a:pt x="82" y="48"/>
                </a:lnTo>
                <a:lnTo>
                  <a:pt x="86" y="50"/>
                </a:lnTo>
                <a:lnTo>
                  <a:pt x="87" y="52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2" y="75"/>
                </a:lnTo>
                <a:lnTo>
                  <a:pt x="104" y="80"/>
                </a:lnTo>
                <a:lnTo>
                  <a:pt x="107" y="84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8"/>
                </a:lnTo>
                <a:lnTo>
                  <a:pt x="104" y="162"/>
                </a:lnTo>
                <a:lnTo>
                  <a:pt x="102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7" y="190"/>
                </a:lnTo>
                <a:lnTo>
                  <a:pt x="86" y="193"/>
                </a:lnTo>
                <a:lnTo>
                  <a:pt x="82" y="194"/>
                </a:lnTo>
                <a:lnTo>
                  <a:pt x="73" y="202"/>
                </a:lnTo>
                <a:lnTo>
                  <a:pt x="65" y="208"/>
                </a:lnTo>
                <a:lnTo>
                  <a:pt x="61" y="212"/>
                </a:lnTo>
                <a:lnTo>
                  <a:pt x="58" y="213"/>
                </a:lnTo>
                <a:lnTo>
                  <a:pt x="54" y="215"/>
                </a:lnTo>
                <a:lnTo>
                  <a:pt x="43" y="220"/>
                </a:lnTo>
                <a:lnTo>
                  <a:pt x="39" y="223"/>
                </a:lnTo>
                <a:lnTo>
                  <a:pt x="23" y="226"/>
                </a:lnTo>
                <a:lnTo>
                  <a:pt x="12" y="226"/>
                </a:lnTo>
                <a:lnTo>
                  <a:pt x="7" y="227"/>
                </a:lnTo>
                <a:lnTo>
                  <a:pt x="8" y="227"/>
                </a:lnTo>
                <a:lnTo>
                  <a:pt x="5" y="227"/>
                </a:lnTo>
                <a:lnTo>
                  <a:pt x="3" y="230"/>
                </a:lnTo>
                <a:lnTo>
                  <a:pt x="0" y="233"/>
                </a:lnTo>
                <a:lnTo>
                  <a:pt x="0" y="238"/>
                </a:lnTo>
                <a:lnTo>
                  <a:pt x="3" y="241"/>
                </a:lnTo>
                <a:lnTo>
                  <a:pt x="5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2"/>
                </a:lnTo>
                <a:lnTo>
                  <a:pt x="26" y="242"/>
                </a:lnTo>
                <a:lnTo>
                  <a:pt x="44" y="237"/>
                </a:lnTo>
                <a:lnTo>
                  <a:pt x="48" y="234"/>
                </a:lnTo>
                <a:lnTo>
                  <a:pt x="54" y="234"/>
                </a:lnTo>
                <a:lnTo>
                  <a:pt x="59" y="231"/>
                </a:lnTo>
                <a:lnTo>
                  <a:pt x="64" y="230"/>
                </a:lnTo>
                <a:lnTo>
                  <a:pt x="72" y="226"/>
                </a:lnTo>
                <a:lnTo>
                  <a:pt x="76" y="222"/>
                </a:lnTo>
                <a:lnTo>
                  <a:pt x="84" y="216"/>
                </a:lnTo>
                <a:lnTo>
                  <a:pt x="93" y="208"/>
                </a:lnTo>
                <a:lnTo>
                  <a:pt x="97" y="204"/>
                </a:lnTo>
                <a:lnTo>
                  <a:pt x="101" y="198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6" y="173"/>
                </a:lnTo>
                <a:lnTo>
                  <a:pt x="118" y="168"/>
                </a:lnTo>
                <a:lnTo>
                  <a:pt x="121" y="163"/>
                </a:lnTo>
                <a:lnTo>
                  <a:pt x="127" y="140"/>
                </a:lnTo>
                <a:lnTo>
                  <a:pt x="127" y="129"/>
                </a:lnTo>
                <a:lnTo>
                  <a:pt x="129" y="123"/>
                </a:lnTo>
                <a:lnTo>
                  <a:pt x="129" y="120"/>
                </a:lnTo>
                <a:lnTo>
                  <a:pt x="127" y="113"/>
                </a:lnTo>
                <a:lnTo>
                  <a:pt x="127" y="102"/>
                </a:lnTo>
                <a:lnTo>
                  <a:pt x="121" y="79"/>
                </a:lnTo>
                <a:lnTo>
                  <a:pt x="118" y="75"/>
                </a:lnTo>
                <a:lnTo>
                  <a:pt x="116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2"/>
                </a:lnTo>
                <a:lnTo>
                  <a:pt x="104" y="48"/>
                </a:lnTo>
                <a:lnTo>
                  <a:pt x="101" y="44"/>
                </a:lnTo>
                <a:lnTo>
                  <a:pt x="97" y="39"/>
                </a:lnTo>
                <a:lnTo>
                  <a:pt x="93" y="34"/>
                </a:lnTo>
                <a:lnTo>
                  <a:pt x="84" y="26"/>
                </a:lnTo>
                <a:lnTo>
                  <a:pt x="76" y="21"/>
                </a:lnTo>
                <a:lnTo>
                  <a:pt x="72" y="16"/>
                </a:lnTo>
                <a:lnTo>
                  <a:pt x="64" y="12"/>
                </a:lnTo>
                <a:lnTo>
                  <a:pt x="59" y="11"/>
                </a:lnTo>
                <a:lnTo>
                  <a:pt x="54" y="8"/>
                </a:lnTo>
                <a:lnTo>
                  <a:pt x="48" y="8"/>
                </a:lnTo>
                <a:lnTo>
                  <a:pt x="44" y="5"/>
                </a:lnTo>
                <a:lnTo>
                  <a:pt x="2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8" name="Freeform 38"/>
          <p:cNvSpPr>
            <a:spLocks/>
          </p:cNvSpPr>
          <p:nvPr/>
        </p:nvSpPr>
        <p:spPr bwMode="auto">
          <a:xfrm>
            <a:off x="6032500" y="3884613"/>
            <a:ext cx="296863" cy="25400"/>
          </a:xfrm>
          <a:custGeom>
            <a:avLst/>
            <a:gdLst>
              <a:gd name="T0" fmla="*/ 284163 w 187"/>
              <a:gd name="T1" fmla="*/ 25400 h 16"/>
              <a:gd name="T2" fmla="*/ 288925 w 187"/>
              <a:gd name="T3" fmla="*/ 25400 h 16"/>
              <a:gd name="T4" fmla="*/ 293688 w 187"/>
              <a:gd name="T5" fmla="*/ 22225 h 16"/>
              <a:gd name="T6" fmla="*/ 296863 w 187"/>
              <a:gd name="T7" fmla="*/ 17462 h 16"/>
              <a:gd name="T8" fmla="*/ 296863 w 187"/>
              <a:gd name="T9" fmla="*/ 7937 h 16"/>
              <a:gd name="T10" fmla="*/ 293688 w 187"/>
              <a:gd name="T11" fmla="*/ 4762 h 16"/>
              <a:gd name="T12" fmla="*/ 288925 w 187"/>
              <a:gd name="T13" fmla="*/ 0 h 16"/>
              <a:gd name="T14" fmla="*/ 9525 w 187"/>
              <a:gd name="T15" fmla="*/ 0 h 16"/>
              <a:gd name="T16" fmla="*/ 4763 w 187"/>
              <a:gd name="T17" fmla="*/ 4762 h 16"/>
              <a:gd name="T18" fmla="*/ 0 w 187"/>
              <a:gd name="T19" fmla="*/ 7937 h 16"/>
              <a:gd name="T20" fmla="*/ 0 w 187"/>
              <a:gd name="T21" fmla="*/ 17462 h 16"/>
              <a:gd name="T22" fmla="*/ 4763 w 187"/>
              <a:gd name="T23" fmla="*/ 22225 h 16"/>
              <a:gd name="T24" fmla="*/ 9525 w 187"/>
              <a:gd name="T25" fmla="*/ 25400 h 16"/>
              <a:gd name="T26" fmla="*/ 12700 w 187"/>
              <a:gd name="T27" fmla="*/ 25400 h 16"/>
              <a:gd name="T28" fmla="*/ 284163 w 18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"/>
              <a:gd name="T46" fmla="*/ 0 h 16"/>
              <a:gd name="T47" fmla="*/ 187 w 18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" h="16">
                <a:moveTo>
                  <a:pt x="179" y="16"/>
                </a:moveTo>
                <a:lnTo>
                  <a:pt x="182" y="16"/>
                </a:lnTo>
                <a:lnTo>
                  <a:pt x="185" y="14"/>
                </a:lnTo>
                <a:lnTo>
                  <a:pt x="187" y="11"/>
                </a:lnTo>
                <a:lnTo>
                  <a:pt x="187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8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9" name="Freeform 39"/>
          <p:cNvSpPr>
            <a:spLocks/>
          </p:cNvSpPr>
          <p:nvPr/>
        </p:nvSpPr>
        <p:spPr bwMode="auto">
          <a:xfrm>
            <a:off x="6032500" y="4248150"/>
            <a:ext cx="296863" cy="25400"/>
          </a:xfrm>
          <a:custGeom>
            <a:avLst/>
            <a:gdLst>
              <a:gd name="T0" fmla="*/ 284163 w 187"/>
              <a:gd name="T1" fmla="*/ 25400 h 16"/>
              <a:gd name="T2" fmla="*/ 288925 w 187"/>
              <a:gd name="T3" fmla="*/ 25400 h 16"/>
              <a:gd name="T4" fmla="*/ 293688 w 187"/>
              <a:gd name="T5" fmla="*/ 20637 h 16"/>
              <a:gd name="T6" fmla="*/ 296863 w 187"/>
              <a:gd name="T7" fmla="*/ 17462 h 16"/>
              <a:gd name="T8" fmla="*/ 296863 w 187"/>
              <a:gd name="T9" fmla="*/ 7937 h 16"/>
              <a:gd name="T10" fmla="*/ 293688 w 187"/>
              <a:gd name="T11" fmla="*/ 3175 h 16"/>
              <a:gd name="T12" fmla="*/ 288925 w 187"/>
              <a:gd name="T13" fmla="*/ 0 h 16"/>
              <a:gd name="T14" fmla="*/ 9525 w 187"/>
              <a:gd name="T15" fmla="*/ 0 h 16"/>
              <a:gd name="T16" fmla="*/ 4763 w 187"/>
              <a:gd name="T17" fmla="*/ 3175 h 16"/>
              <a:gd name="T18" fmla="*/ 0 w 187"/>
              <a:gd name="T19" fmla="*/ 7937 h 16"/>
              <a:gd name="T20" fmla="*/ 0 w 187"/>
              <a:gd name="T21" fmla="*/ 17462 h 16"/>
              <a:gd name="T22" fmla="*/ 4763 w 187"/>
              <a:gd name="T23" fmla="*/ 20637 h 16"/>
              <a:gd name="T24" fmla="*/ 9525 w 187"/>
              <a:gd name="T25" fmla="*/ 25400 h 16"/>
              <a:gd name="T26" fmla="*/ 12700 w 187"/>
              <a:gd name="T27" fmla="*/ 25400 h 16"/>
              <a:gd name="T28" fmla="*/ 284163 w 18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"/>
              <a:gd name="T46" fmla="*/ 0 h 16"/>
              <a:gd name="T47" fmla="*/ 187 w 18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" h="16">
                <a:moveTo>
                  <a:pt x="179" y="16"/>
                </a:moveTo>
                <a:lnTo>
                  <a:pt x="182" y="16"/>
                </a:lnTo>
                <a:lnTo>
                  <a:pt x="185" y="13"/>
                </a:lnTo>
                <a:lnTo>
                  <a:pt x="187" y="11"/>
                </a:lnTo>
                <a:lnTo>
                  <a:pt x="187" y="5"/>
                </a:lnTo>
                <a:lnTo>
                  <a:pt x="185" y="2"/>
                </a:lnTo>
                <a:lnTo>
                  <a:pt x="18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3"/>
                </a:lnTo>
                <a:lnTo>
                  <a:pt x="6" y="16"/>
                </a:lnTo>
                <a:lnTo>
                  <a:pt x="8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0" name="Freeform 40"/>
          <p:cNvSpPr>
            <a:spLocks/>
          </p:cNvSpPr>
          <p:nvPr/>
        </p:nvSpPr>
        <p:spPr bwMode="auto">
          <a:xfrm>
            <a:off x="6032500" y="3884613"/>
            <a:ext cx="26988" cy="388937"/>
          </a:xfrm>
          <a:custGeom>
            <a:avLst/>
            <a:gdLst>
              <a:gd name="T0" fmla="*/ 26988 w 17"/>
              <a:gd name="T1" fmla="*/ 12700 h 245"/>
              <a:gd name="T2" fmla="*/ 26988 w 17"/>
              <a:gd name="T3" fmla="*/ 7937 h 245"/>
              <a:gd name="T4" fmla="*/ 22225 w 17"/>
              <a:gd name="T5" fmla="*/ 4762 h 245"/>
              <a:gd name="T6" fmla="*/ 17463 w 17"/>
              <a:gd name="T7" fmla="*/ 0 h 245"/>
              <a:gd name="T8" fmla="*/ 9525 w 17"/>
              <a:gd name="T9" fmla="*/ 0 h 245"/>
              <a:gd name="T10" fmla="*/ 4763 w 17"/>
              <a:gd name="T11" fmla="*/ 4762 h 245"/>
              <a:gd name="T12" fmla="*/ 0 w 17"/>
              <a:gd name="T13" fmla="*/ 7937 h 245"/>
              <a:gd name="T14" fmla="*/ 0 w 17"/>
              <a:gd name="T15" fmla="*/ 381000 h 245"/>
              <a:gd name="T16" fmla="*/ 4763 w 17"/>
              <a:gd name="T17" fmla="*/ 384175 h 245"/>
              <a:gd name="T18" fmla="*/ 9525 w 17"/>
              <a:gd name="T19" fmla="*/ 388937 h 245"/>
              <a:gd name="T20" fmla="*/ 17463 w 17"/>
              <a:gd name="T21" fmla="*/ 388937 h 245"/>
              <a:gd name="T22" fmla="*/ 22225 w 17"/>
              <a:gd name="T23" fmla="*/ 384175 h 245"/>
              <a:gd name="T24" fmla="*/ 26988 w 17"/>
              <a:gd name="T25" fmla="*/ 381000 h 245"/>
              <a:gd name="T26" fmla="*/ 26988 w 17"/>
              <a:gd name="T27" fmla="*/ 376237 h 245"/>
              <a:gd name="T28" fmla="*/ 26988 w 17"/>
              <a:gd name="T29" fmla="*/ 12700 h 2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5"/>
              <a:gd name="T47" fmla="*/ 17 w 17"/>
              <a:gd name="T48" fmla="*/ 245 h 2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5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40"/>
                </a:lnTo>
                <a:lnTo>
                  <a:pt x="3" y="242"/>
                </a:lnTo>
                <a:lnTo>
                  <a:pt x="6" y="245"/>
                </a:lnTo>
                <a:lnTo>
                  <a:pt x="11" y="245"/>
                </a:lnTo>
                <a:lnTo>
                  <a:pt x="14" y="242"/>
                </a:lnTo>
                <a:lnTo>
                  <a:pt x="17" y="240"/>
                </a:lnTo>
                <a:lnTo>
                  <a:pt x="17" y="23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1" name="Freeform 41"/>
          <p:cNvSpPr>
            <a:spLocks/>
          </p:cNvSpPr>
          <p:nvPr/>
        </p:nvSpPr>
        <p:spPr bwMode="auto">
          <a:xfrm>
            <a:off x="5827713" y="1863725"/>
            <a:ext cx="204787" cy="387350"/>
          </a:xfrm>
          <a:custGeom>
            <a:avLst/>
            <a:gdLst>
              <a:gd name="T0" fmla="*/ 11112 w 129"/>
              <a:gd name="T1" fmla="*/ 0 h 244"/>
              <a:gd name="T2" fmla="*/ 3175 w 129"/>
              <a:gd name="T3" fmla="*/ 6350 h 244"/>
              <a:gd name="T4" fmla="*/ 0 w 129"/>
              <a:gd name="T5" fmla="*/ 15875 h 244"/>
              <a:gd name="T6" fmla="*/ 6350 w 129"/>
              <a:gd name="T7" fmla="*/ 23813 h 244"/>
              <a:gd name="T8" fmla="*/ 28575 w 129"/>
              <a:gd name="T9" fmla="*/ 26988 h 244"/>
              <a:gd name="T10" fmla="*/ 46037 w 129"/>
              <a:gd name="T11" fmla="*/ 28575 h 244"/>
              <a:gd name="T12" fmla="*/ 61912 w 129"/>
              <a:gd name="T13" fmla="*/ 34925 h 244"/>
              <a:gd name="T14" fmla="*/ 77787 w 129"/>
              <a:gd name="T15" fmla="*/ 39688 h 244"/>
              <a:gd name="T16" fmla="*/ 90487 w 129"/>
              <a:gd name="T17" fmla="*/ 46038 h 244"/>
              <a:gd name="T18" fmla="*/ 109537 w 129"/>
              <a:gd name="T19" fmla="*/ 58738 h 244"/>
              <a:gd name="T20" fmla="*/ 123825 w 129"/>
              <a:gd name="T21" fmla="*/ 69850 h 244"/>
              <a:gd name="T22" fmla="*/ 142875 w 129"/>
              <a:gd name="T23" fmla="*/ 93663 h 244"/>
              <a:gd name="T24" fmla="*/ 153987 w 129"/>
              <a:gd name="T25" fmla="*/ 104775 h 244"/>
              <a:gd name="T26" fmla="*/ 163512 w 129"/>
              <a:gd name="T27" fmla="*/ 119063 h 244"/>
              <a:gd name="T28" fmla="*/ 168275 w 129"/>
              <a:gd name="T29" fmla="*/ 136525 h 244"/>
              <a:gd name="T30" fmla="*/ 176212 w 129"/>
              <a:gd name="T31" fmla="*/ 166688 h 244"/>
              <a:gd name="T32" fmla="*/ 177800 w 129"/>
              <a:gd name="T33" fmla="*/ 195262 h 244"/>
              <a:gd name="T34" fmla="*/ 176212 w 129"/>
              <a:gd name="T35" fmla="*/ 200025 h 244"/>
              <a:gd name="T36" fmla="*/ 169862 w 129"/>
              <a:gd name="T37" fmla="*/ 241300 h 244"/>
              <a:gd name="T38" fmla="*/ 163512 w 129"/>
              <a:gd name="T39" fmla="*/ 257175 h 244"/>
              <a:gd name="T40" fmla="*/ 158750 w 129"/>
              <a:gd name="T41" fmla="*/ 269875 h 244"/>
              <a:gd name="T42" fmla="*/ 149225 w 129"/>
              <a:gd name="T43" fmla="*/ 284163 h 244"/>
              <a:gd name="T44" fmla="*/ 134937 w 129"/>
              <a:gd name="T45" fmla="*/ 303213 h 244"/>
              <a:gd name="T46" fmla="*/ 117475 w 129"/>
              <a:gd name="T47" fmla="*/ 319088 h 244"/>
              <a:gd name="T48" fmla="*/ 100012 w 129"/>
              <a:gd name="T49" fmla="*/ 334963 h 244"/>
              <a:gd name="T50" fmla="*/ 84137 w 129"/>
              <a:gd name="T51" fmla="*/ 342900 h 244"/>
              <a:gd name="T52" fmla="*/ 68262 w 129"/>
              <a:gd name="T53" fmla="*/ 347663 h 244"/>
              <a:gd name="T54" fmla="*/ 52387 w 129"/>
              <a:gd name="T55" fmla="*/ 354013 h 244"/>
              <a:gd name="T56" fmla="*/ 38100 w 129"/>
              <a:gd name="T57" fmla="*/ 355600 h 244"/>
              <a:gd name="T58" fmla="*/ 20637 w 129"/>
              <a:gd name="T59" fmla="*/ 358775 h 244"/>
              <a:gd name="T60" fmla="*/ 12700 w 129"/>
              <a:gd name="T61" fmla="*/ 360363 h 244"/>
              <a:gd name="T62" fmla="*/ 4762 w 129"/>
              <a:gd name="T63" fmla="*/ 365125 h 244"/>
              <a:gd name="T64" fmla="*/ 0 w 129"/>
              <a:gd name="T65" fmla="*/ 371475 h 244"/>
              <a:gd name="T66" fmla="*/ 4762 w 129"/>
              <a:gd name="T67" fmla="*/ 382588 h 244"/>
              <a:gd name="T68" fmla="*/ 11112 w 129"/>
              <a:gd name="T69" fmla="*/ 387350 h 244"/>
              <a:gd name="T70" fmla="*/ 15875 w 129"/>
              <a:gd name="T71" fmla="*/ 387350 h 244"/>
              <a:gd name="T72" fmla="*/ 33337 w 129"/>
              <a:gd name="T73" fmla="*/ 385763 h 244"/>
              <a:gd name="T74" fmla="*/ 50800 w 129"/>
              <a:gd name="T75" fmla="*/ 382588 h 244"/>
              <a:gd name="T76" fmla="*/ 71437 w 129"/>
              <a:gd name="T77" fmla="*/ 376238 h 244"/>
              <a:gd name="T78" fmla="*/ 85725 w 129"/>
              <a:gd name="T79" fmla="*/ 371475 h 244"/>
              <a:gd name="T80" fmla="*/ 103187 w 129"/>
              <a:gd name="T81" fmla="*/ 360363 h 244"/>
              <a:gd name="T82" fmla="*/ 128587 w 129"/>
              <a:gd name="T83" fmla="*/ 347663 h 244"/>
              <a:gd name="T84" fmla="*/ 141287 w 129"/>
              <a:gd name="T85" fmla="*/ 336550 h 244"/>
              <a:gd name="T86" fmla="*/ 165100 w 129"/>
              <a:gd name="T87" fmla="*/ 307975 h 244"/>
              <a:gd name="T88" fmla="*/ 176212 w 129"/>
              <a:gd name="T89" fmla="*/ 292100 h 244"/>
              <a:gd name="T90" fmla="*/ 185737 w 129"/>
              <a:gd name="T91" fmla="*/ 274638 h 244"/>
              <a:gd name="T92" fmla="*/ 193674 w 129"/>
              <a:gd name="T93" fmla="*/ 257175 h 244"/>
              <a:gd name="T94" fmla="*/ 203200 w 129"/>
              <a:gd name="T95" fmla="*/ 222250 h 244"/>
              <a:gd name="T96" fmla="*/ 204787 w 129"/>
              <a:gd name="T97" fmla="*/ 195262 h 244"/>
              <a:gd name="T98" fmla="*/ 203200 w 129"/>
              <a:gd name="T99" fmla="*/ 180975 h 244"/>
              <a:gd name="T100" fmla="*/ 196849 w 129"/>
              <a:gd name="T101" fmla="*/ 133350 h 244"/>
              <a:gd name="T102" fmla="*/ 188912 w 129"/>
              <a:gd name="T103" fmla="*/ 119063 h 244"/>
              <a:gd name="T104" fmla="*/ 180975 w 129"/>
              <a:gd name="T105" fmla="*/ 101600 h 244"/>
              <a:gd name="T106" fmla="*/ 171450 w 129"/>
              <a:gd name="T107" fmla="*/ 84138 h 244"/>
              <a:gd name="T108" fmla="*/ 157162 w 129"/>
              <a:gd name="T109" fmla="*/ 63500 h 244"/>
              <a:gd name="T110" fmla="*/ 134937 w 129"/>
              <a:gd name="T111" fmla="*/ 44450 h 244"/>
              <a:gd name="T112" fmla="*/ 112712 w 129"/>
              <a:gd name="T113" fmla="*/ 28575 h 244"/>
              <a:gd name="T114" fmla="*/ 96837 w 129"/>
              <a:gd name="T115" fmla="*/ 19050 h 244"/>
              <a:gd name="T116" fmla="*/ 77787 w 129"/>
              <a:gd name="T117" fmla="*/ 11113 h 244"/>
              <a:gd name="T118" fmla="*/ 61912 w 129"/>
              <a:gd name="T119" fmla="*/ 4763 h 244"/>
              <a:gd name="T120" fmla="*/ 42862 w 129"/>
              <a:gd name="T121" fmla="*/ 1588 h 244"/>
              <a:gd name="T122" fmla="*/ 12700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2" name="Freeform 42"/>
          <p:cNvSpPr>
            <a:spLocks/>
          </p:cNvSpPr>
          <p:nvPr/>
        </p:nvSpPr>
        <p:spPr bwMode="auto">
          <a:xfrm>
            <a:off x="5578475" y="1863725"/>
            <a:ext cx="298450" cy="26988"/>
          </a:xfrm>
          <a:custGeom>
            <a:avLst/>
            <a:gdLst>
              <a:gd name="T0" fmla="*/ 284163 w 188"/>
              <a:gd name="T1" fmla="*/ 26988 h 17"/>
              <a:gd name="T2" fmla="*/ 288925 w 188"/>
              <a:gd name="T3" fmla="*/ 26988 h 17"/>
              <a:gd name="T4" fmla="*/ 293688 w 188"/>
              <a:gd name="T5" fmla="*/ 22225 h 17"/>
              <a:gd name="T6" fmla="*/ 298450 w 188"/>
              <a:gd name="T7" fmla="*/ 17463 h 17"/>
              <a:gd name="T8" fmla="*/ 298450 w 188"/>
              <a:gd name="T9" fmla="*/ 7938 h 17"/>
              <a:gd name="T10" fmla="*/ 293688 w 188"/>
              <a:gd name="T11" fmla="*/ 4763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3 h 17"/>
              <a:gd name="T18" fmla="*/ 0 w 188"/>
              <a:gd name="T19" fmla="*/ 7938 h 17"/>
              <a:gd name="T20" fmla="*/ 0 w 188"/>
              <a:gd name="T21" fmla="*/ 17463 h 17"/>
              <a:gd name="T22" fmla="*/ 4762 w 188"/>
              <a:gd name="T23" fmla="*/ 22225 h 17"/>
              <a:gd name="T24" fmla="*/ 9525 w 188"/>
              <a:gd name="T25" fmla="*/ 26988 h 17"/>
              <a:gd name="T26" fmla="*/ 14288 w 188"/>
              <a:gd name="T27" fmla="*/ 26988 h 17"/>
              <a:gd name="T28" fmla="*/ 284163 w 188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" name="Freeform 43"/>
          <p:cNvSpPr>
            <a:spLocks/>
          </p:cNvSpPr>
          <p:nvPr/>
        </p:nvSpPr>
        <p:spPr bwMode="auto">
          <a:xfrm>
            <a:off x="5578475" y="2224088"/>
            <a:ext cx="298450" cy="26987"/>
          </a:xfrm>
          <a:custGeom>
            <a:avLst/>
            <a:gdLst>
              <a:gd name="T0" fmla="*/ 284163 w 188"/>
              <a:gd name="T1" fmla="*/ 26987 h 17"/>
              <a:gd name="T2" fmla="*/ 288925 w 188"/>
              <a:gd name="T3" fmla="*/ 26987 h 17"/>
              <a:gd name="T4" fmla="*/ 293688 w 188"/>
              <a:gd name="T5" fmla="*/ 22225 h 17"/>
              <a:gd name="T6" fmla="*/ 298450 w 188"/>
              <a:gd name="T7" fmla="*/ 17462 h 17"/>
              <a:gd name="T8" fmla="*/ 298450 w 188"/>
              <a:gd name="T9" fmla="*/ 9525 h 17"/>
              <a:gd name="T10" fmla="*/ 293688 w 188"/>
              <a:gd name="T11" fmla="*/ 4762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2 h 17"/>
              <a:gd name="T18" fmla="*/ 0 w 188"/>
              <a:gd name="T19" fmla="*/ 9525 h 17"/>
              <a:gd name="T20" fmla="*/ 0 w 188"/>
              <a:gd name="T21" fmla="*/ 17462 h 17"/>
              <a:gd name="T22" fmla="*/ 4762 w 188"/>
              <a:gd name="T23" fmla="*/ 22225 h 17"/>
              <a:gd name="T24" fmla="*/ 9525 w 188"/>
              <a:gd name="T25" fmla="*/ 26987 h 17"/>
              <a:gd name="T26" fmla="*/ 14288 w 188"/>
              <a:gd name="T27" fmla="*/ 26987 h 17"/>
              <a:gd name="T28" fmla="*/ 284163 w 188"/>
              <a:gd name="T29" fmla="*/ 2698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4" name="Freeform 44"/>
          <p:cNvSpPr>
            <a:spLocks/>
          </p:cNvSpPr>
          <p:nvPr/>
        </p:nvSpPr>
        <p:spPr bwMode="auto">
          <a:xfrm>
            <a:off x="5578475" y="1863725"/>
            <a:ext cx="26988" cy="387350"/>
          </a:xfrm>
          <a:custGeom>
            <a:avLst/>
            <a:gdLst>
              <a:gd name="T0" fmla="*/ 26988 w 17"/>
              <a:gd name="T1" fmla="*/ 12700 h 244"/>
              <a:gd name="T2" fmla="*/ 26988 w 17"/>
              <a:gd name="T3" fmla="*/ 7938 h 244"/>
              <a:gd name="T4" fmla="*/ 22225 w 17"/>
              <a:gd name="T5" fmla="*/ 4763 h 244"/>
              <a:gd name="T6" fmla="*/ 19050 w 17"/>
              <a:gd name="T7" fmla="*/ 0 h 244"/>
              <a:gd name="T8" fmla="*/ 9525 w 17"/>
              <a:gd name="T9" fmla="*/ 0 h 244"/>
              <a:gd name="T10" fmla="*/ 4763 w 17"/>
              <a:gd name="T11" fmla="*/ 4763 h 244"/>
              <a:gd name="T12" fmla="*/ 0 w 17"/>
              <a:gd name="T13" fmla="*/ 7938 h 244"/>
              <a:gd name="T14" fmla="*/ 0 w 17"/>
              <a:gd name="T15" fmla="*/ 377825 h 244"/>
              <a:gd name="T16" fmla="*/ 4763 w 17"/>
              <a:gd name="T17" fmla="*/ 382588 h 244"/>
              <a:gd name="T18" fmla="*/ 9525 w 17"/>
              <a:gd name="T19" fmla="*/ 387350 h 244"/>
              <a:gd name="T20" fmla="*/ 19050 w 17"/>
              <a:gd name="T21" fmla="*/ 387350 h 244"/>
              <a:gd name="T22" fmla="*/ 22225 w 17"/>
              <a:gd name="T23" fmla="*/ 382588 h 244"/>
              <a:gd name="T24" fmla="*/ 26988 w 17"/>
              <a:gd name="T25" fmla="*/ 377825 h 244"/>
              <a:gd name="T26" fmla="*/ 26988 w 17"/>
              <a:gd name="T27" fmla="*/ 374650 h 244"/>
              <a:gd name="T28" fmla="*/ 26988 w 17"/>
              <a:gd name="T29" fmla="*/ 12700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5" name="Freeform 45"/>
          <p:cNvSpPr>
            <a:spLocks/>
          </p:cNvSpPr>
          <p:nvPr/>
        </p:nvSpPr>
        <p:spPr bwMode="auto">
          <a:xfrm>
            <a:off x="5827713" y="2398713"/>
            <a:ext cx="204787" cy="387350"/>
          </a:xfrm>
          <a:custGeom>
            <a:avLst/>
            <a:gdLst>
              <a:gd name="T0" fmla="*/ 11112 w 129"/>
              <a:gd name="T1" fmla="*/ 0 h 244"/>
              <a:gd name="T2" fmla="*/ 3175 w 129"/>
              <a:gd name="T3" fmla="*/ 6350 h 244"/>
              <a:gd name="T4" fmla="*/ 0 w 129"/>
              <a:gd name="T5" fmla="*/ 15875 h 244"/>
              <a:gd name="T6" fmla="*/ 6350 w 129"/>
              <a:gd name="T7" fmla="*/ 23813 h 244"/>
              <a:gd name="T8" fmla="*/ 28575 w 129"/>
              <a:gd name="T9" fmla="*/ 25400 h 244"/>
              <a:gd name="T10" fmla="*/ 46037 w 129"/>
              <a:gd name="T11" fmla="*/ 28575 h 244"/>
              <a:gd name="T12" fmla="*/ 61912 w 129"/>
              <a:gd name="T13" fmla="*/ 34925 h 244"/>
              <a:gd name="T14" fmla="*/ 77787 w 129"/>
              <a:gd name="T15" fmla="*/ 39688 h 244"/>
              <a:gd name="T16" fmla="*/ 90487 w 129"/>
              <a:gd name="T17" fmla="*/ 46038 h 244"/>
              <a:gd name="T18" fmla="*/ 109537 w 129"/>
              <a:gd name="T19" fmla="*/ 58738 h 244"/>
              <a:gd name="T20" fmla="*/ 123825 w 129"/>
              <a:gd name="T21" fmla="*/ 69850 h 244"/>
              <a:gd name="T22" fmla="*/ 142875 w 129"/>
              <a:gd name="T23" fmla="*/ 93663 h 244"/>
              <a:gd name="T24" fmla="*/ 153987 w 129"/>
              <a:gd name="T25" fmla="*/ 104775 h 244"/>
              <a:gd name="T26" fmla="*/ 163512 w 129"/>
              <a:gd name="T27" fmla="*/ 119063 h 244"/>
              <a:gd name="T28" fmla="*/ 168275 w 129"/>
              <a:gd name="T29" fmla="*/ 136525 h 244"/>
              <a:gd name="T30" fmla="*/ 176212 w 129"/>
              <a:gd name="T31" fmla="*/ 166688 h 244"/>
              <a:gd name="T32" fmla="*/ 177800 w 129"/>
              <a:gd name="T33" fmla="*/ 195262 h 244"/>
              <a:gd name="T34" fmla="*/ 176212 w 129"/>
              <a:gd name="T35" fmla="*/ 200025 h 244"/>
              <a:gd name="T36" fmla="*/ 169862 w 129"/>
              <a:gd name="T37" fmla="*/ 241300 h 244"/>
              <a:gd name="T38" fmla="*/ 163512 w 129"/>
              <a:gd name="T39" fmla="*/ 257175 h 244"/>
              <a:gd name="T40" fmla="*/ 158750 w 129"/>
              <a:gd name="T41" fmla="*/ 269875 h 244"/>
              <a:gd name="T42" fmla="*/ 149225 w 129"/>
              <a:gd name="T43" fmla="*/ 284163 h 244"/>
              <a:gd name="T44" fmla="*/ 134937 w 129"/>
              <a:gd name="T45" fmla="*/ 303213 h 244"/>
              <a:gd name="T46" fmla="*/ 117475 w 129"/>
              <a:gd name="T47" fmla="*/ 319088 h 244"/>
              <a:gd name="T48" fmla="*/ 100012 w 129"/>
              <a:gd name="T49" fmla="*/ 334963 h 244"/>
              <a:gd name="T50" fmla="*/ 84137 w 129"/>
              <a:gd name="T51" fmla="*/ 342900 h 244"/>
              <a:gd name="T52" fmla="*/ 68262 w 129"/>
              <a:gd name="T53" fmla="*/ 347663 h 244"/>
              <a:gd name="T54" fmla="*/ 52387 w 129"/>
              <a:gd name="T55" fmla="*/ 354013 h 244"/>
              <a:gd name="T56" fmla="*/ 38100 w 129"/>
              <a:gd name="T57" fmla="*/ 355600 h 244"/>
              <a:gd name="T58" fmla="*/ 20637 w 129"/>
              <a:gd name="T59" fmla="*/ 358775 h 244"/>
              <a:gd name="T60" fmla="*/ 12700 w 129"/>
              <a:gd name="T61" fmla="*/ 360363 h 244"/>
              <a:gd name="T62" fmla="*/ 4762 w 129"/>
              <a:gd name="T63" fmla="*/ 365125 h 244"/>
              <a:gd name="T64" fmla="*/ 0 w 129"/>
              <a:gd name="T65" fmla="*/ 371475 h 244"/>
              <a:gd name="T66" fmla="*/ 4762 w 129"/>
              <a:gd name="T67" fmla="*/ 382588 h 244"/>
              <a:gd name="T68" fmla="*/ 11112 w 129"/>
              <a:gd name="T69" fmla="*/ 387350 h 244"/>
              <a:gd name="T70" fmla="*/ 15875 w 129"/>
              <a:gd name="T71" fmla="*/ 387350 h 244"/>
              <a:gd name="T72" fmla="*/ 33337 w 129"/>
              <a:gd name="T73" fmla="*/ 384175 h 244"/>
              <a:gd name="T74" fmla="*/ 50800 w 129"/>
              <a:gd name="T75" fmla="*/ 382588 h 244"/>
              <a:gd name="T76" fmla="*/ 71437 w 129"/>
              <a:gd name="T77" fmla="*/ 376238 h 244"/>
              <a:gd name="T78" fmla="*/ 85725 w 129"/>
              <a:gd name="T79" fmla="*/ 371475 h 244"/>
              <a:gd name="T80" fmla="*/ 103187 w 129"/>
              <a:gd name="T81" fmla="*/ 360363 h 244"/>
              <a:gd name="T82" fmla="*/ 128587 w 129"/>
              <a:gd name="T83" fmla="*/ 347663 h 244"/>
              <a:gd name="T84" fmla="*/ 141287 w 129"/>
              <a:gd name="T85" fmla="*/ 336550 h 244"/>
              <a:gd name="T86" fmla="*/ 165100 w 129"/>
              <a:gd name="T87" fmla="*/ 307975 h 244"/>
              <a:gd name="T88" fmla="*/ 176212 w 129"/>
              <a:gd name="T89" fmla="*/ 292100 h 244"/>
              <a:gd name="T90" fmla="*/ 185737 w 129"/>
              <a:gd name="T91" fmla="*/ 274638 h 244"/>
              <a:gd name="T92" fmla="*/ 193674 w 129"/>
              <a:gd name="T93" fmla="*/ 257175 h 244"/>
              <a:gd name="T94" fmla="*/ 203200 w 129"/>
              <a:gd name="T95" fmla="*/ 222250 h 244"/>
              <a:gd name="T96" fmla="*/ 204787 w 129"/>
              <a:gd name="T97" fmla="*/ 195262 h 244"/>
              <a:gd name="T98" fmla="*/ 203200 w 129"/>
              <a:gd name="T99" fmla="*/ 180975 h 244"/>
              <a:gd name="T100" fmla="*/ 196849 w 129"/>
              <a:gd name="T101" fmla="*/ 133350 h 244"/>
              <a:gd name="T102" fmla="*/ 188912 w 129"/>
              <a:gd name="T103" fmla="*/ 119063 h 244"/>
              <a:gd name="T104" fmla="*/ 180975 w 129"/>
              <a:gd name="T105" fmla="*/ 101600 h 244"/>
              <a:gd name="T106" fmla="*/ 171450 w 129"/>
              <a:gd name="T107" fmla="*/ 84138 h 244"/>
              <a:gd name="T108" fmla="*/ 157162 w 129"/>
              <a:gd name="T109" fmla="*/ 63500 h 244"/>
              <a:gd name="T110" fmla="*/ 134937 w 129"/>
              <a:gd name="T111" fmla="*/ 44450 h 244"/>
              <a:gd name="T112" fmla="*/ 112712 w 129"/>
              <a:gd name="T113" fmla="*/ 28575 h 244"/>
              <a:gd name="T114" fmla="*/ 96837 w 129"/>
              <a:gd name="T115" fmla="*/ 19050 h 244"/>
              <a:gd name="T116" fmla="*/ 77787 w 129"/>
              <a:gd name="T117" fmla="*/ 11113 h 244"/>
              <a:gd name="T118" fmla="*/ 61912 w 129"/>
              <a:gd name="T119" fmla="*/ 4763 h 244"/>
              <a:gd name="T120" fmla="*/ 42862 w 129"/>
              <a:gd name="T121" fmla="*/ 1588 h 244"/>
              <a:gd name="T122" fmla="*/ 12700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6"/>
                </a:lnTo>
                <a:lnTo>
                  <a:pt x="18" y="16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2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2"/>
                </a:lnTo>
                <a:lnTo>
                  <a:pt x="21" y="242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6" name="Freeform 46"/>
          <p:cNvSpPr>
            <a:spLocks/>
          </p:cNvSpPr>
          <p:nvPr/>
        </p:nvSpPr>
        <p:spPr bwMode="auto">
          <a:xfrm>
            <a:off x="5578475" y="2398713"/>
            <a:ext cx="298450" cy="25400"/>
          </a:xfrm>
          <a:custGeom>
            <a:avLst/>
            <a:gdLst>
              <a:gd name="T0" fmla="*/ 284163 w 188"/>
              <a:gd name="T1" fmla="*/ 25400 h 16"/>
              <a:gd name="T2" fmla="*/ 288925 w 188"/>
              <a:gd name="T3" fmla="*/ 25400 h 16"/>
              <a:gd name="T4" fmla="*/ 293688 w 188"/>
              <a:gd name="T5" fmla="*/ 22225 h 16"/>
              <a:gd name="T6" fmla="*/ 298450 w 188"/>
              <a:gd name="T7" fmla="*/ 17462 h 16"/>
              <a:gd name="T8" fmla="*/ 298450 w 188"/>
              <a:gd name="T9" fmla="*/ 7937 h 16"/>
              <a:gd name="T10" fmla="*/ 293688 w 188"/>
              <a:gd name="T11" fmla="*/ 4762 h 16"/>
              <a:gd name="T12" fmla="*/ 288925 w 188"/>
              <a:gd name="T13" fmla="*/ 0 h 16"/>
              <a:gd name="T14" fmla="*/ 9525 w 188"/>
              <a:gd name="T15" fmla="*/ 0 h 16"/>
              <a:gd name="T16" fmla="*/ 4762 w 188"/>
              <a:gd name="T17" fmla="*/ 4762 h 16"/>
              <a:gd name="T18" fmla="*/ 0 w 188"/>
              <a:gd name="T19" fmla="*/ 7937 h 16"/>
              <a:gd name="T20" fmla="*/ 0 w 188"/>
              <a:gd name="T21" fmla="*/ 17462 h 16"/>
              <a:gd name="T22" fmla="*/ 4762 w 188"/>
              <a:gd name="T23" fmla="*/ 22225 h 16"/>
              <a:gd name="T24" fmla="*/ 9525 w 188"/>
              <a:gd name="T25" fmla="*/ 25400 h 16"/>
              <a:gd name="T26" fmla="*/ 14288 w 188"/>
              <a:gd name="T27" fmla="*/ 25400 h 16"/>
              <a:gd name="T28" fmla="*/ 284163 w 188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6"/>
              <a:gd name="T47" fmla="*/ 188 w 18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6">
                <a:moveTo>
                  <a:pt x="179" y="16"/>
                </a:moveTo>
                <a:lnTo>
                  <a:pt x="182" y="16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9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7" name="Freeform 47"/>
          <p:cNvSpPr>
            <a:spLocks/>
          </p:cNvSpPr>
          <p:nvPr/>
        </p:nvSpPr>
        <p:spPr bwMode="auto">
          <a:xfrm>
            <a:off x="5578475" y="2762250"/>
            <a:ext cx="298450" cy="25400"/>
          </a:xfrm>
          <a:custGeom>
            <a:avLst/>
            <a:gdLst>
              <a:gd name="T0" fmla="*/ 284163 w 188"/>
              <a:gd name="T1" fmla="*/ 25400 h 16"/>
              <a:gd name="T2" fmla="*/ 288925 w 188"/>
              <a:gd name="T3" fmla="*/ 25400 h 16"/>
              <a:gd name="T4" fmla="*/ 293688 w 188"/>
              <a:gd name="T5" fmla="*/ 20637 h 16"/>
              <a:gd name="T6" fmla="*/ 298450 w 188"/>
              <a:gd name="T7" fmla="*/ 17462 h 16"/>
              <a:gd name="T8" fmla="*/ 298450 w 188"/>
              <a:gd name="T9" fmla="*/ 7937 h 16"/>
              <a:gd name="T10" fmla="*/ 293688 w 188"/>
              <a:gd name="T11" fmla="*/ 3175 h 16"/>
              <a:gd name="T12" fmla="*/ 288925 w 188"/>
              <a:gd name="T13" fmla="*/ 0 h 16"/>
              <a:gd name="T14" fmla="*/ 9525 w 188"/>
              <a:gd name="T15" fmla="*/ 0 h 16"/>
              <a:gd name="T16" fmla="*/ 4762 w 188"/>
              <a:gd name="T17" fmla="*/ 3175 h 16"/>
              <a:gd name="T18" fmla="*/ 0 w 188"/>
              <a:gd name="T19" fmla="*/ 7937 h 16"/>
              <a:gd name="T20" fmla="*/ 0 w 188"/>
              <a:gd name="T21" fmla="*/ 17462 h 16"/>
              <a:gd name="T22" fmla="*/ 4762 w 188"/>
              <a:gd name="T23" fmla="*/ 20637 h 16"/>
              <a:gd name="T24" fmla="*/ 9525 w 188"/>
              <a:gd name="T25" fmla="*/ 25400 h 16"/>
              <a:gd name="T26" fmla="*/ 14288 w 188"/>
              <a:gd name="T27" fmla="*/ 25400 h 16"/>
              <a:gd name="T28" fmla="*/ 284163 w 188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6"/>
              <a:gd name="T47" fmla="*/ 188 w 18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6">
                <a:moveTo>
                  <a:pt x="179" y="16"/>
                </a:moveTo>
                <a:lnTo>
                  <a:pt x="182" y="16"/>
                </a:lnTo>
                <a:lnTo>
                  <a:pt x="185" y="13"/>
                </a:lnTo>
                <a:lnTo>
                  <a:pt x="188" y="11"/>
                </a:lnTo>
                <a:lnTo>
                  <a:pt x="188" y="5"/>
                </a:lnTo>
                <a:lnTo>
                  <a:pt x="185" y="2"/>
                </a:lnTo>
                <a:lnTo>
                  <a:pt x="18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3"/>
                </a:lnTo>
                <a:lnTo>
                  <a:pt x="6" y="16"/>
                </a:lnTo>
                <a:lnTo>
                  <a:pt x="9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8" name="Freeform 48"/>
          <p:cNvSpPr>
            <a:spLocks/>
          </p:cNvSpPr>
          <p:nvPr/>
        </p:nvSpPr>
        <p:spPr bwMode="auto">
          <a:xfrm>
            <a:off x="5578475" y="2398713"/>
            <a:ext cx="26988" cy="388937"/>
          </a:xfrm>
          <a:custGeom>
            <a:avLst/>
            <a:gdLst>
              <a:gd name="T0" fmla="*/ 26988 w 17"/>
              <a:gd name="T1" fmla="*/ 12700 h 245"/>
              <a:gd name="T2" fmla="*/ 26988 w 17"/>
              <a:gd name="T3" fmla="*/ 7937 h 245"/>
              <a:gd name="T4" fmla="*/ 22225 w 17"/>
              <a:gd name="T5" fmla="*/ 4762 h 245"/>
              <a:gd name="T6" fmla="*/ 19050 w 17"/>
              <a:gd name="T7" fmla="*/ 0 h 245"/>
              <a:gd name="T8" fmla="*/ 9525 w 17"/>
              <a:gd name="T9" fmla="*/ 0 h 245"/>
              <a:gd name="T10" fmla="*/ 4763 w 17"/>
              <a:gd name="T11" fmla="*/ 4762 h 245"/>
              <a:gd name="T12" fmla="*/ 0 w 17"/>
              <a:gd name="T13" fmla="*/ 7937 h 245"/>
              <a:gd name="T14" fmla="*/ 0 w 17"/>
              <a:gd name="T15" fmla="*/ 381000 h 245"/>
              <a:gd name="T16" fmla="*/ 4763 w 17"/>
              <a:gd name="T17" fmla="*/ 384175 h 245"/>
              <a:gd name="T18" fmla="*/ 9525 w 17"/>
              <a:gd name="T19" fmla="*/ 388937 h 245"/>
              <a:gd name="T20" fmla="*/ 19050 w 17"/>
              <a:gd name="T21" fmla="*/ 388937 h 245"/>
              <a:gd name="T22" fmla="*/ 22225 w 17"/>
              <a:gd name="T23" fmla="*/ 384175 h 245"/>
              <a:gd name="T24" fmla="*/ 26988 w 17"/>
              <a:gd name="T25" fmla="*/ 381000 h 245"/>
              <a:gd name="T26" fmla="*/ 26988 w 17"/>
              <a:gd name="T27" fmla="*/ 376237 h 245"/>
              <a:gd name="T28" fmla="*/ 26988 w 17"/>
              <a:gd name="T29" fmla="*/ 12700 h 2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5"/>
              <a:gd name="T47" fmla="*/ 17 w 17"/>
              <a:gd name="T48" fmla="*/ 245 h 2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5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40"/>
                </a:lnTo>
                <a:lnTo>
                  <a:pt x="3" y="242"/>
                </a:lnTo>
                <a:lnTo>
                  <a:pt x="6" y="245"/>
                </a:lnTo>
                <a:lnTo>
                  <a:pt x="12" y="245"/>
                </a:lnTo>
                <a:lnTo>
                  <a:pt x="14" y="242"/>
                </a:lnTo>
                <a:lnTo>
                  <a:pt x="17" y="240"/>
                </a:lnTo>
                <a:lnTo>
                  <a:pt x="17" y="23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9" name="Freeform 49"/>
          <p:cNvSpPr>
            <a:spLocks/>
          </p:cNvSpPr>
          <p:nvPr/>
        </p:nvSpPr>
        <p:spPr bwMode="auto">
          <a:xfrm>
            <a:off x="6886575" y="2343150"/>
            <a:ext cx="231775" cy="26988"/>
          </a:xfrm>
          <a:custGeom>
            <a:avLst/>
            <a:gdLst>
              <a:gd name="T0" fmla="*/ 14288 w 146"/>
              <a:gd name="T1" fmla="*/ 0 h 17"/>
              <a:gd name="T2" fmla="*/ 9525 w 146"/>
              <a:gd name="T3" fmla="*/ 0 h 17"/>
              <a:gd name="T4" fmla="*/ 4762 w 146"/>
              <a:gd name="T5" fmla="*/ 4763 h 17"/>
              <a:gd name="T6" fmla="*/ 0 w 146"/>
              <a:gd name="T7" fmla="*/ 9525 h 17"/>
              <a:gd name="T8" fmla="*/ 0 w 146"/>
              <a:gd name="T9" fmla="*/ 17463 h 17"/>
              <a:gd name="T10" fmla="*/ 4762 w 146"/>
              <a:gd name="T11" fmla="*/ 22225 h 17"/>
              <a:gd name="T12" fmla="*/ 9525 w 146"/>
              <a:gd name="T13" fmla="*/ 26988 h 17"/>
              <a:gd name="T14" fmla="*/ 222250 w 146"/>
              <a:gd name="T15" fmla="*/ 26988 h 17"/>
              <a:gd name="T16" fmla="*/ 227013 w 146"/>
              <a:gd name="T17" fmla="*/ 22225 h 17"/>
              <a:gd name="T18" fmla="*/ 231775 w 146"/>
              <a:gd name="T19" fmla="*/ 17463 h 17"/>
              <a:gd name="T20" fmla="*/ 231775 w 146"/>
              <a:gd name="T21" fmla="*/ 9525 h 17"/>
              <a:gd name="T22" fmla="*/ 227013 w 146"/>
              <a:gd name="T23" fmla="*/ 4763 h 17"/>
              <a:gd name="T24" fmla="*/ 222250 w 146"/>
              <a:gd name="T25" fmla="*/ 0 h 17"/>
              <a:gd name="T26" fmla="*/ 219075 w 146"/>
              <a:gd name="T27" fmla="*/ 0 h 17"/>
              <a:gd name="T28" fmla="*/ 14288 w 146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7"/>
              <a:gd name="T47" fmla="*/ 146 w 14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40" y="17"/>
                </a:lnTo>
                <a:lnTo>
                  <a:pt x="143" y="14"/>
                </a:lnTo>
                <a:lnTo>
                  <a:pt x="146" y="11"/>
                </a:lnTo>
                <a:lnTo>
                  <a:pt x="146" y="6"/>
                </a:lnTo>
                <a:lnTo>
                  <a:pt x="143" y="3"/>
                </a:lnTo>
                <a:lnTo>
                  <a:pt x="140" y="0"/>
                </a:lnTo>
                <a:lnTo>
                  <a:pt x="13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0" name="Freeform 50"/>
          <p:cNvSpPr>
            <a:spLocks/>
          </p:cNvSpPr>
          <p:nvPr/>
        </p:nvSpPr>
        <p:spPr bwMode="auto">
          <a:xfrm>
            <a:off x="6886575" y="2757488"/>
            <a:ext cx="233363" cy="25400"/>
          </a:xfrm>
          <a:custGeom>
            <a:avLst/>
            <a:gdLst>
              <a:gd name="T0" fmla="*/ 220663 w 147"/>
              <a:gd name="T1" fmla="*/ 25400 h 16"/>
              <a:gd name="T2" fmla="*/ 225425 w 147"/>
              <a:gd name="T3" fmla="*/ 25400 h 16"/>
              <a:gd name="T4" fmla="*/ 228600 w 147"/>
              <a:gd name="T5" fmla="*/ 22225 h 16"/>
              <a:gd name="T6" fmla="*/ 233363 w 147"/>
              <a:gd name="T7" fmla="*/ 17462 h 16"/>
              <a:gd name="T8" fmla="*/ 233363 w 147"/>
              <a:gd name="T9" fmla="*/ 7937 h 16"/>
              <a:gd name="T10" fmla="*/ 228600 w 147"/>
              <a:gd name="T11" fmla="*/ 4762 h 16"/>
              <a:gd name="T12" fmla="*/ 225425 w 147"/>
              <a:gd name="T13" fmla="*/ 0 h 16"/>
              <a:gd name="T14" fmla="*/ 9525 w 147"/>
              <a:gd name="T15" fmla="*/ 0 h 16"/>
              <a:gd name="T16" fmla="*/ 4763 w 147"/>
              <a:gd name="T17" fmla="*/ 4762 h 16"/>
              <a:gd name="T18" fmla="*/ 0 w 147"/>
              <a:gd name="T19" fmla="*/ 7937 h 16"/>
              <a:gd name="T20" fmla="*/ 0 w 147"/>
              <a:gd name="T21" fmla="*/ 17462 h 16"/>
              <a:gd name="T22" fmla="*/ 4763 w 147"/>
              <a:gd name="T23" fmla="*/ 22225 h 16"/>
              <a:gd name="T24" fmla="*/ 9525 w 147"/>
              <a:gd name="T25" fmla="*/ 25400 h 16"/>
              <a:gd name="T26" fmla="*/ 14288 w 147"/>
              <a:gd name="T27" fmla="*/ 25400 h 16"/>
              <a:gd name="T28" fmla="*/ 220663 w 14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7"/>
              <a:gd name="T46" fmla="*/ 0 h 16"/>
              <a:gd name="T47" fmla="*/ 147 w 14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7" h="16">
                <a:moveTo>
                  <a:pt x="139" y="16"/>
                </a:moveTo>
                <a:lnTo>
                  <a:pt x="142" y="16"/>
                </a:lnTo>
                <a:lnTo>
                  <a:pt x="144" y="14"/>
                </a:lnTo>
                <a:lnTo>
                  <a:pt x="147" y="11"/>
                </a:lnTo>
                <a:lnTo>
                  <a:pt x="147" y="5"/>
                </a:lnTo>
                <a:lnTo>
                  <a:pt x="144" y="3"/>
                </a:lnTo>
                <a:lnTo>
                  <a:pt x="14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9" y="16"/>
                </a:lnTo>
                <a:lnTo>
                  <a:pt x="13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1" name="Freeform 51"/>
          <p:cNvSpPr>
            <a:spLocks/>
          </p:cNvSpPr>
          <p:nvPr/>
        </p:nvSpPr>
        <p:spPr bwMode="auto">
          <a:xfrm>
            <a:off x="6886575" y="2757488"/>
            <a:ext cx="26988" cy="1841500"/>
          </a:xfrm>
          <a:custGeom>
            <a:avLst/>
            <a:gdLst>
              <a:gd name="T0" fmla="*/ 26988 w 17"/>
              <a:gd name="T1" fmla="*/ 12700 h 1160"/>
              <a:gd name="T2" fmla="*/ 26988 w 17"/>
              <a:gd name="T3" fmla="*/ 7937 h 1160"/>
              <a:gd name="T4" fmla="*/ 22225 w 17"/>
              <a:gd name="T5" fmla="*/ 4762 h 1160"/>
              <a:gd name="T6" fmla="*/ 17463 w 17"/>
              <a:gd name="T7" fmla="*/ 0 h 1160"/>
              <a:gd name="T8" fmla="*/ 9525 w 17"/>
              <a:gd name="T9" fmla="*/ 0 h 1160"/>
              <a:gd name="T10" fmla="*/ 4763 w 17"/>
              <a:gd name="T11" fmla="*/ 4762 h 1160"/>
              <a:gd name="T12" fmla="*/ 0 w 17"/>
              <a:gd name="T13" fmla="*/ 7937 h 1160"/>
              <a:gd name="T14" fmla="*/ 0 w 17"/>
              <a:gd name="T15" fmla="*/ 1833563 h 1160"/>
              <a:gd name="T16" fmla="*/ 4763 w 17"/>
              <a:gd name="T17" fmla="*/ 1838325 h 1160"/>
              <a:gd name="T18" fmla="*/ 9525 w 17"/>
              <a:gd name="T19" fmla="*/ 1841500 h 1160"/>
              <a:gd name="T20" fmla="*/ 17463 w 17"/>
              <a:gd name="T21" fmla="*/ 1841500 h 1160"/>
              <a:gd name="T22" fmla="*/ 22225 w 17"/>
              <a:gd name="T23" fmla="*/ 1838325 h 1160"/>
              <a:gd name="T24" fmla="*/ 26988 w 17"/>
              <a:gd name="T25" fmla="*/ 1833563 h 1160"/>
              <a:gd name="T26" fmla="*/ 26988 w 17"/>
              <a:gd name="T27" fmla="*/ 1828800 h 1160"/>
              <a:gd name="T28" fmla="*/ 26988 w 17"/>
              <a:gd name="T29" fmla="*/ 12700 h 11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160"/>
              <a:gd name="T47" fmla="*/ 17 w 17"/>
              <a:gd name="T48" fmla="*/ 1160 h 11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160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55"/>
                </a:lnTo>
                <a:lnTo>
                  <a:pt x="3" y="1158"/>
                </a:lnTo>
                <a:lnTo>
                  <a:pt x="6" y="1160"/>
                </a:lnTo>
                <a:lnTo>
                  <a:pt x="11" y="1160"/>
                </a:lnTo>
                <a:lnTo>
                  <a:pt x="14" y="1158"/>
                </a:lnTo>
                <a:lnTo>
                  <a:pt x="17" y="1155"/>
                </a:lnTo>
                <a:lnTo>
                  <a:pt x="17" y="1152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2" name="Freeform 52"/>
          <p:cNvSpPr>
            <a:spLocks/>
          </p:cNvSpPr>
          <p:nvPr/>
        </p:nvSpPr>
        <p:spPr bwMode="auto">
          <a:xfrm>
            <a:off x="6473825" y="4573588"/>
            <a:ext cx="604838" cy="25400"/>
          </a:xfrm>
          <a:custGeom>
            <a:avLst/>
            <a:gdLst>
              <a:gd name="T0" fmla="*/ 12700 w 381"/>
              <a:gd name="T1" fmla="*/ 0 h 16"/>
              <a:gd name="T2" fmla="*/ 7938 w 381"/>
              <a:gd name="T3" fmla="*/ 0 h 16"/>
              <a:gd name="T4" fmla="*/ 3175 w 381"/>
              <a:gd name="T5" fmla="*/ 4762 h 16"/>
              <a:gd name="T6" fmla="*/ 0 w 381"/>
              <a:gd name="T7" fmla="*/ 7937 h 16"/>
              <a:gd name="T8" fmla="*/ 0 w 381"/>
              <a:gd name="T9" fmla="*/ 17462 h 16"/>
              <a:gd name="T10" fmla="*/ 3175 w 381"/>
              <a:gd name="T11" fmla="*/ 22225 h 16"/>
              <a:gd name="T12" fmla="*/ 7938 w 381"/>
              <a:gd name="T13" fmla="*/ 25400 h 16"/>
              <a:gd name="T14" fmla="*/ 595313 w 381"/>
              <a:gd name="T15" fmla="*/ 25400 h 16"/>
              <a:gd name="T16" fmla="*/ 600075 w 381"/>
              <a:gd name="T17" fmla="*/ 22225 h 16"/>
              <a:gd name="T18" fmla="*/ 604838 w 381"/>
              <a:gd name="T19" fmla="*/ 17462 h 16"/>
              <a:gd name="T20" fmla="*/ 604838 w 381"/>
              <a:gd name="T21" fmla="*/ 7937 h 16"/>
              <a:gd name="T22" fmla="*/ 600075 w 381"/>
              <a:gd name="T23" fmla="*/ 4762 h 16"/>
              <a:gd name="T24" fmla="*/ 595313 w 381"/>
              <a:gd name="T25" fmla="*/ 0 h 16"/>
              <a:gd name="T26" fmla="*/ 592138 w 381"/>
              <a:gd name="T27" fmla="*/ 0 h 16"/>
              <a:gd name="T28" fmla="*/ 12700 w 38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1"/>
              <a:gd name="T46" fmla="*/ 0 h 16"/>
              <a:gd name="T47" fmla="*/ 381 w 381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1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75" y="16"/>
                </a:lnTo>
                <a:lnTo>
                  <a:pt x="378" y="14"/>
                </a:lnTo>
                <a:lnTo>
                  <a:pt x="381" y="11"/>
                </a:lnTo>
                <a:lnTo>
                  <a:pt x="381" y="5"/>
                </a:lnTo>
                <a:lnTo>
                  <a:pt x="378" y="3"/>
                </a:lnTo>
                <a:lnTo>
                  <a:pt x="375" y="0"/>
                </a:lnTo>
                <a:lnTo>
                  <a:pt x="373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" name="Freeform 53"/>
          <p:cNvSpPr>
            <a:spLocks/>
          </p:cNvSpPr>
          <p:nvPr/>
        </p:nvSpPr>
        <p:spPr bwMode="auto">
          <a:xfrm>
            <a:off x="7589838" y="5233988"/>
            <a:ext cx="560387" cy="25400"/>
          </a:xfrm>
          <a:custGeom>
            <a:avLst/>
            <a:gdLst>
              <a:gd name="T0" fmla="*/ 12700 w 353"/>
              <a:gd name="T1" fmla="*/ 0 h 16"/>
              <a:gd name="T2" fmla="*/ 7937 w 353"/>
              <a:gd name="T3" fmla="*/ 0 h 16"/>
              <a:gd name="T4" fmla="*/ 3175 w 353"/>
              <a:gd name="T5" fmla="*/ 4762 h 16"/>
              <a:gd name="T6" fmla="*/ 0 w 353"/>
              <a:gd name="T7" fmla="*/ 7937 h 16"/>
              <a:gd name="T8" fmla="*/ 0 w 353"/>
              <a:gd name="T9" fmla="*/ 17462 h 16"/>
              <a:gd name="T10" fmla="*/ 3175 w 353"/>
              <a:gd name="T11" fmla="*/ 22225 h 16"/>
              <a:gd name="T12" fmla="*/ 7937 w 353"/>
              <a:gd name="T13" fmla="*/ 25400 h 16"/>
              <a:gd name="T14" fmla="*/ 552450 w 353"/>
              <a:gd name="T15" fmla="*/ 25400 h 16"/>
              <a:gd name="T16" fmla="*/ 557212 w 353"/>
              <a:gd name="T17" fmla="*/ 22225 h 16"/>
              <a:gd name="T18" fmla="*/ 560387 w 353"/>
              <a:gd name="T19" fmla="*/ 17462 h 16"/>
              <a:gd name="T20" fmla="*/ 560387 w 353"/>
              <a:gd name="T21" fmla="*/ 7937 h 16"/>
              <a:gd name="T22" fmla="*/ 557212 w 353"/>
              <a:gd name="T23" fmla="*/ 4762 h 16"/>
              <a:gd name="T24" fmla="*/ 552450 w 353"/>
              <a:gd name="T25" fmla="*/ 0 h 16"/>
              <a:gd name="T26" fmla="*/ 547687 w 353"/>
              <a:gd name="T27" fmla="*/ 0 h 16"/>
              <a:gd name="T28" fmla="*/ 12700 w 353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3"/>
              <a:gd name="T46" fmla="*/ 0 h 16"/>
              <a:gd name="T47" fmla="*/ 353 w 35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3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48" y="16"/>
                </a:lnTo>
                <a:lnTo>
                  <a:pt x="351" y="14"/>
                </a:lnTo>
                <a:lnTo>
                  <a:pt x="353" y="11"/>
                </a:lnTo>
                <a:lnTo>
                  <a:pt x="353" y="5"/>
                </a:lnTo>
                <a:lnTo>
                  <a:pt x="351" y="3"/>
                </a:lnTo>
                <a:lnTo>
                  <a:pt x="348" y="0"/>
                </a:lnTo>
                <a:lnTo>
                  <a:pt x="34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" name="Freeform 54"/>
          <p:cNvSpPr>
            <a:spLocks/>
          </p:cNvSpPr>
          <p:nvPr/>
        </p:nvSpPr>
        <p:spPr bwMode="auto">
          <a:xfrm>
            <a:off x="7754938" y="4078288"/>
            <a:ext cx="520700" cy="25400"/>
          </a:xfrm>
          <a:custGeom>
            <a:avLst/>
            <a:gdLst>
              <a:gd name="T0" fmla="*/ 12700 w 328"/>
              <a:gd name="T1" fmla="*/ 0 h 16"/>
              <a:gd name="T2" fmla="*/ 7938 w 328"/>
              <a:gd name="T3" fmla="*/ 0 h 16"/>
              <a:gd name="T4" fmla="*/ 3175 w 328"/>
              <a:gd name="T5" fmla="*/ 4762 h 16"/>
              <a:gd name="T6" fmla="*/ 0 w 328"/>
              <a:gd name="T7" fmla="*/ 7937 h 16"/>
              <a:gd name="T8" fmla="*/ 0 w 328"/>
              <a:gd name="T9" fmla="*/ 17462 h 16"/>
              <a:gd name="T10" fmla="*/ 3175 w 328"/>
              <a:gd name="T11" fmla="*/ 22225 h 16"/>
              <a:gd name="T12" fmla="*/ 7938 w 328"/>
              <a:gd name="T13" fmla="*/ 25400 h 16"/>
              <a:gd name="T14" fmla="*/ 512763 w 328"/>
              <a:gd name="T15" fmla="*/ 25400 h 16"/>
              <a:gd name="T16" fmla="*/ 517525 w 328"/>
              <a:gd name="T17" fmla="*/ 22225 h 16"/>
              <a:gd name="T18" fmla="*/ 520700 w 328"/>
              <a:gd name="T19" fmla="*/ 17462 h 16"/>
              <a:gd name="T20" fmla="*/ 520700 w 328"/>
              <a:gd name="T21" fmla="*/ 7937 h 16"/>
              <a:gd name="T22" fmla="*/ 517525 w 328"/>
              <a:gd name="T23" fmla="*/ 4762 h 16"/>
              <a:gd name="T24" fmla="*/ 512763 w 328"/>
              <a:gd name="T25" fmla="*/ 0 h 16"/>
              <a:gd name="T26" fmla="*/ 508000 w 328"/>
              <a:gd name="T27" fmla="*/ 0 h 16"/>
              <a:gd name="T28" fmla="*/ 12700 w 328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8"/>
              <a:gd name="T46" fmla="*/ 0 h 16"/>
              <a:gd name="T47" fmla="*/ 328 w 32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8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23" y="16"/>
                </a:lnTo>
                <a:lnTo>
                  <a:pt x="326" y="14"/>
                </a:lnTo>
                <a:lnTo>
                  <a:pt x="328" y="11"/>
                </a:lnTo>
                <a:lnTo>
                  <a:pt x="328" y="5"/>
                </a:lnTo>
                <a:lnTo>
                  <a:pt x="326" y="3"/>
                </a:lnTo>
                <a:lnTo>
                  <a:pt x="323" y="0"/>
                </a:lnTo>
                <a:lnTo>
                  <a:pt x="32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5" name="Freeform 55"/>
          <p:cNvSpPr>
            <a:spLocks/>
          </p:cNvSpPr>
          <p:nvPr/>
        </p:nvSpPr>
        <p:spPr bwMode="auto">
          <a:xfrm>
            <a:off x="7794625" y="2262188"/>
            <a:ext cx="439738" cy="25400"/>
          </a:xfrm>
          <a:custGeom>
            <a:avLst/>
            <a:gdLst>
              <a:gd name="T0" fmla="*/ 12700 w 277"/>
              <a:gd name="T1" fmla="*/ 0 h 16"/>
              <a:gd name="T2" fmla="*/ 7938 w 277"/>
              <a:gd name="T3" fmla="*/ 0 h 16"/>
              <a:gd name="T4" fmla="*/ 3175 w 277"/>
              <a:gd name="T5" fmla="*/ 4762 h 16"/>
              <a:gd name="T6" fmla="*/ 0 w 277"/>
              <a:gd name="T7" fmla="*/ 7937 h 16"/>
              <a:gd name="T8" fmla="*/ 0 w 277"/>
              <a:gd name="T9" fmla="*/ 17462 h 16"/>
              <a:gd name="T10" fmla="*/ 3175 w 277"/>
              <a:gd name="T11" fmla="*/ 22225 h 16"/>
              <a:gd name="T12" fmla="*/ 7938 w 277"/>
              <a:gd name="T13" fmla="*/ 25400 h 16"/>
              <a:gd name="T14" fmla="*/ 430213 w 277"/>
              <a:gd name="T15" fmla="*/ 25400 h 16"/>
              <a:gd name="T16" fmla="*/ 434975 w 277"/>
              <a:gd name="T17" fmla="*/ 22225 h 16"/>
              <a:gd name="T18" fmla="*/ 439738 w 277"/>
              <a:gd name="T19" fmla="*/ 17462 h 16"/>
              <a:gd name="T20" fmla="*/ 439738 w 277"/>
              <a:gd name="T21" fmla="*/ 7937 h 16"/>
              <a:gd name="T22" fmla="*/ 434975 w 277"/>
              <a:gd name="T23" fmla="*/ 4762 h 16"/>
              <a:gd name="T24" fmla="*/ 430213 w 277"/>
              <a:gd name="T25" fmla="*/ 0 h 16"/>
              <a:gd name="T26" fmla="*/ 427038 w 277"/>
              <a:gd name="T27" fmla="*/ 0 h 16"/>
              <a:gd name="T28" fmla="*/ 12700 w 277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7"/>
              <a:gd name="T46" fmla="*/ 0 h 16"/>
              <a:gd name="T47" fmla="*/ 277 w 27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7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271" y="16"/>
                </a:lnTo>
                <a:lnTo>
                  <a:pt x="274" y="14"/>
                </a:lnTo>
                <a:lnTo>
                  <a:pt x="277" y="11"/>
                </a:lnTo>
                <a:lnTo>
                  <a:pt x="277" y="5"/>
                </a:lnTo>
                <a:lnTo>
                  <a:pt x="274" y="3"/>
                </a:lnTo>
                <a:lnTo>
                  <a:pt x="271" y="0"/>
                </a:lnTo>
                <a:lnTo>
                  <a:pt x="269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6" name="Freeform 56"/>
          <p:cNvSpPr>
            <a:spLocks/>
          </p:cNvSpPr>
          <p:nvPr/>
        </p:nvSpPr>
        <p:spPr bwMode="auto">
          <a:xfrm>
            <a:off x="7754938" y="2757488"/>
            <a:ext cx="479425" cy="25400"/>
          </a:xfrm>
          <a:custGeom>
            <a:avLst/>
            <a:gdLst>
              <a:gd name="T0" fmla="*/ 12700 w 302"/>
              <a:gd name="T1" fmla="*/ 0 h 16"/>
              <a:gd name="T2" fmla="*/ 7937 w 302"/>
              <a:gd name="T3" fmla="*/ 0 h 16"/>
              <a:gd name="T4" fmla="*/ 3175 w 302"/>
              <a:gd name="T5" fmla="*/ 4762 h 16"/>
              <a:gd name="T6" fmla="*/ 0 w 302"/>
              <a:gd name="T7" fmla="*/ 7937 h 16"/>
              <a:gd name="T8" fmla="*/ 0 w 302"/>
              <a:gd name="T9" fmla="*/ 17462 h 16"/>
              <a:gd name="T10" fmla="*/ 3175 w 302"/>
              <a:gd name="T11" fmla="*/ 22225 h 16"/>
              <a:gd name="T12" fmla="*/ 7937 w 302"/>
              <a:gd name="T13" fmla="*/ 25400 h 16"/>
              <a:gd name="T14" fmla="*/ 469900 w 302"/>
              <a:gd name="T15" fmla="*/ 25400 h 16"/>
              <a:gd name="T16" fmla="*/ 474663 w 302"/>
              <a:gd name="T17" fmla="*/ 22225 h 16"/>
              <a:gd name="T18" fmla="*/ 479425 w 302"/>
              <a:gd name="T19" fmla="*/ 17462 h 16"/>
              <a:gd name="T20" fmla="*/ 479425 w 302"/>
              <a:gd name="T21" fmla="*/ 7937 h 16"/>
              <a:gd name="T22" fmla="*/ 474663 w 302"/>
              <a:gd name="T23" fmla="*/ 4762 h 16"/>
              <a:gd name="T24" fmla="*/ 469900 w 302"/>
              <a:gd name="T25" fmla="*/ 0 h 16"/>
              <a:gd name="T26" fmla="*/ 466725 w 302"/>
              <a:gd name="T27" fmla="*/ 0 h 16"/>
              <a:gd name="T28" fmla="*/ 12700 w 302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2"/>
              <a:gd name="T46" fmla="*/ 0 h 16"/>
              <a:gd name="T47" fmla="*/ 302 w 302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2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296" y="16"/>
                </a:lnTo>
                <a:lnTo>
                  <a:pt x="299" y="14"/>
                </a:lnTo>
                <a:lnTo>
                  <a:pt x="302" y="11"/>
                </a:lnTo>
                <a:lnTo>
                  <a:pt x="302" y="5"/>
                </a:lnTo>
                <a:lnTo>
                  <a:pt x="299" y="3"/>
                </a:lnTo>
                <a:lnTo>
                  <a:pt x="296" y="0"/>
                </a:lnTo>
                <a:lnTo>
                  <a:pt x="29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7" name="Freeform 57"/>
          <p:cNvSpPr>
            <a:spLocks/>
          </p:cNvSpPr>
          <p:nvPr/>
        </p:nvSpPr>
        <p:spPr bwMode="auto">
          <a:xfrm>
            <a:off x="4905375" y="2138363"/>
            <a:ext cx="687388" cy="26987"/>
          </a:xfrm>
          <a:custGeom>
            <a:avLst/>
            <a:gdLst>
              <a:gd name="T0" fmla="*/ 12700 w 433"/>
              <a:gd name="T1" fmla="*/ 0 h 17"/>
              <a:gd name="T2" fmla="*/ 9525 w 433"/>
              <a:gd name="T3" fmla="*/ 0 h 17"/>
              <a:gd name="T4" fmla="*/ 4763 w 433"/>
              <a:gd name="T5" fmla="*/ 4762 h 17"/>
              <a:gd name="T6" fmla="*/ 0 w 433"/>
              <a:gd name="T7" fmla="*/ 9525 h 17"/>
              <a:gd name="T8" fmla="*/ 0 w 433"/>
              <a:gd name="T9" fmla="*/ 17462 h 17"/>
              <a:gd name="T10" fmla="*/ 4763 w 433"/>
              <a:gd name="T11" fmla="*/ 22225 h 17"/>
              <a:gd name="T12" fmla="*/ 9525 w 433"/>
              <a:gd name="T13" fmla="*/ 26987 h 17"/>
              <a:gd name="T14" fmla="*/ 677863 w 433"/>
              <a:gd name="T15" fmla="*/ 26987 h 17"/>
              <a:gd name="T16" fmla="*/ 682625 w 433"/>
              <a:gd name="T17" fmla="*/ 22225 h 17"/>
              <a:gd name="T18" fmla="*/ 687388 w 433"/>
              <a:gd name="T19" fmla="*/ 17462 h 17"/>
              <a:gd name="T20" fmla="*/ 687388 w 433"/>
              <a:gd name="T21" fmla="*/ 9525 h 17"/>
              <a:gd name="T22" fmla="*/ 682625 w 433"/>
              <a:gd name="T23" fmla="*/ 4762 h 17"/>
              <a:gd name="T24" fmla="*/ 677863 w 433"/>
              <a:gd name="T25" fmla="*/ 0 h 17"/>
              <a:gd name="T26" fmla="*/ 673100 w 433"/>
              <a:gd name="T27" fmla="*/ 0 h 17"/>
              <a:gd name="T28" fmla="*/ 12700 w 43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33"/>
              <a:gd name="T46" fmla="*/ 0 h 17"/>
              <a:gd name="T47" fmla="*/ 433 w 43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3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27" y="17"/>
                </a:lnTo>
                <a:lnTo>
                  <a:pt x="430" y="14"/>
                </a:lnTo>
                <a:lnTo>
                  <a:pt x="433" y="11"/>
                </a:lnTo>
                <a:lnTo>
                  <a:pt x="433" y="6"/>
                </a:lnTo>
                <a:lnTo>
                  <a:pt x="430" y="3"/>
                </a:lnTo>
                <a:lnTo>
                  <a:pt x="427" y="0"/>
                </a:lnTo>
                <a:lnTo>
                  <a:pt x="42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8" name="Freeform 58"/>
          <p:cNvSpPr>
            <a:spLocks/>
          </p:cNvSpPr>
          <p:nvPr/>
        </p:nvSpPr>
        <p:spPr bwMode="auto">
          <a:xfrm>
            <a:off x="6019800" y="2592388"/>
            <a:ext cx="190500" cy="25400"/>
          </a:xfrm>
          <a:custGeom>
            <a:avLst/>
            <a:gdLst>
              <a:gd name="T0" fmla="*/ 12700 w 120"/>
              <a:gd name="T1" fmla="*/ 0 h 16"/>
              <a:gd name="T2" fmla="*/ 7938 w 120"/>
              <a:gd name="T3" fmla="*/ 0 h 16"/>
              <a:gd name="T4" fmla="*/ 4763 w 120"/>
              <a:gd name="T5" fmla="*/ 4762 h 16"/>
              <a:gd name="T6" fmla="*/ 0 w 120"/>
              <a:gd name="T7" fmla="*/ 7937 h 16"/>
              <a:gd name="T8" fmla="*/ 0 w 120"/>
              <a:gd name="T9" fmla="*/ 17462 h 16"/>
              <a:gd name="T10" fmla="*/ 4763 w 120"/>
              <a:gd name="T11" fmla="*/ 22225 h 16"/>
              <a:gd name="T12" fmla="*/ 7938 w 120"/>
              <a:gd name="T13" fmla="*/ 25400 h 16"/>
              <a:gd name="T14" fmla="*/ 182563 w 120"/>
              <a:gd name="T15" fmla="*/ 25400 h 16"/>
              <a:gd name="T16" fmla="*/ 187325 w 120"/>
              <a:gd name="T17" fmla="*/ 22225 h 16"/>
              <a:gd name="T18" fmla="*/ 190500 w 120"/>
              <a:gd name="T19" fmla="*/ 17462 h 16"/>
              <a:gd name="T20" fmla="*/ 190500 w 120"/>
              <a:gd name="T21" fmla="*/ 7937 h 16"/>
              <a:gd name="T22" fmla="*/ 187325 w 120"/>
              <a:gd name="T23" fmla="*/ 4762 h 16"/>
              <a:gd name="T24" fmla="*/ 182563 w 120"/>
              <a:gd name="T25" fmla="*/ 0 h 16"/>
              <a:gd name="T26" fmla="*/ 177800 w 120"/>
              <a:gd name="T27" fmla="*/ 0 h 16"/>
              <a:gd name="T28" fmla="*/ 12700 w 120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6"/>
              <a:gd name="T47" fmla="*/ 120 w 120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115" y="16"/>
                </a:lnTo>
                <a:lnTo>
                  <a:pt x="118" y="14"/>
                </a:lnTo>
                <a:lnTo>
                  <a:pt x="120" y="11"/>
                </a:lnTo>
                <a:lnTo>
                  <a:pt x="120" y="5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9" name="Freeform 59"/>
          <p:cNvSpPr>
            <a:spLocks/>
          </p:cNvSpPr>
          <p:nvPr/>
        </p:nvSpPr>
        <p:spPr bwMode="auto">
          <a:xfrm>
            <a:off x="6184900" y="2427288"/>
            <a:ext cx="25400" cy="190500"/>
          </a:xfrm>
          <a:custGeom>
            <a:avLst/>
            <a:gdLst>
              <a:gd name="T0" fmla="*/ 0 w 16"/>
              <a:gd name="T1" fmla="*/ 177800 h 120"/>
              <a:gd name="T2" fmla="*/ 0 w 16"/>
              <a:gd name="T3" fmla="*/ 182563 h 120"/>
              <a:gd name="T4" fmla="*/ 4762 w 16"/>
              <a:gd name="T5" fmla="*/ 187325 h 120"/>
              <a:gd name="T6" fmla="*/ 7937 w 16"/>
              <a:gd name="T7" fmla="*/ 190500 h 120"/>
              <a:gd name="T8" fmla="*/ 17462 w 16"/>
              <a:gd name="T9" fmla="*/ 190500 h 120"/>
              <a:gd name="T10" fmla="*/ 22225 w 16"/>
              <a:gd name="T11" fmla="*/ 187325 h 120"/>
              <a:gd name="T12" fmla="*/ 25400 w 16"/>
              <a:gd name="T13" fmla="*/ 182563 h 120"/>
              <a:gd name="T14" fmla="*/ 25400 w 16"/>
              <a:gd name="T15" fmla="*/ 7938 h 120"/>
              <a:gd name="T16" fmla="*/ 22225 w 16"/>
              <a:gd name="T17" fmla="*/ 4763 h 120"/>
              <a:gd name="T18" fmla="*/ 17462 w 16"/>
              <a:gd name="T19" fmla="*/ 0 h 120"/>
              <a:gd name="T20" fmla="*/ 7937 w 16"/>
              <a:gd name="T21" fmla="*/ 0 h 120"/>
              <a:gd name="T22" fmla="*/ 4762 w 16"/>
              <a:gd name="T23" fmla="*/ 4763 h 120"/>
              <a:gd name="T24" fmla="*/ 0 w 16"/>
              <a:gd name="T25" fmla="*/ 7938 h 120"/>
              <a:gd name="T26" fmla="*/ 0 w 16"/>
              <a:gd name="T27" fmla="*/ 12700 h 120"/>
              <a:gd name="T28" fmla="*/ 0 w 16"/>
              <a:gd name="T29" fmla="*/ 177800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20"/>
              <a:gd name="T47" fmla="*/ 16 w 16"/>
              <a:gd name="T48" fmla="*/ 120 h 1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20">
                <a:moveTo>
                  <a:pt x="0" y="112"/>
                </a:moveTo>
                <a:lnTo>
                  <a:pt x="0" y="115"/>
                </a:lnTo>
                <a:lnTo>
                  <a:pt x="3" y="118"/>
                </a:lnTo>
                <a:lnTo>
                  <a:pt x="5" y="120"/>
                </a:lnTo>
                <a:lnTo>
                  <a:pt x="11" y="120"/>
                </a:lnTo>
                <a:lnTo>
                  <a:pt x="14" y="118"/>
                </a:lnTo>
                <a:lnTo>
                  <a:pt x="16" y="115"/>
                </a:lnTo>
                <a:lnTo>
                  <a:pt x="16" y="5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0" name="Freeform 60"/>
          <p:cNvSpPr>
            <a:spLocks/>
          </p:cNvSpPr>
          <p:nvPr/>
        </p:nvSpPr>
        <p:spPr bwMode="auto">
          <a:xfrm>
            <a:off x="6184900" y="2427288"/>
            <a:ext cx="274638" cy="25400"/>
          </a:xfrm>
          <a:custGeom>
            <a:avLst/>
            <a:gdLst>
              <a:gd name="T0" fmla="*/ 12700 w 173"/>
              <a:gd name="T1" fmla="*/ 0 h 16"/>
              <a:gd name="T2" fmla="*/ 7938 w 173"/>
              <a:gd name="T3" fmla="*/ 0 h 16"/>
              <a:gd name="T4" fmla="*/ 4763 w 173"/>
              <a:gd name="T5" fmla="*/ 4762 h 16"/>
              <a:gd name="T6" fmla="*/ 0 w 173"/>
              <a:gd name="T7" fmla="*/ 7937 h 16"/>
              <a:gd name="T8" fmla="*/ 0 w 173"/>
              <a:gd name="T9" fmla="*/ 17462 h 16"/>
              <a:gd name="T10" fmla="*/ 4763 w 173"/>
              <a:gd name="T11" fmla="*/ 22225 h 16"/>
              <a:gd name="T12" fmla="*/ 7938 w 173"/>
              <a:gd name="T13" fmla="*/ 25400 h 16"/>
              <a:gd name="T14" fmla="*/ 266700 w 173"/>
              <a:gd name="T15" fmla="*/ 25400 h 16"/>
              <a:gd name="T16" fmla="*/ 269875 w 173"/>
              <a:gd name="T17" fmla="*/ 22225 h 16"/>
              <a:gd name="T18" fmla="*/ 274638 w 173"/>
              <a:gd name="T19" fmla="*/ 17462 h 16"/>
              <a:gd name="T20" fmla="*/ 274638 w 173"/>
              <a:gd name="T21" fmla="*/ 7937 h 16"/>
              <a:gd name="T22" fmla="*/ 269875 w 173"/>
              <a:gd name="T23" fmla="*/ 4762 h 16"/>
              <a:gd name="T24" fmla="*/ 266700 w 173"/>
              <a:gd name="T25" fmla="*/ 0 h 16"/>
              <a:gd name="T26" fmla="*/ 261938 w 173"/>
              <a:gd name="T27" fmla="*/ 0 h 16"/>
              <a:gd name="T28" fmla="*/ 12700 w 173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3"/>
              <a:gd name="T46" fmla="*/ 0 h 16"/>
              <a:gd name="T47" fmla="*/ 173 w 17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3" h="1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168" y="16"/>
                </a:lnTo>
                <a:lnTo>
                  <a:pt x="170" y="14"/>
                </a:lnTo>
                <a:lnTo>
                  <a:pt x="173" y="11"/>
                </a:lnTo>
                <a:lnTo>
                  <a:pt x="173" y="5"/>
                </a:lnTo>
                <a:lnTo>
                  <a:pt x="170" y="3"/>
                </a:lnTo>
                <a:lnTo>
                  <a:pt x="168" y="0"/>
                </a:lnTo>
                <a:lnTo>
                  <a:pt x="16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1" name="Freeform 61"/>
          <p:cNvSpPr>
            <a:spLocks/>
          </p:cNvSpPr>
          <p:nvPr/>
        </p:nvSpPr>
        <p:spPr bwMode="auto">
          <a:xfrm>
            <a:off x="6019800" y="2054225"/>
            <a:ext cx="190500" cy="26988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4763 w 120"/>
              <a:gd name="T5" fmla="*/ 4763 h 17"/>
              <a:gd name="T6" fmla="*/ 0 w 120"/>
              <a:gd name="T7" fmla="*/ 9525 h 17"/>
              <a:gd name="T8" fmla="*/ 0 w 120"/>
              <a:gd name="T9" fmla="*/ 19050 h 17"/>
              <a:gd name="T10" fmla="*/ 4763 w 120"/>
              <a:gd name="T11" fmla="*/ 22225 h 17"/>
              <a:gd name="T12" fmla="*/ 7938 w 120"/>
              <a:gd name="T13" fmla="*/ 26988 h 17"/>
              <a:gd name="T14" fmla="*/ 182563 w 120"/>
              <a:gd name="T15" fmla="*/ 26988 h 17"/>
              <a:gd name="T16" fmla="*/ 187325 w 120"/>
              <a:gd name="T17" fmla="*/ 22225 h 17"/>
              <a:gd name="T18" fmla="*/ 190500 w 120"/>
              <a:gd name="T19" fmla="*/ 19050 h 17"/>
              <a:gd name="T20" fmla="*/ 190500 w 120"/>
              <a:gd name="T21" fmla="*/ 9525 h 17"/>
              <a:gd name="T22" fmla="*/ 187325 w 120"/>
              <a:gd name="T23" fmla="*/ 4763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2" name="Freeform 62"/>
          <p:cNvSpPr>
            <a:spLocks/>
          </p:cNvSpPr>
          <p:nvPr/>
        </p:nvSpPr>
        <p:spPr bwMode="auto">
          <a:xfrm>
            <a:off x="6184900" y="2054225"/>
            <a:ext cx="25400" cy="192088"/>
          </a:xfrm>
          <a:custGeom>
            <a:avLst/>
            <a:gdLst>
              <a:gd name="T0" fmla="*/ 25400 w 16"/>
              <a:gd name="T1" fmla="*/ 14288 h 121"/>
              <a:gd name="T2" fmla="*/ 25400 w 16"/>
              <a:gd name="T3" fmla="*/ 9525 h 121"/>
              <a:gd name="T4" fmla="*/ 22225 w 16"/>
              <a:gd name="T5" fmla="*/ 4763 h 121"/>
              <a:gd name="T6" fmla="*/ 17462 w 16"/>
              <a:gd name="T7" fmla="*/ 0 h 121"/>
              <a:gd name="T8" fmla="*/ 7937 w 16"/>
              <a:gd name="T9" fmla="*/ 0 h 121"/>
              <a:gd name="T10" fmla="*/ 4762 w 16"/>
              <a:gd name="T11" fmla="*/ 4763 h 121"/>
              <a:gd name="T12" fmla="*/ 0 w 16"/>
              <a:gd name="T13" fmla="*/ 9525 h 121"/>
              <a:gd name="T14" fmla="*/ 0 w 16"/>
              <a:gd name="T15" fmla="*/ 184150 h 121"/>
              <a:gd name="T16" fmla="*/ 4762 w 16"/>
              <a:gd name="T17" fmla="*/ 187325 h 121"/>
              <a:gd name="T18" fmla="*/ 7937 w 16"/>
              <a:gd name="T19" fmla="*/ 192088 h 121"/>
              <a:gd name="T20" fmla="*/ 17462 w 16"/>
              <a:gd name="T21" fmla="*/ 192088 h 121"/>
              <a:gd name="T22" fmla="*/ 22225 w 16"/>
              <a:gd name="T23" fmla="*/ 187325 h 121"/>
              <a:gd name="T24" fmla="*/ 25400 w 16"/>
              <a:gd name="T25" fmla="*/ 184150 h 121"/>
              <a:gd name="T26" fmla="*/ 25400 w 16"/>
              <a:gd name="T27" fmla="*/ 179388 h 121"/>
              <a:gd name="T28" fmla="*/ 25400 w 16"/>
              <a:gd name="T29" fmla="*/ 14288 h 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21"/>
              <a:gd name="T47" fmla="*/ 16 w 16"/>
              <a:gd name="T48" fmla="*/ 121 h 1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21">
                <a:moveTo>
                  <a:pt x="16" y="9"/>
                </a:move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6"/>
                </a:lnTo>
                <a:lnTo>
                  <a:pt x="3" y="118"/>
                </a:lnTo>
                <a:lnTo>
                  <a:pt x="5" y="121"/>
                </a:lnTo>
                <a:lnTo>
                  <a:pt x="11" y="121"/>
                </a:lnTo>
                <a:lnTo>
                  <a:pt x="14" y="118"/>
                </a:lnTo>
                <a:lnTo>
                  <a:pt x="16" y="116"/>
                </a:lnTo>
                <a:lnTo>
                  <a:pt x="16" y="113"/>
                </a:lnTo>
                <a:lnTo>
                  <a:pt x="1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3" name="Freeform 63"/>
          <p:cNvSpPr>
            <a:spLocks/>
          </p:cNvSpPr>
          <p:nvPr/>
        </p:nvSpPr>
        <p:spPr bwMode="auto">
          <a:xfrm>
            <a:off x="6184900" y="2219325"/>
            <a:ext cx="274638" cy="26988"/>
          </a:xfrm>
          <a:custGeom>
            <a:avLst/>
            <a:gdLst>
              <a:gd name="T0" fmla="*/ 12700 w 173"/>
              <a:gd name="T1" fmla="*/ 0 h 17"/>
              <a:gd name="T2" fmla="*/ 7938 w 173"/>
              <a:gd name="T3" fmla="*/ 0 h 17"/>
              <a:gd name="T4" fmla="*/ 4763 w 173"/>
              <a:gd name="T5" fmla="*/ 4763 h 17"/>
              <a:gd name="T6" fmla="*/ 0 w 173"/>
              <a:gd name="T7" fmla="*/ 9525 h 17"/>
              <a:gd name="T8" fmla="*/ 0 w 173"/>
              <a:gd name="T9" fmla="*/ 19050 h 17"/>
              <a:gd name="T10" fmla="*/ 4763 w 173"/>
              <a:gd name="T11" fmla="*/ 22225 h 17"/>
              <a:gd name="T12" fmla="*/ 7938 w 173"/>
              <a:gd name="T13" fmla="*/ 26988 h 17"/>
              <a:gd name="T14" fmla="*/ 266700 w 173"/>
              <a:gd name="T15" fmla="*/ 26988 h 17"/>
              <a:gd name="T16" fmla="*/ 269875 w 173"/>
              <a:gd name="T17" fmla="*/ 22225 h 17"/>
              <a:gd name="T18" fmla="*/ 274638 w 173"/>
              <a:gd name="T19" fmla="*/ 19050 h 17"/>
              <a:gd name="T20" fmla="*/ 274638 w 173"/>
              <a:gd name="T21" fmla="*/ 9525 h 17"/>
              <a:gd name="T22" fmla="*/ 269875 w 173"/>
              <a:gd name="T23" fmla="*/ 4763 h 17"/>
              <a:gd name="T24" fmla="*/ 266700 w 173"/>
              <a:gd name="T25" fmla="*/ 0 h 17"/>
              <a:gd name="T26" fmla="*/ 261938 w 173"/>
              <a:gd name="T27" fmla="*/ 0 h 17"/>
              <a:gd name="T28" fmla="*/ 12700 w 17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3"/>
              <a:gd name="T46" fmla="*/ 0 h 17"/>
              <a:gd name="T47" fmla="*/ 173 w 17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3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68" y="17"/>
                </a:lnTo>
                <a:lnTo>
                  <a:pt x="170" y="14"/>
                </a:lnTo>
                <a:lnTo>
                  <a:pt x="173" y="12"/>
                </a:lnTo>
                <a:lnTo>
                  <a:pt x="173" y="6"/>
                </a:lnTo>
                <a:lnTo>
                  <a:pt x="170" y="3"/>
                </a:lnTo>
                <a:lnTo>
                  <a:pt x="168" y="0"/>
                </a:lnTo>
                <a:lnTo>
                  <a:pt x="16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74" name="Group 122"/>
          <p:cNvGrpSpPr>
            <a:grpSpLocks/>
          </p:cNvGrpSpPr>
          <p:nvPr/>
        </p:nvGrpSpPr>
        <p:grpSpPr bwMode="auto">
          <a:xfrm>
            <a:off x="7988300" y="2220913"/>
            <a:ext cx="107950" cy="107950"/>
            <a:chOff x="5048" y="1407"/>
            <a:chExt cx="68" cy="68"/>
          </a:xfrm>
        </p:grpSpPr>
        <p:sp>
          <p:nvSpPr>
            <p:cNvPr id="175" name="Oval 64"/>
            <p:cNvSpPr>
              <a:spLocks noChangeArrowheads="1"/>
            </p:cNvSpPr>
            <p:nvPr/>
          </p:nvSpPr>
          <p:spPr bwMode="auto">
            <a:xfrm>
              <a:off x="5057" y="1415"/>
              <a:ext cx="54" cy="5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6" name="Freeform 65"/>
            <p:cNvSpPr>
              <a:spLocks/>
            </p:cNvSpPr>
            <p:nvPr/>
          </p:nvSpPr>
          <p:spPr bwMode="auto">
            <a:xfrm>
              <a:off x="5048" y="1407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7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4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7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7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7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7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77" name="Group 124"/>
          <p:cNvGrpSpPr>
            <a:grpSpLocks/>
          </p:cNvGrpSpPr>
          <p:nvPr/>
        </p:nvGrpSpPr>
        <p:grpSpPr bwMode="auto">
          <a:xfrm>
            <a:off x="7961313" y="4037013"/>
            <a:ext cx="106362" cy="107950"/>
            <a:chOff x="5023" y="2551"/>
            <a:chExt cx="67" cy="68"/>
          </a:xfrm>
        </p:grpSpPr>
        <p:sp>
          <p:nvSpPr>
            <p:cNvPr id="178" name="Oval 66"/>
            <p:cNvSpPr>
              <a:spLocks noChangeArrowheads="1"/>
            </p:cNvSpPr>
            <p:nvPr/>
          </p:nvSpPr>
          <p:spPr bwMode="auto">
            <a:xfrm>
              <a:off x="5032" y="2559"/>
              <a:ext cx="52" cy="5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9" name="Freeform 67"/>
            <p:cNvSpPr>
              <a:spLocks/>
            </p:cNvSpPr>
            <p:nvPr/>
          </p:nvSpPr>
          <p:spPr bwMode="auto">
            <a:xfrm>
              <a:off x="5023" y="2551"/>
              <a:ext cx="67" cy="68"/>
            </a:xfrm>
            <a:custGeom>
              <a:avLst/>
              <a:gdLst>
                <a:gd name="T0" fmla="*/ 2 w 67"/>
                <a:gd name="T1" fmla="*/ 46 h 68"/>
                <a:gd name="T2" fmla="*/ 3 w 67"/>
                <a:gd name="T3" fmla="*/ 50 h 68"/>
                <a:gd name="T4" fmla="*/ 9 w 67"/>
                <a:gd name="T5" fmla="*/ 55 h 68"/>
                <a:gd name="T6" fmla="*/ 18 w 67"/>
                <a:gd name="T7" fmla="*/ 65 h 68"/>
                <a:gd name="T8" fmla="*/ 23 w 67"/>
                <a:gd name="T9" fmla="*/ 68 h 68"/>
                <a:gd name="T10" fmla="*/ 42 w 67"/>
                <a:gd name="T11" fmla="*/ 61 h 68"/>
                <a:gd name="T12" fmla="*/ 45 w 67"/>
                <a:gd name="T13" fmla="*/ 66 h 68"/>
                <a:gd name="T14" fmla="*/ 49 w 67"/>
                <a:gd name="T15" fmla="*/ 65 h 68"/>
                <a:gd name="T16" fmla="*/ 57 w 67"/>
                <a:gd name="T17" fmla="*/ 57 h 68"/>
                <a:gd name="T18" fmla="*/ 60 w 67"/>
                <a:gd name="T19" fmla="*/ 54 h 68"/>
                <a:gd name="T20" fmla="*/ 63 w 67"/>
                <a:gd name="T21" fmla="*/ 51 h 68"/>
                <a:gd name="T22" fmla="*/ 63 w 67"/>
                <a:gd name="T23" fmla="*/ 51 h 68"/>
                <a:gd name="T24" fmla="*/ 64 w 67"/>
                <a:gd name="T25" fmla="*/ 40 h 68"/>
                <a:gd name="T26" fmla="*/ 67 w 67"/>
                <a:gd name="T27" fmla="*/ 30 h 68"/>
                <a:gd name="T28" fmla="*/ 63 w 67"/>
                <a:gd name="T29" fmla="*/ 16 h 68"/>
                <a:gd name="T30" fmla="*/ 63 w 67"/>
                <a:gd name="T31" fmla="*/ 16 h 68"/>
                <a:gd name="T32" fmla="*/ 60 w 67"/>
                <a:gd name="T33" fmla="*/ 14 h 68"/>
                <a:gd name="T34" fmla="*/ 57 w 67"/>
                <a:gd name="T35" fmla="*/ 11 h 68"/>
                <a:gd name="T36" fmla="*/ 49 w 67"/>
                <a:gd name="T37" fmla="*/ 3 h 68"/>
                <a:gd name="T38" fmla="*/ 45 w 67"/>
                <a:gd name="T39" fmla="*/ 1 h 68"/>
                <a:gd name="T40" fmla="*/ 21 w 67"/>
                <a:gd name="T41" fmla="*/ 1 h 68"/>
                <a:gd name="T42" fmla="*/ 17 w 67"/>
                <a:gd name="T43" fmla="*/ 3 h 68"/>
                <a:gd name="T44" fmla="*/ 7 w 67"/>
                <a:gd name="T45" fmla="*/ 12 h 68"/>
                <a:gd name="T46" fmla="*/ 6 w 67"/>
                <a:gd name="T47" fmla="*/ 16 h 68"/>
                <a:gd name="T48" fmla="*/ 0 w 67"/>
                <a:gd name="T49" fmla="*/ 23 h 68"/>
                <a:gd name="T50" fmla="*/ 17 w 67"/>
                <a:gd name="T51" fmla="*/ 29 h 68"/>
                <a:gd name="T52" fmla="*/ 17 w 67"/>
                <a:gd name="T53" fmla="*/ 28 h 68"/>
                <a:gd name="T54" fmla="*/ 18 w 67"/>
                <a:gd name="T55" fmla="*/ 23 h 68"/>
                <a:gd name="T56" fmla="*/ 24 w 67"/>
                <a:gd name="T57" fmla="*/ 19 h 68"/>
                <a:gd name="T58" fmla="*/ 28 w 67"/>
                <a:gd name="T59" fmla="*/ 16 h 68"/>
                <a:gd name="T60" fmla="*/ 39 w 67"/>
                <a:gd name="T61" fmla="*/ 18 h 68"/>
                <a:gd name="T62" fmla="*/ 43 w 67"/>
                <a:gd name="T63" fmla="*/ 19 h 68"/>
                <a:gd name="T64" fmla="*/ 41 w 67"/>
                <a:gd name="T65" fmla="*/ 16 h 68"/>
                <a:gd name="T66" fmla="*/ 43 w 67"/>
                <a:gd name="T67" fmla="*/ 19 h 68"/>
                <a:gd name="T68" fmla="*/ 46 w 67"/>
                <a:gd name="T69" fmla="*/ 22 h 68"/>
                <a:gd name="T70" fmla="*/ 52 w 67"/>
                <a:gd name="T71" fmla="*/ 28 h 68"/>
                <a:gd name="T72" fmla="*/ 50 w 67"/>
                <a:gd name="T73" fmla="*/ 36 h 68"/>
                <a:gd name="T74" fmla="*/ 53 w 67"/>
                <a:gd name="T75" fmla="*/ 29 h 68"/>
                <a:gd name="T76" fmla="*/ 52 w 67"/>
                <a:gd name="T77" fmla="*/ 40 h 68"/>
                <a:gd name="T78" fmla="*/ 46 w 67"/>
                <a:gd name="T79" fmla="*/ 46 h 68"/>
                <a:gd name="T80" fmla="*/ 43 w 67"/>
                <a:gd name="T81" fmla="*/ 48 h 68"/>
                <a:gd name="T82" fmla="*/ 41 w 67"/>
                <a:gd name="T83" fmla="*/ 51 h 68"/>
                <a:gd name="T84" fmla="*/ 43 w 67"/>
                <a:gd name="T85" fmla="*/ 48 h 68"/>
                <a:gd name="T86" fmla="*/ 39 w 67"/>
                <a:gd name="T87" fmla="*/ 50 h 68"/>
                <a:gd name="T88" fmla="*/ 25 w 67"/>
                <a:gd name="T89" fmla="*/ 61 h 68"/>
                <a:gd name="T90" fmla="*/ 28 w 67"/>
                <a:gd name="T91" fmla="*/ 51 h 68"/>
                <a:gd name="T92" fmla="*/ 24 w 67"/>
                <a:gd name="T93" fmla="*/ 48 h 68"/>
                <a:gd name="T94" fmla="*/ 18 w 67"/>
                <a:gd name="T95" fmla="*/ 44 h 68"/>
                <a:gd name="T96" fmla="*/ 17 w 67"/>
                <a:gd name="T97" fmla="*/ 40 h 68"/>
                <a:gd name="T98" fmla="*/ 17 w 67"/>
                <a:gd name="T99" fmla="*/ 39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"/>
                <a:gd name="T151" fmla="*/ 0 h 68"/>
                <a:gd name="T152" fmla="*/ 67 w 67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6" y="54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20" y="66"/>
                  </a:lnTo>
                  <a:lnTo>
                    <a:pt x="21" y="66"/>
                  </a:lnTo>
                  <a:lnTo>
                    <a:pt x="23" y="68"/>
                  </a:lnTo>
                  <a:lnTo>
                    <a:pt x="29" y="68"/>
                  </a:lnTo>
                  <a:lnTo>
                    <a:pt x="28" y="66"/>
                  </a:lnTo>
                  <a:lnTo>
                    <a:pt x="42" y="61"/>
                  </a:lnTo>
                  <a:lnTo>
                    <a:pt x="39" y="65"/>
                  </a:lnTo>
                  <a:lnTo>
                    <a:pt x="43" y="68"/>
                  </a:lnTo>
                  <a:lnTo>
                    <a:pt x="45" y="66"/>
                  </a:lnTo>
                  <a:lnTo>
                    <a:pt x="50" y="64"/>
                  </a:lnTo>
                  <a:lnTo>
                    <a:pt x="50" y="62"/>
                  </a:lnTo>
                  <a:lnTo>
                    <a:pt x="49" y="65"/>
                  </a:lnTo>
                  <a:lnTo>
                    <a:pt x="50" y="64"/>
                  </a:lnTo>
                  <a:lnTo>
                    <a:pt x="54" y="61"/>
                  </a:lnTo>
                  <a:lnTo>
                    <a:pt x="57" y="57"/>
                  </a:lnTo>
                  <a:lnTo>
                    <a:pt x="53" y="61"/>
                  </a:lnTo>
                  <a:lnTo>
                    <a:pt x="57" y="58"/>
                  </a:lnTo>
                  <a:lnTo>
                    <a:pt x="60" y="54"/>
                  </a:lnTo>
                  <a:lnTo>
                    <a:pt x="56" y="58"/>
                  </a:lnTo>
                  <a:lnTo>
                    <a:pt x="60" y="55"/>
                  </a:lnTo>
                  <a:lnTo>
                    <a:pt x="63" y="51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63" y="51"/>
                  </a:lnTo>
                  <a:lnTo>
                    <a:pt x="66" y="46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0" y="43"/>
                  </a:lnTo>
                  <a:lnTo>
                    <a:pt x="66" y="29"/>
                  </a:lnTo>
                  <a:lnTo>
                    <a:pt x="67" y="30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3" y="16"/>
                  </a:lnTo>
                  <a:lnTo>
                    <a:pt x="61" y="16"/>
                  </a:lnTo>
                  <a:lnTo>
                    <a:pt x="64" y="18"/>
                  </a:lnTo>
                  <a:lnTo>
                    <a:pt x="63" y="16"/>
                  </a:lnTo>
                  <a:lnTo>
                    <a:pt x="60" y="12"/>
                  </a:lnTo>
                  <a:lnTo>
                    <a:pt x="56" y="9"/>
                  </a:lnTo>
                  <a:lnTo>
                    <a:pt x="60" y="14"/>
                  </a:lnTo>
                  <a:lnTo>
                    <a:pt x="57" y="9"/>
                  </a:lnTo>
                  <a:lnTo>
                    <a:pt x="53" y="7"/>
                  </a:lnTo>
                  <a:lnTo>
                    <a:pt x="57" y="11"/>
                  </a:lnTo>
                  <a:lnTo>
                    <a:pt x="54" y="7"/>
                  </a:lnTo>
                  <a:lnTo>
                    <a:pt x="50" y="4"/>
                  </a:lnTo>
                  <a:lnTo>
                    <a:pt x="49" y="3"/>
                  </a:lnTo>
                  <a:lnTo>
                    <a:pt x="50" y="5"/>
                  </a:lnTo>
                  <a:lnTo>
                    <a:pt x="50" y="4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3" y="19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9" y="16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48" y="23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8" y="23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49" y="28"/>
                  </a:lnTo>
                  <a:lnTo>
                    <a:pt x="50" y="29"/>
                  </a:lnTo>
                  <a:lnTo>
                    <a:pt x="50" y="36"/>
                  </a:lnTo>
                  <a:lnTo>
                    <a:pt x="54" y="40"/>
                  </a:lnTo>
                  <a:lnTo>
                    <a:pt x="60" y="26"/>
                  </a:lnTo>
                  <a:lnTo>
                    <a:pt x="53" y="29"/>
                  </a:lnTo>
                  <a:lnTo>
                    <a:pt x="50" y="39"/>
                  </a:lnTo>
                  <a:lnTo>
                    <a:pt x="49" y="40"/>
                  </a:lnTo>
                  <a:lnTo>
                    <a:pt x="52" y="40"/>
                  </a:lnTo>
                  <a:lnTo>
                    <a:pt x="50" y="40"/>
                  </a:lnTo>
                  <a:lnTo>
                    <a:pt x="48" y="44"/>
                  </a:lnTo>
                  <a:lnTo>
                    <a:pt x="46" y="46"/>
                  </a:lnTo>
                  <a:lnTo>
                    <a:pt x="49" y="44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6" y="47"/>
                  </a:lnTo>
                  <a:lnTo>
                    <a:pt x="48" y="44"/>
                  </a:lnTo>
                  <a:lnTo>
                    <a:pt x="41" y="51"/>
                  </a:lnTo>
                  <a:lnTo>
                    <a:pt x="43" y="50"/>
                  </a:lnTo>
                  <a:lnTo>
                    <a:pt x="45" y="47"/>
                  </a:lnTo>
                  <a:lnTo>
                    <a:pt x="43" y="48"/>
                  </a:lnTo>
                  <a:lnTo>
                    <a:pt x="39" y="51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38" y="51"/>
                  </a:lnTo>
                  <a:lnTo>
                    <a:pt x="28" y="54"/>
                  </a:lnTo>
                  <a:lnTo>
                    <a:pt x="25" y="61"/>
                  </a:lnTo>
                  <a:lnTo>
                    <a:pt x="39" y="55"/>
                  </a:lnTo>
                  <a:lnTo>
                    <a:pt x="35" y="51"/>
                  </a:lnTo>
                  <a:lnTo>
                    <a:pt x="28" y="51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80" name="Freeform 68"/>
          <p:cNvSpPr>
            <a:spLocks/>
          </p:cNvSpPr>
          <p:nvPr/>
        </p:nvSpPr>
        <p:spPr bwMode="auto">
          <a:xfrm>
            <a:off x="8042275" y="1682750"/>
            <a:ext cx="26988" cy="604838"/>
          </a:xfrm>
          <a:custGeom>
            <a:avLst/>
            <a:gdLst>
              <a:gd name="T0" fmla="*/ 0 w 17"/>
              <a:gd name="T1" fmla="*/ 592138 h 381"/>
              <a:gd name="T2" fmla="*/ 0 w 17"/>
              <a:gd name="T3" fmla="*/ 596900 h 381"/>
              <a:gd name="T4" fmla="*/ 4763 w 17"/>
              <a:gd name="T5" fmla="*/ 601663 h 381"/>
              <a:gd name="T6" fmla="*/ 9525 w 17"/>
              <a:gd name="T7" fmla="*/ 604838 h 381"/>
              <a:gd name="T8" fmla="*/ 17463 w 17"/>
              <a:gd name="T9" fmla="*/ 604838 h 381"/>
              <a:gd name="T10" fmla="*/ 22225 w 17"/>
              <a:gd name="T11" fmla="*/ 601663 h 381"/>
              <a:gd name="T12" fmla="*/ 26988 w 17"/>
              <a:gd name="T13" fmla="*/ 596900 h 381"/>
              <a:gd name="T14" fmla="*/ 26988 w 17"/>
              <a:gd name="T15" fmla="*/ 9525 h 381"/>
              <a:gd name="T16" fmla="*/ 22225 w 17"/>
              <a:gd name="T17" fmla="*/ 4763 h 381"/>
              <a:gd name="T18" fmla="*/ 17463 w 17"/>
              <a:gd name="T19" fmla="*/ 0 h 381"/>
              <a:gd name="T20" fmla="*/ 9525 w 17"/>
              <a:gd name="T21" fmla="*/ 0 h 381"/>
              <a:gd name="T22" fmla="*/ 4763 w 17"/>
              <a:gd name="T23" fmla="*/ 4763 h 381"/>
              <a:gd name="T24" fmla="*/ 0 w 17"/>
              <a:gd name="T25" fmla="*/ 9525 h 381"/>
              <a:gd name="T26" fmla="*/ 0 w 17"/>
              <a:gd name="T27" fmla="*/ 12700 h 381"/>
              <a:gd name="T28" fmla="*/ 0 w 17"/>
              <a:gd name="T29" fmla="*/ 592138 h 3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381"/>
              <a:gd name="T47" fmla="*/ 17 w 17"/>
              <a:gd name="T48" fmla="*/ 381 h 38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381">
                <a:moveTo>
                  <a:pt x="0" y="373"/>
                </a:moveTo>
                <a:lnTo>
                  <a:pt x="0" y="376"/>
                </a:lnTo>
                <a:lnTo>
                  <a:pt x="3" y="379"/>
                </a:lnTo>
                <a:lnTo>
                  <a:pt x="6" y="381"/>
                </a:lnTo>
                <a:lnTo>
                  <a:pt x="11" y="381"/>
                </a:lnTo>
                <a:lnTo>
                  <a:pt x="14" y="379"/>
                </a:lnTo>
                <a:lnTo>
                  <a:pt x="17" y="376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3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1" name="Freeform 69"/>
          <p:cNvSpPr>
            <a:spLocks/>
          </p:cNvSpPr>
          <p:nvPr/>
        </p:nvSpPr>
        <p:spPr bwMode="auto">
          <a:xfrm>
            <a:off x="5276850" y="1682750"/>
            <a:ext cx="2792413" cy="26988"/>
          </a:xfrm>
          <a:custGeom>
            <a:avLst/>
            <a:gdLst>
              <a:gd name="T0" fmla="*/ 2779713 w 1759"/>
              <a:gd name="T1" fmla="*/ 26988 h 17"/>
              <a:gd name="T2" fmla="*/ 2782888 w 1759"/>
              <a:gd name="T3" fmla="*/ 26988 h 17"/>
              <a:gd name="T4" fmla="*/ 2787651 w 1759"/>
              <a:gd name="T5" fmla="*/ 22225 h 17"/>
              <a:gd name="T6" fmla="*/ 2792413 w 1759"/>
              <a:gd name="T7" fmla="*/ 17463 h 17"/>
              <a:gd name="T8" fmla="*/ 2792413 w 1759"/>
              <a:gd name="T9" fmla="*/ 9525 h 17"/>
              <a:gd name="T10" fmla="*/ 2787651 w 1759"/>
              <a:gd name="T11" fmla="*/ 4763 h 17"/>
              <a:gd name="T12" fmla="*/ 2782888 w 1759"/>
              <a:gd name="T13" fmla="*/ 0 h 17"/>
              <a:gd name="T14" fmla="*/ 9525 w 1759"/>
              <a:gd name="T15" fmla="*/ 0 h 17"/>
              <a:gd name="T16" fmla="*/ 4763 w 1759"/>
              <a:gd name="T17" fmla="*/ 4763 h 17"/>
              <a:gd name="T18" fmla="*/ 0 w 1759"/>
              <a:gd name="T19" fmla="*/ 9525 h 17"/>
              <a:gd name="T20" fmla="*/ 0 w 1759"/>
              <a:gd name="T21" fmla="*/ 17463 h 17"/>
              <a:gd name="T22" fmla="*/ 4763 w 1759"/>
              <a:gd name="T23" fmla="*/ 22225 h 17"/>
              <a:gd name="T24" fmla="*/ 9525 w 1759"/>
              <a:gd name="T25" fmla="*/ 26988 h 17"/>
              <a:gd name="T26" fmla="*/ 14288 w 1759"/>
              <a:gd name="T27" fmla="*/ 26988 h 17"/>
              <a:gd name="T28" fmla="*/ 2779713 w 1759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9"/>
              <a:gd name="T46" fmla="*/ 0 h 17"/>
              <a:gd name="T47" fmla="*/ 1759 w 1759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9" h="17">
                <a:moveTo>
                  <a:pt x="1751" y="17"/>
                </a:moveTo>
                <a:lnTo>
                  <a:pt x="1753" y="17"/>
                </a:lnTo>
                <a:lnTo>
                  <a:pt x="1756" y="14"/>
                </a:lnTo>
                <a:lnTo>
                  <a:pt x="1759" y="11"/>
                </a:lnTo>
                <a:lnTo>
                  <a:pt x="1759" y="6"/>
                </a:lnTo>
                <a:lnTo>
                  <a:pt x="1756" y="3"/>
                </a:lnTo>
                <a:lnTo>
                  <a:pt x="175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51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2" name="Freeform 70"/>
          <p:cNvSpPr>
            <a:spLocks/>
          </p:cNvSpPr>
          <p:nvPr/>
        </p:nvSpPr>
        <p:spPr bwMode="auto">
          <a:xfrm>
            <a:off x="5276850" y="1682750"/>
            <a:ext cx="26988" cy="3535363"/>
          </a:xfrm>
          <a:custGeom>
            <a:avLst/>
            <a:gdLst>
              <a:gd name="T0" fmla="*/ 26988 w 17"/>
              <a:gd name="T1" fmla="*/ 12700 h 2227"/>
              <a:gd name="T2" fmla="*/ 26988 w 17"/>
              <a:gd name="T3" fmla="*/ 9525 h 2227"/>
              <a:gd name="T4" fmla="*/ 22225 w 17"/>
              <a:gd name="T5" fmla="*/ 4763 h 2227"/>
              <a:gd name="T6" fmla="*/ 19050 w 17"/>
              <a:gd name="T7" fmla="*/ 0 h 2227"/>
              <a:gd name="T8" fmla="*/ 9525 w 17"/>
              <a:gd name="T9" fmla="*/ 0 h 2227"/>
              <a:gd name="T10" fmla="*/ 4763 w 17"/>
              <a:gd name="T11" fmla="*/ 4763 h 2227"/>
              <a:gd name="T12" fmla="*/ 0 w 17"/>
              <a:gd name="T13" fmla="*/ 9525 h 2227"/>
              <a:gd name="T14" fmla="*/ 0 w 17"/>
              <a:gd name="T15" fmla="*/ 3527426 h 2227"/>
              <a:gd name="T16" fmla="*/ 4763 w 17"/>
              <a:gd name="T17" fmla="*/ 3530601 h 2227"/>
              <a:gd name="T18" fmla="*/ 9525 w 17"/>
              <a:gd name="T19" fmla="*/ 3535363 h 2227"/>
              <a:gd name="T20" fmla="*/ 19050 w 17"/>
              <a:gd name="T21" fmla="*/ 3535363 h 2227"/>
              <a:gd name="T22" fmla="*/ 22225 w 17"/>
              <a:gd name="T23" fmla="*/ 3530601 h 2227"/>
              <a:gd name="T24" fmla="*/ 26988 w 17"/>
              <a:gd name="T25" fmla="*/ 3527426 h 2227"/>
              <a:gd name="T26" fmla="*/ 26988 w 17"/>
              <a:gd name="T27" fmla="*/ 3522663 h 2227"/>
              <a:gd name="T28" fmla="*/ 26988 w 17"/>
              <a:gd name="T29" fmla="*/ 12700 h 22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227"/>
              <a:gd name="T47" fmla="*/ 17 w 17"/>
              <a:gd name="T48" fmla="*/ 2227 h 22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227">
                <a:moveTo>
                  <a:pt x="17" y="8"/>
                </a:move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22"/>
                </a:lnTo>
                <a:lnTo>
                  <a:pt x="3" y="2224"/>
                </a:lnTo>
                <a:lnTo>
                  <a:pt x="6" y="2227"/>
                </a:lnTo>
                <a:lnTo>
                  <a:pt x="12" y="2227"/>
                </a:lnTo>
                <a:lnTo>
                  <a:pt x="14" y="2224"/>
                </a:lnTo>
                <a:lnTo>
                  <a:pt x="17" y="2222"/>
                </a:lnTo>
                <a:lnTo>
                  <a:pt x="17" y="2219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3" name="Freeform 71"/>
          <p:cNvSpPr>
            <a:spLocks/>
          </p:cNvSpPr>
          <p:nvPr/>
        </p:nvSpPr>
        <p:spPr bwMode="auto">
          <a:xfrm>
            <a:off x="5276850" y="5191125"/>
            <a:ext cx="892175" cy="26988"/>
          </a:xfrm>
          <a:custGeom>
            <a:avLst/>
            <a:gdLst>
              <a:gd name="T0" fmla="*/ 14287 w 562"/>
              <a:gd name="T1" fmla="*/ 0 h 17"/>
              <a:gd name="T2" fmla="*/ 9525 w 562"/>
              <a:gd name="T3" fmla="*/ 0 h 17"/>
              <a:gd name="T4" fmla="*/ 4762 w 562"/>
              <a:gd name="T5" fmla="*/ 4763 h 17"/>
              <a:gd name="T6" fmla="*/ 0 w 562"/>
              <a:gd name="T7" fmla="*/ 9525 h 17"/>
              <a:gd name="T8" fmla="*/ 0 w 562"/>
              <a:gd name="T9" fmla="*/ 19050 h 17"/>
              <a:gd name="T10" fmla="*/ 4762 w 562"/>
              <a:gd name="T11" fmla="*/ 22225 h 17"/>
              <a:gd name="T12" fmla="*/ 9525 w 562"/>
              <a:gd name="T13" fmla="*/ 26988 h 17"/>
              <a:gd name="T14" fmla="*/ 884238 w 562"/>
              <a:gd name="T15" fmla="*/ 26988 h 17"/>
              <a:gd name="T16" fmla="*/ 887413 w 562"/>
              <a:gd name="T17" fmla="*/ 22225 h 17"/>
              <a:gd name="T18" fmla="*/ 892175 w 562"/>
              <a:gd name="T19" fmla="*/ 19050 h 17"/>
              <a:gd name="T20" fmla="*/ 892175 w 562"/>
              <a:gd name="T21" fmla="*/ 9525 h 17"/>
              <a:gd name="T22" fmla="*/ 887413 w 562"/>
              <a:gd name="T23" fmla="*/ 4763 h 17"/>
              <a:gd name="T24" fmla="*/ 884238 w 562"/>
              <a:gd name="T25" fmla="*/ 0 h 17"/>
              <a:gd name="T26" fmla="*/ 879475 w 562"/>
              <a:gd name="T27" fmla="*/ 0 h 17"/>
              <a:gd name="T28" fmla="*/ 14287 w 562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2"/>
              <a:gd name="T46" fmla="*/ 0 h 17"/>
              <a:gd name="T47" fmla="*/ 562 w 562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2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557" y="17"/>
                </a:lnTo>
                <a:lnTo>
                  <a:pt x="559" y="14"/>
                </a:lnTo>
                <a:lnTo>
                  <a:pt x="562" y="12"/>
                </a:lnTo>
                <a:lnTo>
                  <a:pt x="562" y="6"/>
                </a:lnTo>
                <a:lnTo>
                  <a:pt x="559" y="3"/>
                </a:lnTo>
                <a:lnTo>
                  <a:pt x="557" y="0"/>
                </a:lnTo>
                <a:lnTo>
                  <a:pt x="554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" name="Freeform 72"/>
          <p:cNvSpPr>
            <a:spLocks/>
          </p:cNvSpPr>
          <p:nvPr/>
        </p:nvSpPr>
        <p:spPr bwMode="auto">
          <a:xfrm>
            <a:off x="6556375" y="5149850"/>
            <a:ext cx="603250" cy="26988"/>
          </a:xfrm>
          <a:custGeom>
            <a:avLst/>
            <a:gdLst>
              <a:gd name="T0" fmla="*/ 14288 w 380"/>
              <a:gd name="T1" fmla="*/ 0 h 17"/>
              <a:gd name="T2" fmla="*/ 9525 w 380"/>
              <a:gd name="T3" fmla="*/ 0 h 17"/>
              <a:gd name="T4" fmla="*/ 4762 w 380"/>
              <a:gd name="T5" fmla="*/ 4763 h 17"/>
              <a:gd name="T6" fmla="*/ 0 w 380"/>
              <a:gd name="T7" fmla="*/ 9525 h 17"/>
              <a:gd name="T8" fmla="*/ 0 w 380"/>
              <a:gd name="T9" fmla="*/ 17463 h 17"/>
              <a:gd name="T10" fmla="*/ 4762 w 380"/>
              <a:gd name="T11" fmla="*/ 22225 h 17"/>
              <a:gd name="T12" fmla="*/ 9525 w 380"/>
              <a:gd name="T13" fmla="*/ 26988 h 17"/>
              <a:gd name="T14" fmla="*/ 595313 w 380"/>
              <a:gd name="T15" fmla="*/ 26988 h 17"/>
              <a:gd name="T16" fmla="*/ 598488 w 380"/>
              <a:gd name="T17" fmla="*/ 22225 h 17"/>
              <a:gd name="T18" fmla="*/ 603250 w 380"/>
              <a:gd name="T19" fmla="*/ 17463 h 17"/>
              <a:gd name="T20" fmla="*/ 603250 w 380"/>
              <a:gd name="T21" fmla="*/ 9525 h 17"/>
              <a:gd name="T22" fmla="*/ 598488 w 380"/>
              <a:gd name="T23" fmla="*/ 4763 h 17"/>
              <a:gd name="T24" fmla="*/ 595313 w 380"/>
              <a:gd name="T25" fmla="*/ 0 h 17"/>
              <a:gd name="T26" fmla="*/ 590550 w 380"/>
              <a:gd name="T27" fmla="*/ 0 h 17"/>
              <a:gd name="T28" fmla="*/ 14288 w 38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0"/>
              <a:gd name="T46" fmla="*/ 0 h 17"/>
              <a:gd name="T47" fmla="*/ 380 w 38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0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75" y="17"/>
                </a:lnTo>
                <a:lnTo>
                  <a:pt x="377" y="14"/>
                </a:lnTo>
                <a:lnTo>
                  <a:pt x="380" y="11"/>
                </a:lnTo>
                <a:lnTo>
                  <a:pt x="380" y="6"/>
                </a:lnTo>
                <a:lnTo>
                  <a:pt x="377" y="3"/>
                </a:lnTo>
                <a:lnTo>
                  <a:pt x="375" y="0"/>
                </a:lnTo>
                <a:lnTo>
                  <a:pt x="37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5" name="Freeform 73"/>
          <p:cNvSpPr>
            <a:spLocks/>
          </p:cNvSpPr>
          <p:nvPr/>
        </p:nvSpPr>
        <p:spPr bwMode="auto">
          <a:xfrm>
            <a:off x="6638925" y="5605463"/>
            <a:ext cx="190500" cy="26987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3175 w 120"/>
              <a:gd name="T5" fmla="*/ 4762 h 17"/>
              <a:gd name="T6" fmla="*/ 0 w 120"/>
              <a:gd name="T7" fmla="*/ 9525 h 17"/>
              <a:gd name="T8" fmla="*/ 0 w 120"/>
              <a:gd name="T9" fmla="*/ 17462 h 17"/>
              <a:gd name="T10" fmla="*/ 3175 w 120"/>
              <a:gd name="T11" fmla="*/ 22225 h 17"/>
              <a:gd name="T12" fmla="*/ 7938 w 120"/>
              <a:gd name="T13" fmla="*/ 26987 h 17"/>
              <a:gd name="T14" fmla="*/ 182563 w 120"/>
              <a:gd name="T15" fmla="*/ 26987 h 17"/>
              <a:gd name="T16" fmla="*/ 185738 w 120"/>
              <a:gd name="T17" fmla="*/ 22225 h 17"/>
              <a:gd name="T18" fmla="*/ 190500 w 120"/>
              <a:gd name="T19" fmla="*/ 17462 h 17"/>
              <a:gd name="T20" fmla="*/ 190500 w 120"/>
              <a:gd name="T21" fmla="*/ 9525 h 17"/>
              <a:gd name="T22" fmla="*/ 185738 w 120"/>
              <a:gd name="T23" fmla="*/ 4762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115" y="17"/>
                </a:lnTo>
                <a:lnTo>
                  <a:pt x="117" y="14"/>
                </a:lnTo>
                <a:lnTo>
                  <a:pt x="120" y="11"/>
                </a:lnTo>
                <a:lnTo>
                  <a:pt x="120" y="6"/>
                </a:lnTo>
                <a:lnTo>
                  <a:pt x="117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6" name="Freeform 74"/>
          <p:cNvSpPr>
            <a:spLocks/>
          </p:cNvSpPr>
          <p:nvPr/>
        </p:nvSpPr>
        <p:spPr bwMode="auto">
          <a:xfrm>
            <a:off x="6804025" y="5356225"/>
            <a:ext cx="25400" cy="276225"/>
          </a:xfrm>
          <a:custGeom>
            <a:avLst/>
            <a:gdLst>
              <a:gd name="T0" fmla="*/ 0 w 16"/>
              <a:gd name="T1" fmla="*/ 261938 h 174"/>
              <a:gd name="T2" fmla="*/ 0 w 16"/>
              <a:gd name="T3" fmla="*/ 266700 h 174"/>
              <a:gd name="T4" fmla="*/ 3175 w 16"/>
              <a:gd name="T5" fmla="*/ 271463 h 174"/>
              <a:gd name="T6" fmla="*/ 7937 w 16"/>
              <a:gd name="T7" fmla="*/ 276225 h 174"/>
              <a:gd name="T8" fmla="*/ 17462 w 16"/>
              <a:gd name="T9" fmla="*/ 276225 h 174"/>
              <a:gd name="T10" fmla="*/ 20637 w 16"/>
              <a:gd name="T11" fmla="*/ 271463 h 174"/>
              <a:gd name="T12" fmla="*/ 25400 w 16"/>
              <a:gd name="T13" fmla="*/ 266700 h 174"/>
              <a:gd name="T14" fmla="*/ 25400 w 16"/>
              <a:gd name="T15" fmla="*/ 9525 h 174"/>
              <a:gd name="T16" fmla="*/ 20637 w 16"/>
              <a:gd name="T17" fmla="*/ 4762 h 174"/>
              <a:gd name="T18" fmla="*/ 17462 w 16"/>
              <a:gd name="T19" fmla="*/ 0 h 174"/>
              <a:gd name="T20" fmla="*/ 7937 w 16"/>
              <a:gd name="T21" fmla="*/ 0 h 174"/>
              <a:gd name="T22" fmla="*/ 3175 w 16"/>
              <a:gd name="T23" fmla="*/ 4762 h 174"/>
              <a:gd name="T24" fmla="*/ 0 w 16"/>
              <a:gd name="T25" fmla="*/ 9525 h 174"/>
              <a:gd name="T26" fmla="*/ 0 w 16"/>
              <a:gd name="T27" fmla="*/ 14288 h 174"/>
              <a:gd name="T28" fmla="*/ 0 w 16"/>
              <a:gd name="T29" fmla="*/ 261938 h 1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74"/>
              <a:gd name="T47" fmla="*/ 16 w 16"/>
              <a:gd name="T48" fmla="*/ 174 h 17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74">
                <a:moveTo>
                  <a:pt x="0" y="165"/>
                </a:moveTo>
                <a:lnTo>
                  <a:pt x="0" y="168"/>
                </a:lnTo>
                <a:lnTo>
                  <a:pt x="2" y="171"/>
                </a:lnTo>
                <a:lnTo>
                  <a:pt x="5" y="174"/>
                </a:lnTo>
                <a:lnTo>
                  <a:pt x="11" y="174"/>
                </a:lnTo>
                <a:lnTo>
                  <a:pt x="13" y="171"/>
                </a:lnTo>
                <a:lnTo>
                  <a:pt x="16" y="168"/>
                </a:lnTo>
                <a:lnTo>
                  <a:pt x="16" y="6"/>
                </a:lnTo>
                <a:lnTo>
                  <a:pt x="13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1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7" name="Freeform 75"/>
          <p:cNvSpPr>
            <a:spLocks/>
          </p:cNvSpPr>
          <p:nvPr/>
        </p:nvSpPr>
        <p:spPr bwMode="auto">
          <a:xfrm>
            <a:off x="6804025" y="5356225"/>
            <a:ext cx="355600" cy="26988"/>
          </a:xfrm>
          <a:custGeom>
            <a:avLst/>
            <a:gdLst>
              <a:gd name="T0" fmla="*/ 12700 w 224"/>
              <a:gd name="T1" fmla="*/ 0 h 17"/>
              <a:gd name="T2" fmla="*/ 7938 w 224"/>
              <a:gd name="T3" fmla="*/ 0 h 17"/>
              <a:gd name="T4" fmla="*/ 3175 w 224"/>
              <a:gd name="T5" fmla="*/ 4763 h 17"/>
              <a:gd name="T6" fmla="*/ 0 w 224"/>
              <a:gd name="T7" fmla="*/ 9525 h 17"/>
              <a:gd name="T8" fmla="*/ 0 w 224"/>
              <a:gd name="T9" fmla="*/ 19050 h 17"/>
              <a:gd name="T10" fmla="*/ 3175 w 224"/>
              <a:gd name="T11" fmla="*/ 22225 h 17"/>
              <a:gd name="T12" fmla="*/ 7938 w 224"/>
              <a:gd name="T13" fmla="*/ 26988 h 17"/>
              <a:gd name="T14" fmla="*/ 347663 w 224"/>
              <a:gd name="T15" fmla="*/ 26988 h 17"/>
              <a:gd name="T16" fmla="*/ 350838 w 224"/>
              <a:gd name="T17" fmla="*/ 22225 h 17"/>
              <a:gd name="T18" fmla="*/ 355600 w 224"/>
              <a:gd name="T19" fmla="*/ 19050 h 17"/>
              <a:gd name="T20" fmla="*/ 355600 w 224"/>
              <a:gd name="T21" fmla="*/ 9525 h 17"/>
              <a:gd name="T22" fmla="*/ 350838 w 224"/>
              <a:gd name="T23" fmla="*/ 4763 h 17"/>
              <a:gd name="T24" fmla="*/ 347663 w 224"/>
              <a:gd name="T25" fmla="*/ 0 h 17"/>
              <a:gd name="T26" fmla="*/ 342900 w 224"/>
              <a:gd name="T27" fmla="*/ 0 h 17"/>
              <a:gd name="T28" fmla="*/ 12700 w 224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24"/>
              <a:gd name="T46" fmla="*/ 0 h 17"/>
              <a:gd name="T47" fmla="*/ 224 w 22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24" h="17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219" y="17"/>
                </a:lnTo>
                <a:lnTo>
                  <a:pt x="221" y="14"/>
                </a:lnTo>
                <a:lnTo>
                  <a:pt x="224" y="12"/>
                </a:lnTo>
                <a:lnTo>
                  <a:pt x="224" y="6"/>
                </a:lnTo>
                <a:lnTo>
                  <a:pt x="221" y="3"/>
                </a:lnTo>
                <a:lnTo>
                  <a:pt x="219" y="0"/>
                </a:lnTo>
                <a:lnTo>
                  <a:pt x="21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8" name="Freeform 76"/>
          <p:cNvSpPr>
            <a:spLocks/>
          </p:cNvSpPr>
          <p:nvPr/>
        </p:nvSpPr>
        <p:spPr bwMode="auto">
          <a:xfrm>
            <a:off x="8042275" y="2757488"/>
            <a:ext cx="26988" cy="603250"/>
          </a:xfrm>
          <a:custGeom>
            <a:avLst/>
            <a:gdLst>
              <a:gd name="T0" fmla="*/ 26988 w 17"/>
              <a:gd name="T1" fmla="*/ 12700 h 380"/>
              <a:gd name="T2" fmla="*/ 26988 w 17"/>
              <a:gd name="T3" fmla="*/ 7938 h 380"/>
              <a:gd name="T4" fmla="*/ 22225 w 17"/>
              <a:gd name="T5" fmla="*/ 4762 h 380"/>
              <a:gd name="T6" fmla="*/ 17463 w 17"/>
              <a:gd name="T7" fmla="*/ 0 h 380"/>
              <a:gd name="T8" fmla="*/ 9525 w 17"/>
              <a:gd name="T9" fmla="*/ 0 h 380"/>
              <a:gd name="T10" fmla="*/ 4763 w 17"/>
              <a:gd name="T11" fmla="*/ 4762 h 380"/>
              <a:gd name="T12" fmla="*/ 0 w 17"/>
              <a:gd name="T13" fmla="*/ 7938 h 380"/>
              <a:gd name="T14" fmla="*/ 0 w 17"/>
              <a:gd name="T15" fmla="*/ 593725 h 380"/>
              <a:gd name="T16" fmla="*/ 4763 w 17"/>
              <a:gd name="T17" fmla="*/ 598488 h 380"/>
              <a:gd name="T18" fmla="*/ 9525 w 17"/>
              <a:gd name="T19" fmla="*/ 603250 h 380"/>
              <a:gd name="T20" fmla="*/ 17463 w 17"/>
              <a:gd name="T21" fmla="*/ 603250 h 380"/>
              <a:gd name="T22" fmla="*/ 22225 w 17"/>
              <a:gd name="T23" fmla="*/ 598488 h 380"/>
              <a:gd name="T24" fmla="*/ 26988 w 17"/>
              <a:gd name="T25" fmla="*/ 593725 h 380"/>
              <a:gd name="T26" fmla="*/ 26988 w 17"/>
              <a:gd name="T27" fmla="*/ 588963 h 380"/>
              <a:gd name="T28" fmla="*/ 26988 w 17"/>
              <a:gd name="T29" fmla="*/ 12700 h 3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380"/>
              <a:gd name="T47" fmla="*/ 17 w 17"/>
              <a:gd name="T48" fmla="*/ 380 h 3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380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374"/>
                </a:lnTo>
                <a:lnTo>
                  <a:pt x="3" y="377"/>
                </a:lnTo>
                <a:lnTo>
                  <a:pt x="6" y="380"/>
                </a:lnTo>
                <a:lnTo>
                  <a:pt x="11" y="380"/>
                </a:lnTo>
                <a:lnTo>
                  <a:pt x="14" y="377"/>
                </a:lnTo>
                <a:lnTo>
                  <a:pt x="17" y="374"/>
                </a:lnTo>
                <a:lnTo>
                  <a:pt x="17" y="371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9" name="Freeform 77"/>
          <p:cNvSpPr>
            <a:spLocks/>
          </p:cNvSpPr>
          <p:nvPr/>
        </p:nvSpPr>
        <p:spPr bwMode="auto">
          <a:xfrm>
            <a:off x="5854700" y="3333750"/>
            <a:ext cx="2214563" cy="26988"/>
          </a:xfrm>
          <a:custGeom>
            <a:avLst/>
            <a:gdLst>
              <a:gd name="T0" fmla="*/ 2201863 w 1395"/>
              <a:gd name="T1" fmla="*/ 26988 h 17"/>
              <a:gd name="T2" fmla="*/ 2205038 w 1395"/>
              <a:gd name="T3" fmla="*/ 26988 h 17"/>
              <a:gd name="T4" fmla="*/ 2209801 w 1395"/>
              <a:gd name="T5" fmla="*/ 22225 h 17"/>
              <a:gd name="T6" fmla="*/ 2214563 w 1395"/>
              <a:gd name="T7" fmla="*/ 17463 h 17"/>
              <a:gd name="T8" fmla="*/ 2214563 w 1395"/>
              <a:gd name="T9" fmla="*/ 9525 h 17"/>
              <a:gd name="T10" fmla="*/ 2209801 w 1395"/>
              <a:gd name="T11" fmla="*/ 4763 h 17"/>
              <a:gd name="T12" fmla="*/ 2205038 w 1395"/>
              <a:gd name="T13" fmla="*/ 0 h 17"/>
              <a:gd name="T14" fmla="*/ 7938 w 1395"/>
              <a:gd name="T15" fmla="*/ 0 h 17"/>
              <a:gd name="T16" fmla="*/ 4763 w 1395"/>
              <a:gd name="T17" fmla="*/ 4763 h 17"/>
              <a:gd name="T18" fmla="*/ 0 w 1395"/>
              <a:gd name="T19" fmla="*/ 9525 h 17"/>
              <a:gd name="T20" fmla="*/ 0 w 1395"/>
              <a:gd name="T21" fmla="*/ 17463 h 17"/>
              <a:gd name="T22" fmla="*/ 4763 w 1395"/>
              <a:gd name="T23" fmla="*/ 22225 h 17"/>
              <a:gd name="T24" fmla="*/ 7938 w 1395"/>
              <a:gd name="T25" fmla="*/ 26988 h 17"/>
              <a:gd name="T26" fmla="*/ 12700 w 1395"/>
              <a:gd name="T27" fmla="*/ 26988 h 17"/>
              <a:gd name="T28" fmla="*/ 2201863 w 1395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5"/>
              <a:gd name="T46" fmla="*/ 0 h 17"/>
              <a:gd name="T47" fmla="*/ 1395 w 139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5" h="17">
                <a:moveTo>
                  <a:pt x="1387" y="17"/>
                </a:moveTo>
                <a:lnTo>
                  <a:pt x="1389" y="17"/>
                </a:lnTo>
                <a:lnTo>
                  <a:pt x="1392" y="14"/>
                </a:lnTo>
                <a:lnTo>
                  <a:pt x="1395" y="11"/>
                </a:lnTo>
                <a:lnTo>
                  <a:pt x="1395" y="6"/>
                </a:lnTo>
                <a:lnTo>
                  <a:pt x="1392" y="3"/>
                </a:lnTo>
                <a:lnTo>
                  <a:pt x="1389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8" y="17"/>
                </a:lnTo>
                <a:lnTo>
                  <a:pt x="1387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0" name="Freeform 78"/>
          <p:cNvSpPr>
            <a:spLocks/>
          </p:cNvSpPr>
          <p:nvPr/>
        </p:nvSpPr>
        <p:spPr bwMode="auto">
          <a:xfrm>
            <a:off x="5854700" y="3333750"/>
            <a:ext cx="25400" cy="647700"/>
          </a:xfrm>
          <a:custGeom>
            <a:avLst/>
            <a:gdLst>
              <a:gd name="T0" fmla="*/ 25400 w 16"/>
              <a:gd name="T1" fmla="*/ 12700 h 408"/>
              <a:gd name="T2" fmla="*/ 25400 w 16"/>
              <a:gd name="T3" fmla="*/ 9525 h 408"/>
              <a:gd name="T4" fmla="*/ 22225 w 16"/>
              <a:gd name="T5" fmla="*/ 4763 h 408"/>
              <a:gd name="T6" fmla="*/ 17462 w 16"/>
              <a:gd name="T7" fmla="*/ 0 h 408"/>
              <a:gd name="T8" fmla="*/ 7937 w 16"/>
              <a:gd name="T9" fmla="*/ 0 h 408"/>
              <a:gd name="T10" fmla="*/ 4762 w 16"/>
              <a:gd name="T11" fmla="*/ 4763 h 408"/>
              <a:gd name="T12" fmla="*/ 0 w 16"/>
              <a:gd name="T13" fmla="*/ 9525 h 408"/>
              <a:gd name="T14" fmla="*/ 0 w 16"/>
              <a:gd name="T15" fmla="*/ 638175 h 408"/>
              <a:gd name="T16" fmla="*/ 4762 w 16"/>
              <a:gd name="T17" fmla="*/ 642938 h 408"/>
              <a:gd name="T18" fmla="*/ 7937 w 16"/>
              <a:gd name="T19" fmla="*/ 647700 h 408"/>
              <a:gd name="T20" fmla="*/ 17462 w 16"/>
              <a:gd name="T21" fmla="*/ 647700 h 408"/>
              <a:gd name="T22" fmla="*/ 22225 w 16"/>
              <a:gd name="T23" fmla="*/ 642938 h 408"/>
              <a:gd name="T24" fmla="*/ 25400 w 16"/>
              <a:gd name="T25" fmla="*/ 638175 h 408"/>
              <a:gd name="T26" fmla="*/ 25400 w 16"/>
              <a:gd name="T27" fmla="*/ 633413 h 408"/>
              <a:gd name="T28" fmla="*/ 25400 w 16"/>
              <a:gd name="T29" fmla="*/ 12700 h 40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408"/>
              <a:gd name="T47" fmla="*/ 16 w 16"/>
              <a:gd name="T48" fmla="*/ 408 h 40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408">
                <a:moveTo>
                  <a:pt x="16" y="8"/>
                </a:move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402"/>
                </a:lnTo>
                <a:lnTo>
                  <a:pt x="3" y="405"/>
                </a:lnTo>
                <a:lnTo>
                  <a:pt x="5" y="408"/>
                </a:lnTo>
                <a:lnTo>
                  <a:pt x="11" y="408"/>
                </a:lnTo>
                <a:lnTo>
                  <a:pt x="14" y="405"/>
                </a:lnTo>
                <a:lnTo>
                  <a:pt x="16" y="402"/>
                </a:lnTo>
                <a:lnTo>
                  <a:pt x="16" y="399"/>
                </a:lnTo>
                <a:lnTo>
                  <a:pt x="1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1" name="Freeform 79"/>
          <p:cNvSpPr>
            <a:spLocks/>
          </p:cNvSpPr>
          <p:nvPr/>
        </p:nvSpPr>
        <p:spPr bwMode="auto">
          <a:xfrm>
            <a:off x="5854700" y="3954463"/>
            <a:ext cx="190500" cy="26987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4763 w 120"/>
              <a:gd name="T5" fmla="*/ 4762 h 17"/>
              <a:gd name="T6" fmla="*/ 0 w 120"/>
              <a:gd name="T7" fmla="*/ 9525 h 17"/>
              <a:gd name="T8" fmla="*/ 0 w 120"/>
              <a:gd name="T9" fmla="*/ 17462 h 17"/>
              <a:gd name="T10" fmla="*/ 4763 w 120"/>
              <a:gd name="T11" fmla="*/ 22225 h 17"/>
              <a:gd name="T12" fmla="*/ 7938 w 120"/>
              <a:gd name="T13" fmla="*/ 26987 h 17"/>
              <a:gd name="T14" fmla="*/ 182563 w 120"/>
              <a:gd name="T15" fmla="*/ 26987 h 17"/>
              <a:gd name="T16" fmla="*/ 187325 w 120"/>
              <a:gd name="T17" fmla="*/ 22225 h 17"/>
              <a:gd name="T18" fmla="*/ 190500 w 120"/>
              <a:gd name="T19" fmla="*/ 17462 h 17"/>
              <a:gd name="T20" fmla="*/ 190500 w 120"/>
              <a:gd name="T21" fmla="*/ 9525 h 17"/>
              <a:gd name="T22" fmla="*/ 187325 w 120"/>
              <a:gd name="T23" fmla="*/ 4762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1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2" name="Freeform 80"/>
          <p:cNvSpPr>
            <a:spLocks/>
          </p:cNvSpPr>
          <p:nvPr/>
        </p:nvSpPr>
        <p:spPr bwMode="auto">
          <a:xfrm>
            <a:off x="6434138" y="4078288"/>
            <a:ext cx="644525" cy="25400"/>
          </a:xfrm>
          <a:custGeom>
            <a:avLst/>
            <a:gdLst>
              <a:gd name="T0" fmla="*/ 12700 w 406"/>
              <a:gd name="T1" fmla="*/ 0 h 16"/>
              <a:gd name="T2" fmla="*/ 7938 w 406"/>
              <a:gd name="T3" fmla="*/ 0 h 16"/>
              <a:gd name="T4" fmla="*/ 3175 w 406"/>
              <a:gd name="T5" fmla="*/ 4762 h 16"/>
              <a:gd name="T6" fmla="*/ 0 w 406"/>
              <a:gd name="T7" fmla="*/ 7937 h 16"/>
              <a:gd name="T8" fmla="*/ 0 w 406"/>
              <a:gd name="T9" fmla="*/ 17462 h 16"/>
              <a:gd name="T10" fmla="*/ 3175 w 406"/>
              <a:gd name="T11" fmla="*/ 22225 h 16"/>
              <a:gd name="T12" fmla="*/ 7938 w 406"/>
              <a:gd name="T13" fmla="*/ 25400 h 16"/>
              <a:gd name="T14" fmla="*/ 635000 w 406"/>
              <a:gd name="T15" fmla="*/ 25400 h 16"/>
              <a:gd name="T16" fmla="*/ 639763 w 406"/>
              <a:gd name="T17" fmla="*/ 22225 h 16"/>
              <a:gd name="T18" fmla="*/ 644525 w 406"/>
              <a:gd name="T19" fmla="*/ 17462 h 16"/>
              <a:gd name="T20" fmla="*/ 644525 w 406"/>
              <a:gd name="T21" fmla="*/ 7937 h 16"/>
              <a:gd name="T22" fmla="*/ 639763 w 406"/>
              <a:gd name="T23" fmla="*/ 4762 h 16"/>
              <a:gd name="T24" fmla="*/ 635000 w 406"/>
              <a:gd name="T25" fmla="*/ 0 h 16"/>
              <a:gd name="T26" fmla="*/ 631825 w 406"/>
              <a:gd name="T27" fmla="*/ 0 h 16"/>
              <a:gd name="T28" fmla="*/ 12700 w 406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06"/>
              <a:gd name="T46" fmla="*/ 0 h 16"/>
              <a:gd name="T47" fmla="*/ 406 w 406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06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400" y="16"/>
                </a:lnTo>
                <a:lnTo>
                  <a:pt x="403" y="14"/>
                </a:lnTo>
                <a:lnTo>
                  <a:pt x="406" y="11"/>
                </a:lnTo>
                <a:lnTo>
                  <a:pt x="406" y="5"/>
                </a:lnTo>
                <a:lnTo>
                  <a:pt x="403" y="3"/>
                </a:lnTo>
                <a:lnTo>
                  <a:pt x="400" y="0"/>
                </a:lnTo>
                <a:lnTo>
                  <a:pt x="39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3" name="Freeform 81"/>
          <p:cNvSpPr>
            <a:spLocks/>
          </p:cNvSpPr>
          <p:nvPr/>
        </p:nvSpPr>
        <p:spPr bwMode="auto">
          <a:xfrm>
            <a:off x="5276850" y="1931988"/>
            <a:ext cx="315913" cy="25400"/>
          </a:xfrm>
          <a:custGeom>
            <a:avLst/>
            <a:gdLst>
              <a:gd name="T0" fmla="*/ 14288 w 199"/>
              <a:gd name="T1" fmla="*/ 0 h 16"/>
              <a:gd name="T2" fmla="*/ 9525 w 199"/>
              <a:gd name="T3" fmla="*/ 0 h 16"/>
              <a:gd name="T4" fmla="*/ 4763 w 199"/>
              <a:gd name="T5" fmla="*/ 4762 h 16"/>
              <a:gd name="T6" fmla="*/ 0 w 199"/>
              <a:gd name="T7" fmla="*/ 7937 h 16"/>
              <a:gd name="T8" fmla="*/ 0 w 199"/>
              <a:gd name="T9" fmla="*/ 17462 h 16"/>
              <a:gd name="T10" fmla="*/ 4763 w 199"/>
              <a:gd name="T11" fmla="*/ 22225 h 16"/>
              <a:gd name="T12" fmla="*/ 9525 w 199"/>
              <a:gd name="T13" fmla="*/ 25400 h 16"/>
              <a:gd name="T14" fmla="*/ 306388 w 199"/>
              <a:gd name="T15" fmla="*/ 25400 h 16"/>
              <a:gd name="T16" fmla="*/ 311150 w 199"/>
              <a:gd name="T17" fmla="*/ 22225 h 16"/>
              <a:gd name="T18" fmla="*/ 315913 w 199"/>
              <a:gd name="T19" fmla="*/ 17462 h 16"/>
              <a:gd name="T20" fmla="*/ 315913 w 199"/>
              <a:gd name="T21" fmla="*/ 7937 h 16"/>
              <a:gd name="T22" fmla="*/ 311150 w 199"/>
              <a:gd name="T23" fmla="*/ 4762 h 16"/>
              <a:gd name="T24" fmla="*/ 306388 w 199"/>
              <a:gd name="T25" fmla="*/ 0 h 16"/>
              <a:gd name="T26" fmla="*/ 301625 w 199"/>
              <a:gd name="T27" fmla="*/ 0 h 16"/>
              <a:gd name="T28" fmla="*/ 14288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4" name="Freeform 82"/>
          <p:cNvSpPr>
            <a:spLocks/>
          </p:cNvSpPr>
          <p:nvPr/>
        </p:nvSpPr>
        <p:spPr bwMode="auto">
          <a:xfrm>
            <a:off x="5070475" y="2468563"/>
            <a:ext cx="522288" cy="26987"/>
          </a:xfrm>
          <a:custGeom>
            <a:avLst/>
            <a:gdLst>
              <a:gd name="T0" fmla="*/ 12700 w 329"/>
              <a:gd name="T1" fmla="*/ 0 h 17"/>
              <a:gd name="T2" fmla="*/ 9525 w 329"/>
              <a:gd name="T3" fmla="*/ 0 h 17"/>
              <a:gd name="T4" fmla="*/ 4763 w 329"/>
              <a:gd name="T5" fmla="*/ 4762 h 17"/>
              <a:gd name="T6" fmla="*/ 0 w 329"/>
              <a:gd name="T7" fmla="*/ 9525 h 17"/>
              <a:gd name="T8" fmla="*/ 0 w 329"/>
              <a:gd name="T9" fmla="*/ 17462 h 17"/>
              <a:gd name="T10" fmla="*/ 4763 w 329"/>
              <a:gd name="T11" fmla="*/ 22225 h 17"/>
              <a:gd name="T12" fmla="*/ 9525 w 329"/>
              <a:gd name="T13" fmla="*/ 26987 h 17"/>
              <a:gd name="T14" fmla="*/ 512763 w 329"/>
              <a:gd name="T15" fmla="*/ 26987 h 17"/>
              <a:gd name="T16" fmla="*/ 517525 w 329"/>
              <a:gd name="T17" fmla="*/ 22225 h 17"/>
              <a:gd name="T18" fmla="*/ 522288 w 329"/>
              <a:gd name="T19" fmla="*/ 17462 h 17"/>
              <a:gd name="T20" fmla="*/ 522288 w 329"/>
              <a:gd name="T21" fmla="*/ 9525 h 17"/>
              <a:gd name="T22" fmla="*/ 517525 w 329"/>
              <a:gd name="T23" fmla="*/ 4762 h 17"/>
              <a:gd name="T24" fmla="*/ 512763 w 329"/>
              <a:gd name="T25" fmla="*/ 0 h 17"/>
              <a:gd name="T26" fmla="*/ 508000 w 329"/>
              <a:gd name="T27" fmla="*/ 0 h 17"/>
              <a:gd name="T28" fmla="*/ 12700 w 329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9"/>
              <a:gd name="T46" fmla="*/ 0 h 17"/>
              <a:gd name="T47" fmla="*/ 329 w 329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9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23" y="17"/>
                </a:lnTo>
                <a:lnTo>
                  <a:pt x="326" y="14"/>
                </a:lnTo>
                <a:lnTo>
                  <a:pt x="329" y="11"/>
                </a:lnTo>
                <a:lnTo>
                  <a:pt x="329" y="6"/>
                </a:lnTo>
                <a:lnTo>
                  <a:pt x="326" y="3"/>
                </a:lnTo>
                <a:lnTo>
                  <a:pt x="323" y="0"/>
                </a:lnTo>
                <a:lnTo>
                  <a:pt x="32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5" name="Freeform 83"/>
          <p:cNvSpPr>
            <a:spLocks/>
          </p:cNvSpPr>
          <p:nvPr/>
        </p:nvSpPr>
        <p:spPr bwMode="auto">
          <a:xfrm>
            <a:off x="5070475" y="2138363"/>
            <a:ext cx="26988" cy="3494087"/>
          </a:xfrm>
          <a:custGeom>
            <a:avLst/>
            <a:gdLst>
              <a:gd name="T0" fmla="*/ 26988 w 17"/>
              <a:gd name="T1" fmla="*/ 14287 h 2201"/>
              <a:gd name="T2" fmla="*/ 26988 w 17"/>
              <a:gd name="T3" fmla="*/ 9525 h 2201"/>
              <a:gd name="T4" fmla="*/ 22225 w 17"/>
              <a:gd name="T5" fmla="*/ 4762 h 2201"/>
              <a:gd name="T6" fmla="*/ 17463 w 17"/>
              <a:gd name="T7" fmla="*/ 0 h 2201"/>
              <a:gd name="T8" fmla="*/ 9525 w 17"/>
              <a:gd name="T9" fmla="*/ 0 h 2201"/>
              <a:gd name="T10" fmla="*/ 4763 w 17"/>
              <a:gd name="T11" fmla="*/ 4762 h 2201"/>
              <a:gd name="T12" fmla="*/ 0 w 17"/>
              <a:gd name="T13" fmla="*/ 9525 h 2201"/>
              <a:gd name="T14" fmla="*/ 0 w 17"/>
              <a:gd name="T15" fmla="*/ 3484562 h 2201"/>
              <a:gd name="T16" fmla="*/ 4763 w 17"/>
              <a:gd name="T17" fmla="*/ 3489325 h 2201"/>
              <a:gd name="T18" fmla="*/ 9525 w 17"/>
              <a:gd name="T19" fmla="*/ 3494087 h 2201"/>
              <a:gd name="T20" fmla="*/ 17463 w 17"/>
              <a:gd name="T21" fmla="*/ 3494087 h 2201"/>
              <a:gd name="T22" fmla="*/ 22225 w 17"/>
              <a:gd name="T23" fmla="*/ 3489325 h 2201"/>
              <a:gd name="T24" fmla="*/ 26988 w 17"/>
              <a:gd name="T25" fmla="*/ 3484562 h 2201"/>
              <a:gd name="T26" fmla="*/ 26988 w 17"/>
              <a:gd name="T27" fmla="*/ 3479800 h 2201"/>
              <a:gd name="T28" fmla="*/ 26988 w 17"/>
              <a:gd name="T29" fmla="*/ 14287 h 220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201"/>
              <a:gd name="T47" fmla="*/ 17 w 17"/>
              <a:gd name="T48" fmla="*/ 2201 h 220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201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195"/>
                </a:lnTo>
                <a:lnTo>
                  <a:pt x="3" y="2198"/>
                </a:lnTo>
                <a:lnTo>
                  <a:pt x="6" y="2201"/>
                </a:lnTo>
                <a:lnTo>
                  <a:pt x="11" y="2201"/>
                </a:lnTo>
                <a:lnTo>
                  <a:pt x="14" y="2198"/>
                </a:lnTo>
                <a:lnTo>
                  <a:pt x="17" y="2195"/>
                </a:lnTo>
                <a:lnTo>
                  <a:pt x="17" y="2192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6" name="Freeform 84"/>
          <p:cNvSpPr>
            <a:spLocks/>
          </p:cNvSpPr>
          <p:nvPr/>
        </p:nvSpPr>
        <p:spPr bwMode="auto">
          <a:xfrm>
            <a:off x="5070475" y="5605463"/>
            <a:ext cx="1098550" cy="26987"/>
          </a:xfrm>
          <a:custGeom>
            <a:avLst/>
            <a:gdLst>
              <a:gd name="T0" fmla="*/ 12700 w 692"/>
              <a:gd name="T1" fmla="*/ 0 h 17"/>
              <a:gd name="T2" fmla="*/ 9525 w 692"/>
              <a:gd name="T3" fmla="*/ 0 h 17"/>
              <a:gd name="T4" fmla="*/ 4762 w 692"/>
              <a:gd name="T5" fmla="*/ 4762 h 17"/>
              <a:gd name="T6" fmla="*/ 0 w 692"/>
              <a:gd name="T7" fmla="*/ 9525 h 17"/>
              <a:gd name="T8" fmla="*/ 0 w 692"/>
              <a:gd name="T9" fmla="*/ 17462 h 17"/>
              <a:gd name="T10" fmla="*/ 4762 w 692"/>
              <a:gd name="T11" fmla="*/ 22225 h 17"/>
              <a:gd name="T12" fmla="*/ 9525 w 692"/>
              <a:gd name="T13" fmla="*/ 26987 h 17"/>
              <a:gd name="T14" fmla="*/ 1090613 w 692"/>
              <a:gd name="T15" fmla="*/ 26987 h 17"/>
              <a:gd name="T16" fmla="*/ 1093788 w 692"/>
              <a:gd name="T17" fmla="*/ 22225 h 17"/>
              <a:gd name="T18" fmla="*/ 1098550 w 692"/>
              <a:gd name="T19" fmla="*/ 17462 h 17"/>
              <a:gd name="T20" fmla="*/ 1098550 w 692"/>
              <a:gd name="T21" fmla="*/ 9525 h 17"/>
              <a:gd name="T22" fmla="*/ 1093788 w 692"/>
              <a:gd name="T23" fmla="*/ 4762 h 17"/>
              <a:gd name="T24" fmla="*/ 1090613 w 692"/>
              <a:gd name="T25" fmla="*/ 0 h 17"/>
              <a:gd name="T26" fmla="*/ 1085850 w 692"/>
              <a:gd name="T27" fmla="*/ 0 h 17"/>
              <a:gd name="T28" fmla="*/ 12700 w 692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92"/>
              <a:gd name="T46" fmla="*/ 0 h 17"/>
              <a:gd name="T47" fmla="*/ 692 w 692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92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687" y="17"/>
                </a:lnTo>
                <a:lnTo>
                  <a:pt x="689" y="14"/>
                </a:lnTo>
                <a:lnTo>
                  <a:pt x="692" y="11"/>
                </a:lnTo>
                <a:lnTo>
                  <a:pt x="692" y="6"/>
                </a:lnTo>
                <a:lnTo>
                  <a:pt x="689" y="3"/>
                </a:lnTo>
                <a:lnTo>
                  <a:pt x="687" y="0"/>
                </a:lnTo>
                <a:lnTo>
                  <a:pt x="68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7" name="Freeform 85"/>
          <p:cNvSpPr>
            <a:spLocks/>
          </p:cNvSpPr>
          <p:nvPr/>
        </p:nvSpPr>
        <p:spPr bwMode="auto">
          <a:xfrm>
            <a:off x="5854700" y="5026025"/>
            <a:ext cx="314325" cy="26988"/>
          </a:xfrm>
          <a:custGeom>
            <a:avLst/>
            <a:gdLst>
              <a:gd name="T0" fmla="*/ 12700 w 198"/>
              <a:gd name="T1" fmla="*/ 0 h 17"/>
              <a:gd name="T2" fmla="*/ 7938 w 198"/>
              <a:gd name="T3" fmla="*/ 0 h 17"/>
              <a:gd name="T4" fmla="*/ 4763 w 198"/>
              <a:gd name="T5" fmla="*/ 4763 h 17"/>
              <a:gd name="T6" fmla="*/ 0 w 198"/>
              <a:gd name="T7" fmla="*/ 9525 h 17"/>
              <a:gd name="T8" fmla="*/ 0 w 198"/>
              <a:gd name="T9" fmla="*/ 19050 h 17"/>
              <a:gd name="T10" fmla="*/ 4763 w 198"/>
              <a:gd name="T11" fmla="*/ 22225 h 17"/>
              <a:gd name="T12" fmla="*/ 7938 w 198"/>
              <a:gd name="T13" fmla="*/ 26988 h 17"/>
              <a:gd name="T14" fmla="*/ 306388 w 198"/>
              <a:gd name="T15" fmla="*/ 26988 h 17"/>
              <a:gd name="T16" fmla="*/ 309563 w 198"/>
              <a:gd name="T17" fmla="*/ 22225 h 17"/>
              <a:gd name="T18" fmla="*/ 314325 w 198"/>
              <a:gd name="T19" fmla="*/ 19050 h 17"/>
              <a:gd name="T20" fmla="*/ 314325 w 198"/>
              <a:gd name="T21" fmla="*/ 9525 h 17"/>
              <a:gd name="T22" fmla="*/ 309563 w 198"/>
              <a:gd name="T23" fmla="*/ 4763 h 17"/>
              <a:gd name="T24" fmla="*/ 306388 w 198"/>
              <a:gd name="T25" fmla="*/ 0 h 17"/>
              <a:gd name="T26" fmla="*/ 301625 w 198"/>
              <a:gd name="T27" fmla="*/ 0 h 17"/>
              <a:gd name="T28" fmla="*/ 12700 w 198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8"/>
              <a:gd name="T46" fmla="*/ 0 h 17"/>
              <a:gd name="T47" fmla="*/ 198 w 19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8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93" y="17"/>
                </a:lnTo>
                <a:lnTo>
                  <a:pt x="195" y="14"/>
                </a:lnTo>
                <a:lnTo>
                  <a:pt x="198" y="12"/>
                </a:lnTo>
                <a:lnTo>
                  <a:pt x="198" y="6"/>
                </a:lnTo>
                <a:lnTo>
                  <a:pt x="195" y="3"/>
                </a:lnTo>
                <a:lnTo>
                  <a:pt x="193" y="0"/>
                </a:lnTo>
                <a:lnTo>
                  <a:pt x="19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8" name="Oval 86"/>
          <p:cNvSpPr>
            <a:spLocks noChangeArrowheads="1"/>
          </p:cNvSpPr>
          <p:nvPr/>
        </p:nvSpPr>
        <p:spPr bwMode="auto">
          <a:xfrm>
            <a:off x="5262563" y="1916113"/>
            <a:ext cx="85725" cy="857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9" name="Freeform 87"/>
          <p:cNvSpPr>
            <a:spLocks/>
          </p:cNvSpPr>
          <p:nvPr/>
        </p:nvSpPr>
        <p:spPr bwMode="auto">
          <a:xfrm>
            <a:off x="5248275" y="1903413"/>
            <a:ext cx="107950" cy="107950"/>
          </a:xfrm>
          <a:custGeom>
            <a:avLst/>
            <a:gdLst>
              <a:gd name="T0" fmla="*/ 3175 w 68"/>
              <a:gd name="T1" fmla="*/ 73025 h 68"/>
              <a:gd name="T2" fmla="*/ 4762 w 68"/>
              <a:gd name="T3" fmla="*/ 79375 h 68"/>
              <a:gd name="T4" fmla="*/ 17462 w 68"/>
              <a:gd name="T5" fmla="*/ 92075 h 68"/>
              <a:gd name="T6" fmla="*/ 22225 w 68"/>
              <a:gd name="T7" fmla="*/ 96837 h 68"/>
              <a:gd name="T8" fmla="*/ 26988 w 68"/>
              <a:gd name="T9" fmla="*/ 101600 h 68"/>
              <a:gd name="T10" fmla="*/ 26988 w 68"/>
              <a:gd name="T11" fmla="*/ 101600 h 68"/>
              <a:gd name="T12" fmla="*/ 49212 w 68"/>
              <a:gd name="T13" fmla="*/ 107950 h 68"/>
              <a:gd name="T14" fmla="*/ 65087 w 68"/>
              <a:gd name="T15" fmla="*/ 103188 h 68"/>
              <a:gd name="T16" fmla="*/ 82550 w 68"/>
              <a:gd name="T17" fmla="*/ 101600 h 68"/>
              <a:gd name="T18" fmla="*/ 82550 w 68"/>
              <a:gd name="T19" fmla="*/ 101600 h 68"/>
              <a:gd name="T20" fmla="*/ 85725 w 68"/>
              <a:gd name="T21" fmla="*/ 96837 h 68"/>
              <a:gd name="T22" fmla="*/ 90487 w 68"/>
              <a:gd name="T23" fmla="*/ 92075 h 68"/>
              <a:gd name="T24" fmla="*/ 104775 w 68"/>
              <a:gd name="T25" fmla="*/ 79375 h 68"/>
              <a:gd name="T26" fmla="*/ 106363 w 68"/>
              <a:gd name="T27" fmla="*/ 73025 h 68"/>
              <a:gd name="T28" fmla="*/ 96837 w 68"/>
              <a:gd name="T29" fmla="*/ 68262 h 68"/>
              <a:gd name="T30" fmla="*/ 107950 w 68"/>
              <a:gd name="T31" fmla="*/ 36512 h 68"/>
              <a:gd name="T32" fmla="*/ 100012 w 68"/>
              <a:gd name="T33" fmla="*/ 25400 h 68"/>
              <a:gd name="T34" fmla="*/ 96837 w 68"/>
              <a:gd name="T35" fmla="*/ 19050 h 68"/>
              <a:gd name="T36" fmla="*/ 93662 w 68"/>
              <a:gd name="T37" fmla="*/ 15875 h 68"/>
              <a:gd name="T38" fmla="*/ 88900 w 68"/>
              <a:gd name="T39" fmla="*/ 11112 h 68"/>
              <a:gd name="T40" fmla="*/ 82550 w 68"/>
              <a:gd name="T41" fmla="*/ 7937 h 68"/>
              <a:gd name="T42" fmla="*/ 71437 w 68"/>
              <a:gd name="T43" fmla="*/ 0 h 68"/>
              <a:gd name="T44" fmla="*/ 26988 w 68"/>
              <a:gd name="T45" fmla="*/ 6350 h 68"/>
              <a:gd name="T46" fmla="*/ 26988 w 68"/>
              <a:gd name="T47" fmla="*/ 6350 h 68"/>
              <a:gd name="T48" fmla="*/ 22225 w 68"/>
              <a:gd name="T49" fmla="*/ 11112 h 68"/>
              <a:gd name="T50" fmla="*/ 17462 w 68"/>
              <a:gd name="T51" fmla="*/ 15875 h 68"/>
              <a:gd name="T52" fmla="*/ 4762 w 68"/>
              <a:gd name="T53" fmla="*/ 28575 h 68"/>
              <a:gd name="T54" fmla="*/ 3175 w 68"/>
              <a:gd name="T55" fmla="*/ 34925 h 68"/>
              <a:gd name="T56" fmla="*/ 26988 w 68"/>
              <a:gd name="T57" fmla="*/ 53975 h 68"/>
              <a:gd name="T58" fmla="*/ 25400 w 68"/>
              <a:gd name="T59" fmla="*/ 44450 h 68"/>
              <a:gd name="T60" fmla="*/ 33337 w 68"/>
              <a:gd name="T61" fmla="*/ 34925 h 68"/>
              <a:gd name="T62" fmla="*/ 38100 w 68"/>
              <a:gd name="T63" fmla="*/ 30162 h 68"/>
              <a:gd name="T64" fmla="*/ 42862 w 68"/>
              <a:gd name="T65" fmla="*/ 25400 h 68"/>
              <a:gd name="T66" fmla="*/ 38100 w 68"/>
              <a:gd name="T67" fmla="*/ 30162 h 68"/>
              <a:gd name="T68" fmla="*/ 44450 w 68"/>
              <a:gd name="T69" fmla="*/ 28575 h 68"/>
              <a:gd name="T70" fmla="*/ 61912 w 68"/>
              <a:gd name="T71" fmla="*/ 25400 h 68"/>
              <a:gd name="T72" fmla="*/ 65087 w 68"/>
              <a:gd name="T73" fmla="*/ 25400 h 68"/>
              <a:gd name="T74" fmla="*/ 71437 w 68"/>
              <a:gd name="T75" fmla="*/ 28575 h 68"/>
              <a:gd name="T76" fmla="*/ 76200 w 68"/>
              <a:gd name="T77" fmla="*/ 33337 h 68"/>
              <a:gd name="T78" fmla="*/ 79375 w 68"/>
              <a:gd name="T79" fmla="*/ 36512 h 68"/>
              <a:gd name="T80" fmla="*/ 82550 w 68"/>
              <a:gd name="T81" fmla="*/ 44450 h 68"/>
              <a:gd name="T82" fmla="*/ 82550 w 68"/>
              <a:gd name="T83" fmla="*/ 46037 h 68"/>
              <a:gd name="T84" fmla="*/ 96837 w 68"/>
              <a:gd name="T85" fmla="*/ 41275 h 68"/>
              <a:gd name="T86" fmla="*/ 79375 w 68"/>
              <a:gd name="T87" fmla="*/ 63500 h 68"/>
              <a:gd name="T88" fmla="*/ 77787 w 68"/>
              <a:gd name="T89" fmla="*/ 69850 h 68"/>
              <a:gd name="T90" fmla="*/ 82550 w 68"/>
              <a:gd name="T91" fmla="*/ 65087 h 68"/>
              <a:gd name="T92" fmla="*/ 77787 w 68"/>
              <a:gd name="T93" fmla="*/ 69850 h 68"/>
              <a:gd name="T94" fmla="*/ 73025 w 68"/>
              <a:gd name="T95" fmla="*/ 74612 h 68"/>
              <a:gd name="T96" fmla="*/ 65087 w 68"/>
              <a:gd name="T97" fmla="*/ 84137 h 68"/>
              <a:gd name="T98" fmla="*/ 47625 w 68"/>
              <a:gd name="T99" fmla="*/ 85725 h 68"/>
              <a:gd name="T100" fmla="*/ 57150 w 68"/>
              <a:gd name="T101" fmla="*/ 80962 h 68"/>
              <a:gd name="T102" fmla="*/ 44450 w 68"/>
              <a:gd name="T103" fmla="*/ 84137 h 68"/>
              <a:gd name="T104" fmla="*/ 36512 w 68"/>
              <a:gd name="T105" fmla="*/ 74612 h 68"/>
              <a:gd name="T106" fmla="*/ 31750 w 68"/>
              <a:gd name="T107" fmla="*/ 69850 h 68"/>
              <a:gd name="T108" fmla="*/ 26988 w 68"/>
              <a:gd name="T109" fmla="*/ 65087 h 68"/>
              <a:gd name="T110" fmla="*/ 31750 w 68"/>
              <a:gd name="T111" fmla="*/ 69850 h 68"/>
              <a:gd name="T112" fmla="*/ 28575 w 68"/>
              <a:gd name="T113" fmla="*/ 63500 h 68"/>
              <a:gd name="T114" fmla="*/ 0 w 68"/>
              <a:gd name="T115" fmla="*/ 53975 h 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8"/>
              <a:gd name="T175" fmla="*/ 0 h 68"/>
              <a:gd name="T176" fmla="*/ 68 w 68"/>
              <a:gd name="T177" fmla="*/ 68 h 6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8" h="68">
                <a:moveTo>
                  <a:pt x="0" y="34"/>
                </a:moveTo>
                <a:lnTo>
                  <a:pt x="0" y="44"/>
                </a:lnTo>
                <a:lnTo>
                  <a:pt x="2" y="46"/>
                </a:lnTo>
                <a:lnTo>
                  <a:pt x="5" y="51"/>
                </a:lnTo>
                <a:lnTo>
                  <a:pt x="6" y="51"/>
                </a:lnTo>
                <a:lnTo>
                  <a:pt x="3" y="50"/>
                </a:lnTo>
                <a:lnTo>
                  <a:pt x="5" y="51"/>
                </a:lnTo>
                <a:lnTo>
                  <a:pt x="7" y="55"/>
                </a:lnTo>
                <a:lnTo>
                  <a:pt x="11" y="58"/>
                </a:lnTo>
                <a:lnTo>
                  <a:pt x="7" y="54"/>
                </a:lnTo>
                <a:lnTo>
                  <a:pt x="10" y="58"/>
                </a:lnTo>
                <a:lnTo>
                  <a:pt x="14" y="61"/>
                </a:lnTo>
                <a:lnTo>
                  <a:pt x="10" y="57"/>
                </a:lnTo>
                <a:lnTo>
                  <a:pt x="13" y="61"/>
                </a:lnTo>
                <a:lnTo>
                  <a:pt x="17" y="64"/>
                </a:lnTo>
                <a:lnTo>
                  <a:pt x="18" y="65"/>
                </a:lnTo>
                <a:lnTo>
                  <a:pt x="17" y="62"/>
                </a:lnTo>
                <a:lnTo>
                  <a:pt x="17" y="64"/>
                </a:lnTo>
                <a:lnTo>
                  <a:pt x="23" y="66"/>
                </a:lnTo>
                <a:lnTo>
                  <a:pt x="24" y="68"/>
                </a:lnTo>
                <a:lnTo>
                  <a:pt x="31" y="68"/>
                </a:lnTo>
                <a:lnTo>
                  <a:pt x="30" y="66"/>
                </a:lnTo>
                <a:lnTo>
                  <a:pt x="43" y="61"/>
                </a:lnTo>
                <a:lnTo>
                  <a:pt x="41" y="65"/>
                </a:lnTo>
                <a:lnTo>
                  <a:pt x="45" y="68"/>
                </a:lnTo>
                <a:lnTo>
                  <a:pt x="46" y="66"/>
                </a:lnTo>
                <a:lnTo>
                  <a:pt x="52" y="64"/>
                </a:lnTo>
                <a:lnTo>
                  <a:pt x="52" y="62"/>
                </a:lnTo>
                <a:lnTo>
                  <a:pt x="50" y="65"/>
                </a:lnTo>
                <a:lnTo>
                  <a:pt x="52" y="64"/>
                </a:lnTo>
                <a:lnTo>
                  <a:pt x="56" y="61"/>
                </a:lnTo>
                <a:lnTo>
                  <a:pt x="59" y="57"/>
                </a:lnTo>
                <a:lnTo>
                  <a:pt x="54" y="61"/>
                </a:lnTo>
                <a:lnTo>
                  <a:pt x="59" y="58"/>
                </a:lnTo>
                <a:lnTo>
                  <a:pt x="61" y="54"/>
                </a:lnTo>
                <a:lnTo>
                  <a:pt x="57" y="58"/>
                </a:lnTo>
                <a:lnTo>
                  <a:pt x="61" y="55"/>
                </a:lnTo>
                <a:lnTo>
                  <a:pt x="64" y="51"/>
                </a:lnTo>
                <a:lnTo>
                  <a:pt x="66" y="50"/>
                </a:lnTo>
                <a:lnTo>
                  <a:pt x="63" y="51"/>
                </a:lnTo>
                <a:lnTo>
                  <a:pt x="64" y="51"/>
                </a:lnTo>
                <a:lnTo>
                  <a:pt x="67" y="46"/>
                </a:lnTo>
                <a:lnTo>
                  <a:pt x="68" y="44"/>
                </a:lnTo>
                <a:lnTo>
                  <a:pt x="66" y="40"/>
                </a:lnTo>
                <a:lnTo>
                  <a:pt x="61" y="43"/>
                </a:lnTo>
                <a:lnTo>
                  <a:pt x="67" y="29"/>
                </a:lnTo>
                <a:lnTo>
                  <a:pt x="68" y="30"/>
                </a:lnTo>
                <a:lnTo>
                  <a:pt x="68" y="23"/>
                </a:lnTo>
                <a:lnTo>
                  <a:pt x="67" y="22"/>
                </a:lnTo>
                <a:lnTo>
                  <a:pt x="64" y="16"/>
                </a:lnTo>
                <a:lnTo>
                  <a:pt x="63" y="16"/>
                </a:lnTo>
                <a:lnTo>
                  <a:pt x="66" y="18"/>
                </a:lnTo>
                <a:lnTo>
                  <a:pt x="64" y="16"/>
                </a:lnTo>
                <a:lnTo>
                  <a:pt x="61" y="12"/>
                </a:lnTo>
                <a:lnTo>
                  <a:pt x="57" y="10"/>
                </a:lnTo>
                <a:lnTo>
                  <a:pt x="61" y="14"/>
                </a:lnTo>
                <a:lnTo>
                  <a:pt x="59" y="10"/>
                </a:lnTo>
                <a:lnTo>
                  <a:pt x="54" y="7"/>
                </a:lnTo>
                <a:lnTo>
                  <a:pt x="59" y="11"/>
                </a:lnTo>
                <a:lnTo>
                  <a:pt x="56" y="7"/>
                </a:lnTo>
                <a:lnTo>
                  <a:pt x="52" y="4"/>
                </a:lnTo>
                <a:lnTo>
                  <a:pt x="50" y="3"/>
                </a:lnTo>
                <a:lnTo>
                  <a:pt x="52" y="5"/>
                </a:lnTo>
                <a:lnTo>
                  <a:pt x="52" y="4"/>
                </a:lnTo>
                <a:lnTo>
                  <a:pt x="46" y="1"/>
                </a:lnTo>
                <a:lnTo>
                  <a:pt x="45" y="0"/>
                </a:lnTo>
                <a:lnTo>
                  <a:pt x="24" y="0"/>
                </a:lnTo>
                <a:lnTo>
                  <a:pt x="23" y="1"/>
                </a:lnTo>
                <a:lnTo>
                  <a:pt x="17" y="4"/>
                </a:lnTo>
                <a:lnTo>
                  <a:pt x="17" y="5"/>
                </a:lnTo>
                <a:lnTo>
                  <a:pt x="18" y="3"/>
                </a:lnTo>
                <a:lnTo>
                  <a:pt x="17" y="4"/>
                </a:lnTo>
                <a:lnTo>
                  <a:pt x="13" y="7"/>
                </a:lnTo>
                <a:lnTo>
                  <a:pt x="10" y="11"/>
                </a:lnTo>
                <a:lnTo>
                  <a:pt x="14" y="7"/>
                </a:lnTo>
                <a:lnTo>
                  <a:pt x="10" y="10"/>
                </a:lnTo>
                <a:lnTo>
                  <a:pt x="7" y="14"/>
                </a:lnTo>
                <a:lnTo>
                  <a:pt x="11" y="10"/>
                </a:lnTo>
                <a:lnTo>
                  <a:pt x="7" y="12"/>
                </a:lnTo>
                <a:lnTo>
                  <a:pt x="5" y="16"/>
                </a:lnTo>
                <a:lnTo>
                  <a:pt x="3" y="18"/>
                </a:lnTo>
                <a:lnTo>
                  <a:pt x="6" y="16"/>
                </a:lnTo>
                <a:lnTo>
                  <a:pt x="5" y="16"/>
                </a:lnTo>
                <a:lnTo>
                  <a:pt x="2" y="22"/>
                </a:lnTo>
                <a:lnTo>
                  <a:pt x="0" y="23"/>
                </a:lnTo>
                <a:lnTo>
                  <a:pt x="0" y="34"/>
                </a:lnTo>
                <a:lnTo>
                  <a:pt x="17" y="34"/>
                </a:lnTo>
                <a:lnTo>
                  <a:pt x="17" y="29"/>
                </a:lnTo>
                <a:lnTo>
                  <a:pt x="18" y="28"/>
                </a:lnTo>
                <a:lnTo>
                  <a:pt x="16" y="28"/>
                </a:lnTo>
                <a:lnTo>
                  <a:pt x="17" y="28"/>
                </a:lnTo>
                <a:lnTo>
                  <a:pt x="20" y="23"/>
                </a:lnTo>
                <a:lnTo>
                  <a:pt x="21" y="22"/>
                </a:lnTo>
                <a:lnTo>
                  <a:pt x="18" y="23"/>
                </a:lnTo>
                <a:lnTo>
                  <a:pt x="17" y="26"/>
                </a:lnTo>
                <a:lnTo>
                  <a:pt x="24" y="19"/>
                </a:lnTo>
                <a:lnTo>
                  <a:pt x="21" y="21"/>
                </a:lnTo>
                <a:lnTo>
                  <a:pt x="20" y="23"/>
                </a:lnTo>
                <a:lnTo>
                  <a:pt x="27" y="16"/>
                </a:lnTo>
                <a:lnTo>
                  <a:pt x="24" y="18"/>
                </a:lnTo>
                <a:lnTo>
                  <a:pt x="23" y="21"/>
                </a:lnTo>
                <a:lnTo>
                  <a:pt x="24" y="19"/>
                </a:lnTo>
                <a:lnTo>
                  <a:pt x="28" y="16"/>
                </a:lnTo>
                <a:lnTo>
                  <a:pt x="28" y="15"/>
                </a:lnTo>
                <a:lnTo>
                  <a:pt x="28" y="18"/>
                </a:lnTo>
                <a:lnTo>
                  <a:pt x="30" y="16"/>
                </a:lnTo>
                <a:lnTo>
                  <a:pt x="35" y="16"/>
                </a:lnTo>
                <a:lnTo>
                  <a:pt x="39" y="16"/>
                </a:lnTo>
                <a:lnTo>
                  <a:pt x="41" y="18"/>
                </a:lnTo>
                <a:lnTo>
                  <a:pt x="41" y="15"/>
                </a:lnTo>
                <a:lnTo>
                  <a:pt x="41" y="16"/>
                </a:lnTo>
                <a:lnTo>
                  <a:pt x="45" y="19"/>
                </a:lnTo>
                <a:lnTo>
                  <a:pt x="46" y="21"/>
                </a:lnTo>
                <a:lnTo>
                  <a:pt x="45" y="18"/>
                </a:lnTo>
                <a:lnTo>
                  <a:pt x="42" y="16"/>
                </a:lnTo>
                <a:lnTo>
                  <a:pt x="49" y="23"/>
                </a:lnTo>
                <a:lnTo>
                  <a:pt x="48" y="21"/>
                </a:lnTo>
                <a:lnTo>
                  <a:pt x="45" y="19"/>
                </a:lnTo>
                <a:lnTo>
                  <a:pt x="52" y="26"/>
                </a:lnTo>
                <a:lnTo>
                  <a:pt x="50" y="23"/>
                </a:lnTo>
                <a:lnTo>
                  <a:pt x="48" y="22"/>
                </a:lnTo>
                <a:lnTo>
                  <a:pt x="49" y="23"/>
                </a:lnTo>
                <a:lnTo>
                  <a:pt x="52" y="28"/>
                </a:lnTo>
                <a:lnTo>
                  <a:pt x="53" y="28"/>
                </a:lnTo>
                <a:lnTo>
                  <a:pt x="50" y="28"/>
                </a:lnTo>
                <a:lnTo>
                  <a:pt x="52" y="29"/>
                </a:lnTo>
                <a:lnTo>
                  <a:pt x="52" y="36"/>
                </a:lnTo>
                <a:lnTo>
                  <a:pt x="56" y="40"/>
                </a:lnTo>
                <a:lnTo>
                  <a:pt x="61" y="26"/>
                </a:lnTo>
                <a:lnTo>
                  <a:pt x="54" y="29"/>
                </a:lnTo>
                <a:lnTo>
                  <a:pt x="52" y="39"/>
                </a:lnTo>
                <a:lnTo>
                  <a:pt x="50" y="40"/>
                </a:lnTo>
                <a:lnTo>
                  <a:pt x="53" y="40"/>
                </a:lnTo>
                <a:lnTo>
                  <a:pt x="52" y="40"/>
                </a:lnTo>
                <a:lnTo>
                  <a:pt x="49" y="44"/>
                </a:lnTo>
                <a:lnTo>
                  <a:pt x="48" y="46"/>
                </a:lnTo>
                <a:lnTo>
                  <a:pt x="50" y="44"/>
                </a:lnTo>
                <a:lnTo>
                  <a:pt x="52" y="41"/>
                </a:lnTo>
                <a:lnTo>
                  <a:pt x="45" y="48"/>
                </a:lnTo>
                <a:lnTo>
                  <a:pt x="48" y="47"/>
                </a:lnTo>
                <a:lnTo>
                  <a:pt x="49" y="44"/>
                </a:lnTo>
                <a:lnTo>
                  <a:pt x="42" y="51"/>
                </a:lnTo>
                <a:lnTo>
                  <a:pt x="45" y="50"/>
                </a:lnTo>
                <a:lnTo>
                  <a:pt x="46" y="47"/>
                </a:lnTo>
                <a:lnTo>
                  <a:pt x="45" y="48"/>
                </a:lnTo>
                <a:lnTo>
                  <a:pt x="41" y="51"/>
                </a:lnTo>
                <a:lnTo>
                  <a:pt x="41" y="53"/>
                </a:lnTo>
                <a:lnTo>
                  <a:pt x="41" y="50"/>
                </a:lnTo>
                <a:lnTo>
                  <a:pt x="39" y="51"/>
                </a:lnTo>
                <a:lnTo>
                  <a:pt x="30" y="54"/>
                </a:lnTo>
                <a:lnTo>
                  <a:pt x="27" y="61"/>
                </a:lnTo>
                <a:lnTo>
                  <a:pt x="41" y="55"/>
                </a:lnTo>
                <a:lnTo>
                  <a:pt x="36" y="51"/>
                </a:lnTo>
                <a:lnTo>
                  <a:pt x="30" y="51"/>
                </a:lnTo>
                <a:lnTo>
                  <a:pt x="28" y="50"/>
                </a:lnTo>
                <a:lnTo>
                  <a:pt x="28" y="53"/>
                </a:lnTo>
                <a:lnTo>
                  <a:pt x="28" y="51"/>
                </a:lnTo>
                <a:lnTo>
                  <a:pt x="24" y="48"/>
                </a:lnTo>
                <a:lnTo>
                  <a:pt x="23" y="47"/>
                </a:lnTo>
                <a:lnTo>
                  <a:pt x="24" y="50"/>
                </a:lnTo>
                <a:lnTo>
                  <a:pt x="27" y="51"/>
                </a:lnTo>
                <a:lnTo>
                  <a:pt x="20" y="44"/>
                </a:lnTo>
                <a:lnTo>
                  <a:pt x="21" y="47"/>
                </a:lnTo>
                <a:lnTo>
                  <a:pt x="24" y="48"/>
                </a:lnTo>
                <a:lnTo>
                  <a:pt x="17" y="41"/>
                </a:lnTo>
                <a:lnTo>
                  <a:pt x="18" y="44"/>
                </a:lnTo>
                <a:lnTo>
                  <a:pt x="21" y="46"/>
                </a:lnTo>
                <a:lnTo>
                  <a:pt x="20" y="44"/>
                </a:lnTo>
                <a:lnTo>
                  <a:pt x="17" y="40"/>
                </a:lnTo>
                <a:lnTo>
                  <a:pt x="16" y="40"/>
                </a:lnTo>
                <a:lnTo>
                  <a:pt x="18" y="40"/>
                </a:lnTo>
                <a:lnTo>
                  <a:pt x="17" y="39"/>
                </a:lnTo>
                <a:lnTo>
                  <a:pt x="1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00" name="Group 125"/>
          <p:cNvGrpSpPr>
            <a:grpSpLocks/>
          </p:cNvGrpSpPr>
          <p:nvPr/>
        </p:nvGrpSpPr>
        <p:grpSpPr bwMode="auto">
          <a:xfrm>
            <a:off x="5016500" y="2084388"/>
            <a:ext cx="107950" cy="107950"/>
            <a:chOff x="3176" y="1329"/>
            <a:chExt cx="68" cy="68"/>
          </a:xfrm>
        </p:grpSpPr>
        <p:sp>
          <p:nvSpPr>
            <p:cNvPr id="201" name="Oval 88"/>
            <p:cNvSpPr>
              <a:spLocks noChangeArrowheads="1"/>
            </p:cNvSpPr>
            <p:nvPr/>
          </p:nvSpPr>
          <p:spPr bwMode="auto">
            <a:xfrm>
              <a:off x="3184" y="1337"/>
              <a:ext cx="54" cy="5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2" name="Freeform 89"/>
            <p:cNvSpPr>
              <a:spLocks/>
            </p:cNvSpPr>
            <p:nvPr/>
          </p:nvSpPr>
          <p:spPr bwMode="auto">
            <a:xfrm>
              <a:off x="3176" y="1329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3" name="Oval 90"/>
          <p:cNvSpPr>
            <a:spLocks noChangeArrowheads="1"/>
          </p:cNvSpPr>
          <p:nvPr/>
        </p:nvSpPr>
        <p:spPr bwMode="auto">
          <a:xfrm>
            <a:off x="5054600" y="2452688"/>
            <a:ext cx="85725" cy="873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" name="Freeform 91"/>
          <p:cNvSpPr>
            <a:spLocks/>
          </p:cNvSpPr>
          <p:nvPr/>
        </p:nvSpPr>
        <p:spPr bwMode="auto">
          <a:xfrm>
            <a:off x="5041900" y="2439988"/>
            <a:ext cx="107950" cy="107950"/>
          </a:xfrm>
          <a:custGeom>
            <a:avLst/>
            <a:gdLst>
              <a:gd name="T0" fmla="*/ 1588 w 68"/>
              <a:gd name="T1" fmla="*/ 73025 h 68"/>
              <a:gd name="T2" fmla="*/ 4762 w 68"/>
              <a:gd name="T3" fmla="*/ 79375 h 68"/>
              <a:gd name="T4" fmla="*/ 17462 w 68"/>
              <a:gd name="T5" fmla="*/ 92075 h 68"/>
              <a:gd name="T6" fmla="*/ 22225 w 68"/>
              <a:gd name="T7" fmla="*/ 96837 h 68"/>
              <a:gd name="T8" fmla="*/ 26988 w 68"/>
              <a:gd name="T9" fmla="*/ 101600 h 68"/>
              <a:gd name="T10" fmla="*/ 26988 w 68"/>
              <a:gd name="T11" fmla="*/ 101600 h 68"/>
              <a:gd name="T12" fmla="*/ 49212 w 68"/>
              <a:gd name="T13" fmla="*/ 107950 h 68"/>
              <a:gd name="T14" fmla="*/ 63500 w 68"/>
              <a:gd name="T15" fmla="*/ 103188 h 68"/>
              <a:gd name="T16" fmla="*/ 80962 w 68"/>
              <a:gd name="T17" fmla="*/ 101600 h 68"/>
              <a:gd name="T18" fmla="*/ 80962 w 68"/>
              <a:gd name="T19" fmla="*/ 101600 h 68"/>
              <a:gd name="T20" fmla="*/ 85725 w 68"/>
              <a:gd name="T21" fmla="*/ 96837 h 68"/>
              <a:gd name="T22" fmla="*/ 90487 w 68"/>
              <a:gd name="T23" fmla="*/ 92075 h 68"/>
              <a:gd name="T24" fmla="*/ 103188 w 68"/>
              <a:gd name="T25" fmla="*/ 79375 h 68"/>
              <a:gd name="T26" fmla="*/ 106363 w 68"/>
              <a:gd name="T27" fmla="*/ 73025 h 68"/>
              <a:gd name="T28" fmla="*/ 96837 w 68"/>
              <a:gd name="T29" fmla="*/ 68262 h 68"/>
              <a:gd name="T30" fmla="*/ 107950 w 68"/>
              <a:gd name="T31" fmla="*/ 38100 h 68"/>
              <a:gd name="T32" fmla="*/ 98425 w 68"/>
              <a:gd name="T33" fmla="*/ 26988 h 68"/>
              <a:gd name="T34" fmla="*/ 96837 w 68"/>
              <a:gd name="T35" fmla="*/ 20637 h 68"/>
              <a:gd name="T36" fmla="*/ 92075 w 68"/>
              <a:gd name="T37" fmla="*/ 15875 h 68"/>
              <a:gd name="T38" fmla="*/ 88900 w 68"/>
              <a:gd name="T39" fmla="*/ 11112 h 68"/>
              <a:gd name="T40" fmla="*/ 80962 w 68"/>
              <a:gd name="T41" fmla="*/ 9525 h 68"/>
              <a:gd name="T42" fmla="*/ 69850 w 68"/>
              <a:gd name="T43" fmla="*/ 0 h 68"/>
              <a:gd name="T44" fmla="*/ 26988 w 68"/>
              <a:gd name="T45" fmla="*/ 6350 h 68"/>
              <a:gd name="T46" fmla="*/ 26988 w 68"/>
              <a:gd name="T47" fmla="*/ 6350 h 68"/>
              <a:gd name="T48" fmla="*/ 22225 w 68"/>
              <a:gd name="T49" fmla="*/ 11112 h 68"/>
              <a:gd name="T50" fmla="*/ 17462 w 68"/>
              <a:gd name="T51" fmla="*/ 15875 h 68"/>
              <a:gd name="T52" fmla="*/ 4762 w 68"/>
              <a:gd name="T53" fmla="*/ 28575 h 68"/>
              <a:gd name="T54" fmla="*/ 1588 w 68"/>
              <a:gd name="T55" fmla="*/ 34925 h 68"/>
              <a:gd name="T56" fmla="*/ 26988 w 68"/>
              <a:gd name="T57" fmla="*/ 55562 h 68"/>
              <a:gd name="T58" fmla="*/ 23812 w 68"/>
              <a:gd name="T59" fmla="*/ 44450 h 68"/>
              <a:gd name="T60" fmla="*/ 33337 w 68"/>
              <a:gd name="T61" fmla="*/ 34925 h 68"/>
              <a:gd name="T62" fmla="*/ 38100 w 68"/>
              <a:gd name="T63" fmla="*/ 31750 h 68"/>
              <a:gd name="T64" fmla="*/ 41275 w 68"/>
              <a:gd name="T65" fmla="*/ 26988 h 68"/>
              <a:gd name="T66" fmla="*/ 38100 w 68"/>
              <a:gd name="T67" fmla="*/ 31750 h 68"/>
              <a:gd name="T68" fmla="*/ 44450 w 68"/>
              <a:gd name="T69" fmla="*/ 28575 h 68"/>
              <a:gd name="T70" fmla="*/ 61912 w 68"/>
              <a:gd name="T71" fmla="*/ 26988 h 68"/>
              <a:gd name="T72" fmla="*/ 63500 w 68"/>
              <a:gd name="T73" fmla="*/ 26988 h 68"/>
              <a:gd name="T74" fmla="*/ 69850 w 68"/>
              <a:gd name="T75" fmla="*/ 28575 h 68"/>
              <a:gd name="T76" fmla="*/ 74612 w 68"/>
              <a:gd name="T77" fmla="*/ 33337 h 68"/>
              <a:gd name="T78" fmla="*/ 79375 w 68"/>
              <a:gd name="T79" fmla="*/ 38100 h 68"/>
              <a:gd name="T80" fmla="*/ 80962 w 68"/>
              <a:gd name="T81" fmla="*/ 44450 h 68"/>
              <a:gd name="T82" fmla="*/ 80962 w 68"/>
              <a:gd name="T83" fmla="*/ 46037 h 68"/>
              <a:gd name="T84" fmla="*/ 96837 w 68"/>
              <a:gd name="T85" fmla="*/ 42862 h 68"/>
              <a:gd name="T86" fmla="*/ 79375 w 68"/>
              <a:gd name="T87" fmla="*/ 63500 h 68"/>
              <a:gd name="T88" fmla="*/ 77787 w 68"/>
              <a:gd name="T89" fmla="*/ 71437 h 68"/>
              <a:gd name="T90" fmla="*/ 80962 w 68"/>
              <a:gd name="T91" fmla="*/ 66675 h 68"/>
              <a:gd name="T92" fmla="*/ 77787 w 68"/>
              <a:gd name="T93" fmla="*/ 71437 h 68"/>
              <a:gd name="T94" fmla="*/ 73025 w 68"/>
              <a:gd name="T95" fmla="*/ 74612 h 68"/>
              <a:gd name="T96" fmla="*/ 63500 w 68"/>
              <a:gd name="T97" fmla="*/ 84137 h 68"/>
              <a:gd name="T98" fmla="*/ 46037 w 68"/>
              <a:gd name="T99" fmla="*/ 85725 h 68"/>
              <a:gd name="T100" fmla="*/ 57150 w 68"/>
              <a:gd name="T101" fmla="*/ 80962 h 68"/>
              <a:gd name="T102" fmla="*/ 44450 w 68"/>
              <a:gd name="T103" fmla="*/ 84137 h 68"/>
              <a:gd name="T104" fmla="*/ 34925 w 68"/>
              <a:gd name="T105" fmla="*/ 74612 h 68"/>
              <a:gd name="T106" fmla="*/ 30162 w 68"/>
              <a:gd name="T107" fmla="*/ 71437 h 68"/>
              <a:gd name="T108" fmla="*/ 26988 w 68"/>
              <a:gd name="T109" fmla="*/ 66675 h 68"/>
              <a:gd name="T110" fmla="*/ 30162 w 68"/>
              <a:gd name="T111" fmla="*/ 71437 h 68"/>
              <a:gd name="T112" fmla="*/ 28575 w 68"/>
              <a:gd name="T113" fmla="*/ 63500 h 68"/>
              <a:gd name="T114" fmla="*/ 0 w 68"/>
              <a:gd name="T115" fmla="*/ 55562 h 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8"/>
              <a:gd name="T175" fmla="*/ 0 h 68"/>
              <a:gd name="T176" fmla="*/ 68 w 68"/>
              <a:gd name="T177" fmla="*/ 68 h 6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8" h="68">
                <a:moveTo>
                  <a:pt x="0" y="35"/>
                </a:moveTo>
                <a:lnTo>
                  <a:pt x="0" y="45"/>
                </a:lnTo>
                <a:lnTo>
                  <a:pt x="1" y="46"/>
                </a:lnTo>
                <a:lnTo>
                  <a:pt x="4" y="51"/>
                </a:lnTo>
                <a:lnTo>
                  <a:pt x="6" y="51"/>
                </a:lnTo>
                <a:lnTo>
                  <a:pt x="3" y="50"/>
                </a:lnTo>
                <a:lnTo>
                  <a:pt x="4" y="51"/>
                </a:lnTo>
                <a:lnTo>
                  <a:pt x="7" y="56"/>
                </a:lnTo>
                <a:lnTo>
                  <a:pt x="11" y="58"/>
                </a:lnTo>
                <a:lnTo>
                  <a:pt x="7" y="54"/>
                </a:lnTo>
                <a:lnTo>
                  <a:pt x="10" y="58"/>
                </a:lnTo>
                <a:lnTo>
                  <a:pt x="14" y="61"/>
                </a:lnTo>
                <a:lnTo>
                  <a:pt x="10" y="57"/>
                </a:lnTo>
                <a:lnTo>
                  <a:pt x="13" y="61"/>
                </a:lnTo>
                <a:lnTo>
                  <a:pt x="17" y="64"/>
                </a:lnTo>
                <a:lnTo>
                  <a:pt x="18" y="65"/>
                </a:lnTo>
                <a:lnTo>
                  <a:pt x="17" y="63"/>
                </a:lnTo>
                <a:lnTo>
                  <a:pt x="17" y="64"/>
                </a:lnTo>
                <a:lnTo>
                  <a:pt x="22" y="67"/>
                </a:lnTo>
                <a:lnTo>
                  <a:pt x="24" y="68"/>
                </a:lnTo>
                <a:lnTo>
                  <a:pt x="31" y="68"/>
                </a:lnTo>
                <a:lnTo>
                  <a:pt x="29" y="67"/>
                </a:lnTo>
                <a:lnTo>
                  <a:pt x="43" y="61"/>
                </a:lnTo>
                <a:lnTo>
                  <a:pt x="40" y="65"/>
                </a:lnTo>
                <a:lnTo>
                  <a:pt x="44" y="68"/>
                </a:lnTo>
                <a:lnTo>
                  <a:pt x="46" y="67"/>
                </a:lnTo>
                <a:lnTo>
                  <a:pt x="51" y="64"/>
                </a:lnTo>
                <a:lnTo>
                  <a:pt x="51" y="63"/>
                </a:lnTo>
                <a:lnTo>
                  <a:pt x="50" y="65"/>
                </a:lnTo>
                <a:lnTo>
                  <a:pt x="51" y="64"/>
                </a:lnTo>
                <a:lnTo>
                  <a:pt x="56" y="61"/>
                </a:lnTo>
                <a:lnTo>
                  <a:pt x="58" y="57"/>
                </a:lnTo>
                <a:lnTo>
                  <a:pt x="54" y="61"/>
                </a:lnTo>
                <a:lnTo>
                  <a:pt x="58" y="58"/>
                </a:lnTo>
                <a:lnTo>
                  <a:pt x="61" y="54"/>
                </a:lnTo>
                <a:lnTo>
                  <a:pt x="57" y="58"/>
                </a:lnTo>
                <a:lnTo>
                  <a:pt x="61" y="56"/>
                </a:lnTo>
                <a:lnTo>
                  <a:pt x="64" y="51"/>
                </a:lnTo>
                <a:lnTo>
                  <a:pt x="65" y="50"/>
                </a:lnTo>
                <a:lnTo>
                  <a:pt x="62" y="51"/>
                </a:lnTo>
                <a:lnTo>
                  <a:pt x="64" y="51"/>
                </a:lnTo>
                <a:lnTo>
                  <a:pt x="67" y="46"/>
                </a:lnTo>
                <a:lnTo>
                  <a:pt x="68" y="45"/>
                </a:lnTo>
                <a:lnTo>
                  <a:pt x="65" y="40"/>
                </a:lnTo>
                <a:lnTo>
                  <a:pt x="61" y="43"/>
                </a:lnTo>
                <a:lnTo>
                  <a:pt x="67" y="29"/>
                </a:lnTo>
                <a:lnTo>
                  <a:pt x="68" y="31"/>
                </a:lnTo>
                <a:lnTo>
                  <a:pt x="68" y="24"/>
                </a:lnTo>
                <a:lnTo>
                  <a:pt x="67" y="22"/>
                </a:lnTo>
                <a:lnTo>
                  <a:pt x="64" y="17"/>
                </a:lnTo>
                <a:lnTo>
                  <a:pt x="62" y="17"/>
                </a:lnTo>
                <a:lnTo>
                  <a:pt x="65" y="18"/>
                </a:lnTo>
                <a:lnTo>
                  <a:pt x="64" y="17"/>
                </a:lnTo>
                <a:lnTo>
                  <a:pt x="61" y="13"/>
                </a:lnTo>
                <a:lnTo>
                  <a:pt x="57" y="10"/>
                </a:lnTo>
                <a:lnTo>
                  <a:pt x="61" y="14"/>
                </a:lnTo>
                <a:lnTo>
                  <a:pt x="58" y="10"/>
                </a:lnTo>
                <a:lnTo>
                  <a:pt x="54" y="7"/>
                </a:lnTo>
                <a:lnTo>
                  <a:pt x="58" y="11"/>
                </a:lnTo>
                <a:lnTo>
                  <a:pt x="56" y="7"/>
                </a:lnTo>
                <a:lnTo>
                  <a:pt x="51" y="4"/>
                </a:lnTo>
                <a:lnTo>
                  <a:pt x="50" y="3"/>
                </a:lnTo>
                <a:lnTo>
                  <a:pt x="51" y="6"/>
                </a:lnTo>
                <a:lnTo>
                  <a:pt x="51" y="4"/>
                </a:lnTo>
                <a:lnTo>
                  <a:pt x="46" y="2"/>
                </a:lnTo>
                <a:lnTo>
                  <a:pt x="44" y="0"/>
                </a:lnTo>
                <a:lnTo>
                  <a:pt x="24" y="0"/>
                </a:lnTo>
                <a:lnTo>
                  <a:pt x="22" y="2"/>
                </a:lnTo>
                <a:lnTo>
                  <a:pt x="17" y="4"/>
                </a:lnTo>
                <a:lnTo>
                  <a:pt x="17" y="6"/>
                </a:lnTo>
                <a:lnTo>
                  <a:pt x="18" y="3"/>
                </a:lnTo>
                <a:lnTo>
                  <a:pt x="17" y="4"/>
                </a:lnTo>
                <a:lnTo>
                  <a:pt x="13" y="7"/>
                </a:lnTo>
                <a:lnTo>
                  <a:pt x="10" y="11"/>
                </a:lnTo>
                <a:lnTo>
                  <a:pt x="14" y="7"/>
                </a:lnTo>
                <a:lnTo>
                  <a:pt x="10" y="10"/>
                </a:lnTo>
                <a:lnTo>
                  <a:pt x="7" y="14"/>
                </a:lnTo>
                <a:lnTo>
                  <a:pt x="11" y="10"/>
                </a:lnTo>
                <a:lnTo>
                  <a:pt x="7" y="13"/>
                </a:lnTo>
                <a:lnTo>
                  <a:pt x="4" y="17"/>
                </a:lnTo>
                <a:lnTo>
                  <a:pt x="3" y="18"/>
                </a:lnTo>
                <a:lnTo>
                  <a:pt x="6" y="17"/>
                </a:lnTo>
                <a:lnTo>
                  <a:pt x="4" y="17"/>
                </a:lnTo>
                <a:lnTo>
                  <a:pt x="1" y="22"/>
                </a:lnTo>
                <a:lnTo>
                  <a:pt x="0" y="24"/>
                </a:lnTo>
                <a:lnTo>
                  <a:pt x="0" y="35"/>
                </a:lnTo>
                <a:lnTo>
                  <a:pt x="17" y="35"/>
                </a:lnTo>
                <a:lnTo>
                  <a:pt x="17" y="29"/>
                </a:lnTo>
                <a:lnTo>
                  <a:pt x="18" y="28"/>
                </a:lnTo>
                <a:lnTo>
                  <a:pt x="15" y="28"/>
                </a:lnTo>
                <a:lnTo>
                  <a:pt x="17" y="28"/>
                </a:lnTo>
                <a:lnTo>
                  <a:pt x="19" y="24"/>
                </a:lnTo>
                <a:lnTo>
                  <a:pt x="21" y="22"/>
                </a:lnTo>
                <a:lnTo>
                  <a:pt x="18" y="24"/>
                </a:lnTo>
                <a:lnTo>
                  <a:pt x="17" y="27"/>
                </a:lnTo>
                <a:lnTo>
                  <a:pt x="24" y="20"/>
                </a:lnTo>
                <a:lnTo>
                  <a:pt x="21" y="21"/>
                </a:lnTo>
                <a:lnTo>
                  <a:pt x="19" y="24"/>
                </a:lnTo>
                <a:lnTo>
                  <a:pt x="26" y="17"/>
                </a:lnTo>
                <a:lnTo>
                  <a:pt x="24" y="18"/>
                </a:lnTo>
                <a:lnTo>
                  <a:pt x="22" y="21"/>
                </a:lnTo>
                <a:lnTo>
                  <a:pt x="24" y="20"/>
                </a:lnTo>
                <a:lnTo>
                  <a:pt x="28" y="17"/>
                </a:lnTo>
                <a:lnTo>
                  <a:pt x="28" y="15"/>
                </a:lnTo>
                <a:lnTo>
                  <a:pt x="28" y="18"/>
                </a:lnTo>
                <a:lnTo>
                  <a:pt x="29" y="17"/>
                </a:lnTo>
                <a:lnTo>
                  <a:pt x="35" y="17"/>
                </a:lnTo>
                <a:lnTo>
                  <a:pt x="39" y="17"/>
                </a:lnTo>
                <a:lnTo>
                  <a:pt x="40" y="18"/>
                </a:lnTo>
                <a:lnTo>
                  <a:pt x="40" y="15"/>
                </a:lnTo>
                <a:lnTo>
                  <a:pt x="40" y="17"/>
                </a:lnTo>
                <a:lnTo>
                  <a:pt x="44" y="20"/>
                </a:lnTo>
                <a:lnTo>
                  <a:pt x="46" y="21"/>
                </a:lnTo>
                <a:lnTo>
                  <a:pt x="44" y="18"/>
                </a:lnTo>
                <a:lnTo>
                  <a:pt x="42" y="17"/>
                </a:lnTo>
                <a:lnTo>
                  <a:pt x="49" y="24"/>
                </a:lnTo>
                <a:lnTo>
                  <a:pt x="47" y="21"/>
                </a:lnTo>
                <a:lnTo>
                  <a:pt x="44" y="20"/>
                </a:lnTo>
                <a:lnTo>
                  <a:pt x="51" y="27"/>
                </a:lnTo>
                <a:lnTo>
                  <a:pt x="50" y="24"/>
                </a:lnTo>
                <a:lnTo>
                  <a:pt x="47" y="22"/>
                </a:lnTo>
                <a:lnTo>
                  <a:pt x="49" y="24"/>
                </a:lnTo>
                <a:lnTo>
                  <a:pt x="51" y="28"/>
                </a:lnTo>
                <a:lnTo>
                  <a:pt x="53" y="28"/>
                </a:lnTo>
                <a:lnTo>
                  <a:pt x="50" y="28"/>
                </a:lnTo>
                <a:lnTo>
                  <a:pt x="51" y="29"/>
                </a:lnTo>
                <a:lnTo>
                  <a:pt x="51" y="36"/>
                </a:lnTo>
                <a:lnTo>
                  <a:pt x="56" y="40"/>
                </a:lnTo>
                <a:lnTo>
                  <a:pt x="61" y="27"/>
                </a:lnTo>
                <a:lnTo>
                  <a:pt x="54" y="29"/>
                </a:lnTo>
                <a:lnTo>
                  <a:pt x="51" y="39"/>
                </a:lnTo>
                <a:lnTo>
                  <a:pt x="50" y="40"/>
                </a:lnTo>
                <a:lnTo>
                  <a:pt x="53" y="40"/>
                </a:lnTo>
                <a:lnTo>
                  <a:pt x="51" y="40"/>
                </a:lnTo>
                <a:lnTo>
                  <a:pt x="49" y="45"/>
                </a:lnTo>
                <a:lnTo>
                  <a:pt x="47" y="46"/>
                </a:lnTo>
                <a:lnTo>
                  <a:pt x="50" y="45"/>
                </a:lnTo>
                <a:lnTo>
                  <a:pt x="51" y="42"/>
                </a:lnTo>
                <a:lnTo>
                  <a:pt x="44" y="49"/>
                </a:lnTo>
                <a:lnTo>
                  <a:pt x="47" y="47"/>
                </a:lnTo>
                <a:lnTo>
                  <a:pt x="49" y="45"/>
                </a:lnTo>
                <a:lnTo>
                  <a:pt x="42" y="51"/>
                </a:lnTo>
                <a:lnTo>
                  <a:pt x="44" y="50"/>
                </a:lnTo>
                <a:lnTo>
                  <a:pt x="46" y="47"/>
                </a:lnTo>
                <a:lnTo>
                  <a:pt x="44" y="49"/>
                </a:lnTo>
                <a:lnTo>
                  <a:pt x="40" y="51"/>
                </a:lnTo>
                <a:lnTo>
                  <a:pt x="40" y="53"/>
                </a:lnTo>
                <a:lnTo>
                  <a:pt x="40" y="50"/>
                </a:lnTo>
                <a:lnTo>
                  <a:pt x="39" y="51"/>
                </a:lnTo>
                <a:lnTo>
                  <a:pt x="29" y="54"/>
                </a:lnTo>
                <a:lnTo>
                  <a:pt x="26" y="61"/>
                </a:lnTo>
                <a:lnTo>
                  <a:pt x="40" y="56"/>
                </a:lnTo>
                <a:lnTo>
                  <a:pt x="36" y="51"/>
                </a:lnTo>
                <a:lnTo>
                  <a:pt x="29" y="51"/>
                </a:lnTo>
                <a:lnTo>
                  <a:pt x="28" y="50"/>
                </a:lnTo>
                <a:lnTo>
                  <a:pt x="28" y="53"/>
                </a:lnTo>
                <a:lnTo>
                  <a:pt x="28" y="51"/>
                </a:lnTo>
                <a:lnTo>
                  <a:pt x="24" y="49"/>
                </a:lnTo>
                <a:lnTo>
                  <a:pt x="22" y="47"/>
                </a:lnTo>
                <a:lnTo>
                  <a:pt x="24" y="50"/>
                </a:lnTo>
                <a:lnTo>
                  <a:pt x="26" y="51"/>
                </a:lnTo>
                <a:lnTo>
                  <a:pt x="19" y="45"/>
                </a:lnTo>
                <a:lnTo>
                  <a:pt x="21" y="47"/>
                </a:lnTo>
                <a:lnTo>
                  <a:pt x="24" y="49"/>
                </a:lnTo>
                <a:lnTo>
                  <a:pt x="17" y="42"/>
                </a:lnTo>
                <a:lnTo>
                  <a:pt x="18" y="45"/>
                </a:lnTo>
                <a:lnTo>
                  <a:pt x="21" y="46"/>
                </a:lnTo>
                <a:lnTo>
                  <a:pt x="19" y="45"/>
                </a:lnTo>
                <a:lnTo>
                  <a:pt x="17" y="40"/>
                </a:lnTo>
                <a:lnTo>
                  <a:pt x="15" y="40"/>
                </a:lnTo>
                <a:lnTo>
                  <a:pt x="18" y="40"/>
                </a:lnTo>
                <a:lnTo>
                  <a:pt x="17" y="39"/>
                </a:lnTo>
                <a:lnTo>
                  <a:pt x="17" y="35"/>
                </a:lnTo>
                <a:lnTo>
                  <a:pt x="0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05" name="Group 123"/>
          <p:cNvGrpSpPr>
            <a:grpSpLocks/>
          </p:cNvGrpSpPr>
          <p:nvPr/>
        </p:nvGrpSpPr>
        <p:grpSpPr bwMode="auto">
          <a:xfrm>
            <a:off x="7986713" y="2716213"/>
            <a:ext cx="106362" cy="107950"/>
            <a:chOff x="5023" y="1719"/>
            <a:chExt cx="67" cy="68"/>
          </a:xfrm>
        </p:grpSpPr>
        <p:sp>
          <p:nvSpPr>
            <p:cNvPr id="206" name="Oval 92"/>
            <p:cNvSpPr>
              <a:spLocks noChangeArrowheads="1"/>
            </p:cNvSpPr>
            <p:nvPr/>
          </p:nvSpPr>
          <p:spPr bwMode="auto">
            <a:xfrm>
              <a:off x="5032" y="1727"/>
              <a:ext cx="52" cy="5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7" name="Freeform 93"/>
            <p:cNvSpPr>
              <a:spLocks/>
            </p:cNvSpPr>
            <p:nvPr/>
          </p:nvSpPr>
          <p:spPr bwMode="auto">
            <a:xfrm>
              <a:off x="5023" y="1719"/>
              <a:ext cx="67" cy="68"/>
            </a:xfrm>
            <a:custGeom>
              <a:avLst/>
              <a:gdLst>
                <a:gd name="T0" fmla="*/ 2 w 67"/>
                <a:gd name="T1" fmla="*/ 46 h 68"/>
                <a:gd name="T2" fmla="*/ 3 w 67"/>
                <a:gd name="T3" fmla="*/ 50 h 68"/>
                <a:gd name="T4" fmla="*/ 9 w 67"/>
                <a:gd name="T5" fmla="*/ 55 h 68"/>
                <a:gd name="T6" fmla="*/ 18 w 67"/>
                <a:gd name="T7" fmla="*/ 65 h 68"/>
                <a:gd name="T8" fmla="*/ 23 w 67"/>
                <a:gd name="T9" fmla="*/ 68 h 68"/>
                <a:gd name="T10" fmla="*/ 42 w 67"/>
                <a:gd name="T11" fmla="*/ 61 h 68"/>
                <a:gd name="T12" fmla="*/ 45 w 67"/>
                <a:gd name="T13" fmla="*/ 66 h 68"/>
                <a:gd name="T14" fmla="*/ 49 w 67"/>
                <a:gd name="T15" fmla="*/ 65 h 68"/>
                <a:gd name="T16" fmla="*/ 57 w 67"/>
                <a:gd name="T17" fmla="*/ 57 h 68"/>
                <a:gd name="T18" fmla="*/ 60 w 67"/>
                <a:gd name="T19" fmla="*/ 54 h 68"/>
                <a:gd name="T20" fmla="*/ 63 w 67"/>
                <a:gd name="T21" fmla="*/ 51 h 68"/>
                <a:gd name="T22" fmla="*/ 63 w 67"/>
                <a:gd name="T23" fmla="*/ 51 h 68"/>
                <a:gd name="T24" fmla="*/ 64 w 67"/>
                <a:gd name="T25" fmla="*/ 40 h 68"/>
                <a:gd name="T26" fmla="*/ 67 w 67"/>
                <a:gd name="T27" fmla="*/ 30 h 68"/>
                <a:gd name="T28" fmla="*/ 63 w 67"/>
                <a:gd name="T29" fmla="*/ 16 h 68"/>
                <a:gd name="T30" fmla="*/ 63 w 67"/>
                <a:gd name="T31" fmla="*/ 16 h 68"/>
                <a:gd name="T32" fmla="*/ 60 w 67"/>
                <a:gd name="T33" fmla="*/ 14 h 68"/>
                <a:gd name="T34" fmla="*/ 57 w 67"/>
                <a:gd name="T35" fmla="*/ 11 h 68"/>
                <a:gd name="T36" fmla="*/ 49 w 67"/>
                <a:gd name="T37" fmla="*/ 3 h 68"/>
                <a:gd name="T38" fmla="*/ 45 w 67"/>
                <a:gd name="T39" fmla="*/ 1 h 68"/>
                <a:gd name="T40" fmla="*/ 21 w 67"/>
                <a:gd name="T41" fmla="*/ 1 h 68"/>
                <a:gd name="T42" fmla="*/ 17 w 67"/>
                <a:gd name="T43" fmla="*/ 3 h 68"/>
                <a:gd name="T44" fmla="*/ 7 w 67"/>
                <a:gd name="T45" fmla="*/ 12 h 68"/>
                <a:gd name="T46" fmla="*/ 6 w 67"/>
                <a:gd name="T47" fmla="*/ 16 h 68"/>
                <a:gd name="T48" fmla="*/ 0 w 67"/>
                <a:gd name="T49" fmla="*/ 23 h 68"/>
                <a:gd name="T50" fmla="*/ 17 w 67"/>
                <a:gd name="T51" fmla="*/ 29 h 68"/>
                <a:gd name="T52" fmla="*/ 17 w 67"/>
                <a:gd name="T53" fmla="*/ 28 h 68"/>
                <a:gd name="T54" fmla="*/ 18 w 67"/>
                <a:gd name="T55" fmla="*/ 23 h 68"/>
                <a:gd name="T56" fmla="*/ 24 w 67"/>
                <a:gd name="T57" fmla="*/ 19 h 68"/>
                <a:gd name="T58" fmla="*/ 28 w 67"/>
                <a:gd name="T59" fmla="*/ 16 h 68"/>
                <a:gd name="T60" fmla="*/ 39 w 67"/>
                <a:gd name="T61" fmla="*/ 18 h 68"/>
                <a:gd name="T62" fmla="*/ 43 w 67"/>
                <a:gd name="T63" fmla="*/ 19 h 68"/>
                <a:gd name="T64" fmla="*/ 41 w 67"/>
                <a:gd name="T65" fmla="*/ 16 h 68"/>
                <a:gd name="T66" fmla="*/ 43 w 67"/>
                <a:gd name="T67" fmla="*/ 19 h 68"/>
                <a:gd name="T68" fmla="*/ 46 w 67"/>
                <a:gd name="T69" fmla="*/ 22 h 68"/>
                <a:gd name="T70" fmla="*/ 52 w 67"/>
                <a:gd name="T71" fmla="*/ 28 h 68"/>
                <a:gd name="T72" fmla="*/ 50 w 67"/>
                <a:gd name="T73" fmla="*/ 36 h 68"/>
                <a:gd name="T74" fmla="*/ 53 w 67"/>
                <a:gd name="T75" fmla="*/ 29 h 68"/>
                <a:gd name="T76" fmla="*/ 52 w 67"/>
                <a:gd name="T77" fmla="*/ 40 h 68"/>
                <a:gd name="T78" fmla="*/ 46 w 67"/>
                <a:gd name="T79" fmla="*/ 46 h 68"/>
                <a:gd name="T80" fmla="*/ 43 w 67"/>
                <a:gd name="T81" fmla="*/ 48 h 68"/>
                <a:gd name="T82" fmla="*/ 41 w 67"/>
                <a:gd name="T83" fmla="*/ 51 h 68"/>
                <a:gd name="T84" fmla="*/ 43 w 67"/>
                <a:gd name="T85" fmla="*/ 48 h 68"/>
                <a:gd name="T86" fmla="*/ 39 w 67"/>
                <a:gd name="T87" fmla="*/ 50 h 68"/>
                <a:gd name="T88" fmla="*/ 25 w 67"/>
                <a:gd name="T89" fmla="*/ 61 h 68"/>
                <a:gd name="T90" fmla="*/ 28 w 67"/>
                <a:gd name="T91" fmla="*/ 51 h 68"/>
                <a:gd name="T92" fmla="*/ 24 w 67"/>
                <a:gd name="T93" fmla="*/ 48 h 68"/>
                <a:gd name="T94" fmla="*/ 18 w 67"/>
                <a:gd name="T95" fmla="*/ 44 h 68"/>
                <a:gd name="T96" fmla="*/ 17 w 67"/>
                <a:gd name="T97" fmla="*/ 40 h 68"/>
                <a:gd name="T98" fmla="*/ 17 w 67"/>
                <a:gd name="T99" fmla="*/ 39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"/>
                <a:gd name="T151" fmla="*/ 0 h 68"/>
                <a:gd name="T152" fmla="*/ 67 w 67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6" y="54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20" y="66"/>
                  </a:lnTo>
                  <a:lnTo>
                    <a:pt x="21" y="66"/>
                  </a:lnTo>
                  <a:lnTo>
                    <a:pt x="23" y="68"/>
                  </a:lnTo>
                  <a:lnTo>
                    <a:pt x="29" y="68"/>
                  </a:lnTo>
                  <a:lnTo>
                    <a:pt x="28" y="66"/>
                  </a:lnTo>
                  <a:lnTo>
                    <a:pt x="42" y="61"/>
                  </a:lnTo>
                  <a:lnTo>
                    <a:pt x="39" y="65"/>
                  </a:lnTo>
                  <a:lnTo>
                    <a:pt x="43" y="68"/>
                  </a:lnTo>
                  <a:lnTo>
                    <a:pt x="45" y="66"/>
                  </a:lnTo>
                  <a:lnTo>
                    <a:pt x="50" y="64"/>
                  </a:lnTo>
                  <a:lnTo>
                    <a:pt x="50" y="62"/>
                  </a:lnTo>
                  <a:lnTo>
                    <a:pt x="49" y="65"/>
                  </a:lnTo>
                  <a:lnTo>
                    <a:pt x="50" y="64"/>
                  </a:lnTo>
                  <a:lnTo>
                    <a:pt x="54" y="61"/>
                  </a:lnTo>
                  <a:lnTo>
                    <a:pt x="57" y="57"/>
                  </a:lnTo>
                  <a:lnTo>
                    <a:pt x="53" y="61"/>
                  </a:lnTo>
                  <a:lnTo>
                    <a:pt x="57" y="58"/>
                  </a:lnTo>
                  <a:lnTo>
                    <a:pt x="60" y="54"/>
                  </a:lnTo>
                  <a:lnTo>
                    <a:pt x="56" y="58"/>
                  </a:lnTo>
                  <a:lnTo>
                    <a:pt x="60" y="55"/>
                  </a:lnTo>
                  <a:lnTo>
                    <a:pt x="63" y="51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63" y="51"/>
                  </a:lnTo>
                  <a:lnTo>
                    <a:pt x="66" y="46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0" y="43"/>
                  </a:lnTo>
                  <a:lnTo>
                    <a:pt x="66" y="29"/>
                  </a:lnTo>
                  <a:lnTo>
                    <a:pt x="67" y="30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3" y="16"/>
                  </a:lnTo>
                  <a:lnTo>
                    <a:pt x="61" y="16"/>
                  </a:lnTo>
                  <a:lnTo>
                    <a:pt x="64" y="18"/>
                  </a:lnTo>
                  <a:lnTo>
                    <a:pt x="63" y="16"/>
                  </a:lnTo>
                  <a:lnTo>
                    <a:pt x="60" y="12"/>
                  </a:lnTo>
                  <a:lnTo>
                    <a:pt x="56" y="10"/>
                  </a:lnTo>
                  <a:lnTo>
                    <a:pt x="60" y="14"/>
                  </a:lnTo>
                  <a:lnTo>
                    <a:pt x="57" y="10"/>
                  </a:lnTo>
                  <a:lnTo>
                    <a:pt x="53" y="7"/>
                  </a:lnTo>
                  <a:lnTo>
                    <a:pt x="57" y="11"/>
                  </a:lnTo>
                  <a:lnTo>
                    <a:pt x="54" y="7"/>
                  </a:lnTo>
                  <a:lnTo>
                    <a:pt x="50" y="4"/>
                  </a:lnTo>
                  <a:lnTo>
                    <a:pt x="49" y="3"/>
                  </a:lnTo>
                  <a:lnTo>
                    <a:pt x="50" y="5"/>
                  </a:lnTo>
                  <a:lnTo>
                    <a:pt x="50" y="4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3" y="19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9" y="16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48" y="23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8" y="23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49" y="28"/>
                  </a:lnTo>
                  <a:lnTo>
                    <a:pt x="50" y="29"/>
                  </a:lnTo>
                  <a:lnTo>
                    <a:pt x="50" y="36"/>
                  </a:lnTo>
                  <a:lnTo>
                    <a:pt x="54" y="40"/>
                  </a:lnTo>
                  <a:lnTo>
                    <a:pt x="60" y="26"/>
                  </a:lnTo>
                  <a:lnTo>
                    <a:pt x="53" y="29"/>
                  </a:lnTo>
                  <a:lnTo>
                    <a:pt x="50" y="39"/>
                  </a:lnTo>
                  <a:lnTo>
                    <a:pt x="49" y="40"/>
                  </a:lnTo>
                  <a:lnTo>
                    <a:pt x="52" y="40"/>
                  </a:lnTo>
                  <a:lnTo>
                    <a:pt x="50" y="40"/>
                  </a:lnTo>
                  <a:lnTo>
                    <a:pt x="48" y="44"/>
                  </a:lnTo>
                  <a:lnTo>
                    <a:pt x="46" y="46"/>
                  </a:lnTo>
                  <a:lnTo>
                    <a:pt x="49" y="44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6" y="47"/>
                  </a:lnTo>
                  <a:lnTo>
                    <a:pt x="48" y="44"/>
                  </a:lnTo>
                  <a:lnTo>
                    <a:pt x="41" y="51"/>
                  </a:lnTo>
                  <a:lnTo>
                    <a:pt x="43" y="50"/>
                  </a:lnTo>
                  <a:lnTo>
                    <a:pt x="45" y="47"/>
                  </a:lnTo>
                  <a:lnTo>
                    <a:pt x="43" y="48"/>
                  </a:lnTo>
                  <a:lnTo>
                    <a:pt x="39" y="51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38" y="51"/>
                  </a:lnTo>
                  <a:lnTo>
                    <a:pt x="28" y="54"/>
                  </a:lnTo>
                  <a:lnTo>
                    <a:pt x="25" y="61"/>
                  </a:lnTo>
                  <a:lnTo>
                    <a:pt x="39" y="55"/>
                  </a:lnTo>
                  <a:lnTo>
                    <a:pt x="35" y="51"/>
                  </a:lnTo>
                  <a:lnTo>
                    <a:pt x="28" y="51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8" name="Freeform 94"/>
          <p:cNvSpPr>
            <a:spLocks/>
          </p:cNvSpPr>
          <p:nvPr/>
        </p:nvSpPr>
        <p:spPr bwMode="auto">
          <a:xfrm>
            <a:off x="8001000" y="3663950"/>
            <a:ext cx="26988" cy="439738"/>
          </a:xfrm>
          <a:custGeom>
            <a:avLst/>
            <a:gdLst>
              <a:gd name="T0" fmla="*/ 0 w 17"/>
              <a:gd name="T1" fmla="*/ 427038 h 277"/>
              <a:gd name="T2" fmla="*/ 0 w 17"/>
              <a:gd name="T3" fmla="*/ 431800 h 277"/>
              <a:gd name="T4" fmla="*/ 4763 w 17"/>
              <a:gd name="T5" fmla="*/ 436563 h 277"/>
              <a:gd name="T6" fmla="*/ 9525 w 17"/>
              <a:gd name="T7" fmla="*/ 439738 h 277"/>
              <a:gd name="T8" fmla="*/ 17463 w 17"/>
              <a:gd name="T9" fmla="*/ 439738 h 277"/>
              <a:gd name="T10" fmla="*/ 22225 w 17"/>
              <a:gd name="T11" fmla="*/ 436563 h 277"/>
              <a:gd name="T12" fmla="*/ 26988 w 17"/>
              <a:gd name="T13" fmla="*/ 431800 h 277"/>
              <a:gd name="T14" fmla="*/ 26988 w 17"/>
              <a:gd name="T15" fmla="*/ 9525 h 277"/>
              <a:gd name="T16" fmla="*/ 22225 w 17"/>
              <a:gd name="T17" fmla="*/ 4763 h 277"/>
              <a:gd name="T18" fmla="*/ 17463 w 17"/>
              <a:gd name="T19" fmla="*/ 0 h 277"/>
              <a:gd name="T20" fmla="*/ 9525 w 17"/>
              <a:gd name="T21" fmla="*/ 0 h 277"/>
              <a:gd name="T22" fmla="*/ 4763 w 17"/>
              <a:gd name="T23" fmla="*/ 4763 h 277"/>
              <a:gd name="T24" fmla="*/ 0 w 17"/>
              <a:gd name="T25" fmla="*/ 9525 h 277"/>
              <a:gd name="T26" fmla="*/ 0 w 17"/>
              <a:gd name="T27" fmla="*/ 12700 h 277"/>
              <a:gd name="T28" fmla="*/ 0 w 17"/>
              <a:gd name="T29" fmla="*/ 427038 h 2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77"/>
              <a:gd name="T47" fmla="*/ 17 w 17"/>
              <a:gd name="T48" fmla="*/ 277 h 2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77">
                <a:moveTo>
                  <a:pt x="0" y="269"/>
                </a:moveTo>
                <a:lnTo>
                  <a:pt x="0" y="272"/>
                </a:lnTo>
                <a:lnTo>
                  <a:pt x="3" y="275"/>
                </a:lnTo>
                <a:lnTo>
                  <a:pt x="6" y="277"/>
                </a:lnTo>
                <a:lnTo>
                  <a:pt x="11" y="277"/>
                </a:lnTo>
                <a:lnTo>
                  <a:pt x="14" y="275"/>
                </a:lnTo>
                <a:lnTo>
                  <a:pt x="17" y="272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9" name="Freeform 95"/>
          <p:cNvSpPr>
            <a:spLocks/>
          </p:cNvSpPr>
          <p:nvPr/>
        </p:nvSpPr>
        <p:spPr bwMode="auto">
          <a:xfrm>
            <a:off x="5646738" y="3663950"/>
            <a:ext cx="2381250" cy="26988"/>
          </a:xfrm>
          <a:custGeom>
            <a:avLst/>
            <a:gdLst>
              <a:gd name="T0" fmla="*/ 2366963 w 1500"/>
              <a:gd name="T1" fmla="*/ 26988 h 17"/>
              <a:gd name="T2" fmla="*/ 2371725 w 1500"/>
              <a:gd name="T3" fmla="*/ 26988 h 17"/>
              <a:gd name="T4" fmla="*/ 2376488 w 1500"/>
              <a:gd name="T5" fmla="*/ 22225 h 17"/>
              <a:gd name="T6" fmla="*/ 2381250 w 1500"/>
              <a:gd name="T7" fmla="*/ 17463 h 17"/>
              <a:gd name="T8" fmla="*/ 2381250 w 1500"/>
              <a:gd name="T9" fmla="*/ 9525 h 17"/>
              <a:gd name="T10" fmla="*/ 2376488 w 1500"/>
              <a:gd name="T11" fmla="*/ 4763 h 17"/>
              <a:gd name="T12" fmla="*/ 2371725 w 1500"/>
              <a:gd name="T13" fmla="*/ 0 h 17"/>
              <a:gd name="T14" fmla="*/ 9525 w 1500"/>
              <a:gd name="T15" fmla="*/ 0 h 17"/>
              <a:gd name="T16" fmla="*/ 4762 w 1500"/>
              <a:gd name="T17" fmla="*/ 4763 h 17"/>
              <a:gd name="T18" fmla="*/ 0 w 1500"/>
              <a:gd name="T19" fmla="*/ 9525 h 17"/>
              <a:gd name="T20" fmla="*/ 0 w 1500"/>
              <a:gd name="T21" fmla="*/ 17463 h 17"/>
              <a:gd name="T22" fmla="*/ 4762 w 1500"/>
              <a:gd name="T23" fmla="*/ 22225 h 17"/>
              <a:gd name="T24" fmla="*/ 9525 w 1500"/>
              <a:gd name="T25" fmla="*/ 26988 h 17"/>
              <a:gd name="T26" fmla="*/ 14288 w 1500"/>
              <a:gd name="T27" fmla="*/ 26988 h 17"/>
              <a:gd name="T28" fmla="*/ 2366963 w 1500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00"/>
              <a:gd name="T46" fmla="*/ 0 h 17"/>
              <a:gd name="T47" fmla="*/ 1500 w 150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00" h="17">
                <a:moveTo>
                  <a:pt x="1491" y="17"/>
                </a:moveTo>
                <a:lnTo>
                  <a:pt x="1494" y="17"/>
                </a:lnTo>
                <a:lnTo>
                  <a:pt x="1497" y="14"/>
                </a:lnTo>
                <a:lnTo>
                  <a:pt x="1500" y="11"/>
                </a:lnTo>
                <a:lnTo>
                  <a:pt x="1500" y="6"/>
                </a:lnTo>
                <a:lnTo>
                  <a:pt x="1497" y="3"/>
                </a:lnTo>
                <a:lnTo>
                  <a:pt x="149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491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0" name="Freeform 96"/>
          <p:cNvSpPr>
            <a:spLocks/>
          </p:cNvSpPr>
          <p:nvPr/>
        </p:nvSpPr>
        <p:spPr bwMode="auto">
          <a:xfrm>
            <a:off x="5441950" y="3663950"/>
            <a:ext cx="231775" cy="26988"/>
          </a:xfrm>
          <a:custGeom>
            <a:avLst/>
            <a:gdLst>
              <a:gd name="T0" fmla="*/ 219075 w 146"/>
              <a:gd name="T1" fmla="*/ 26988 h 17"/>
              <a:gd name="T2" fmla="*/ 223838 w 146"/>
              <a:gd name="T3" fmla="*/ 26988 h 17"/>
              <a:gd name="T4" fmla="*/ 227013 w 146"/>
              <a:gd name="T5" fmla="*/ 22225 h 17"/>
              <a:gd name="T6" fmla="*/ 231775 w 146"/>
              <a:gd name="T7" fmla="*/ 17463 h 17"/>
              <a:gd name="T8" fmla="*/ 231775 w 146"/>
              <a:gd name="T9" fmla="*/ 9525 h 17"/>
              <a:gd name="T10" fmla="*/ 227013 w 146"/>
              <a:gd name="T11" fmla="*/ 4763 h 17"/>
              <a:gd name="T12" fmla="*/ 223838 w 146"/>
              <a:gd name="T13" fmla="*/ 0 h 17"/>
              <a:gd name="T14" fmla="*/ 9525 w 146"/>
              <a:gd name="T15" fmla="*/ 0 h 17"/>
              <a:gd name="T16" fmla="*/ 4762 w 146"/>
              <a:gd name="T17" fmla="*/ 4763 h 17"/>
              <a:gd name="T18" fmla="*/ 0 w 146"/>
              <a:gd name="T19" fmla="*/ 9525 h 17"/>
              <a:gd name="T20" fmla="*/ 0 w 146"/>
              <a:gd name="T21" fmla="*/ 17463 h 17"/>
              <a:gd name="T22" fmla="*/ 4762 w 146"/>
              <a:gd name="T23" fmla="*/ 22225 h 17"/>
              <a:gd name="T24" fmla="*/ 9525 w 146"/>
              <a:gd name="T25" fmla="*/ 26988 h 17"/>
              <a:gd name="T26" fmla="*/ 14288 w 146"/>
              <a:gd name="T27" fmla="*/ 26988 h 17"/>
              <a:gd name="T28" fmla="*/ 219075 w 146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7"/>
              <a:gd name="T47" fmla="*/ 146 w 14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7">
                <a:moveTo>
                  <a:pt x="138" y="17"/>
                </a:moveTo>
                <a:lnTo>
                  <a:pt x="141" y="17"/>
                </a:lnTo>
                <a:lnTo>
                  <a:pt x="143" y="14"/>
                </a:lnTo>
                <a:lnTo>
                  <a:pt x="146" y="11"/>
                </a:lnTo>
                <a:lnTo>
                  <a:pt x="146" y="6"/>
                </a:lnTo>
                <a:lnTo>
                  <a:pt x="143" y="3"/>
                </a:lnTo>
                <a:lnTo>
                  <a:pt x="14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3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1" name="Freeform 97"/>
          <p:cNvSpPr>
            <a:spLocks/>
          </p:cNvSpPr>
          <p:nvPr/>
        </p:nvSpPr>
        <p:spPr bwMode="auto">
          <a:xfrm>
            <a:off x="5441950" y="2673350"/>
            <a:ext cx="26988" cy="1017588"/>
          </a:xfrm>
          <a:custGeom>
            <a:avLst/>
            <a:gdLst>
              <a:gd name="T0" fmla="*/ 0 w 17"/>
              <a:gd name="T1" fmla="*/ 1003300 h 641"/>
              <a:gd name="T2" fmla="*/ 0 w 17"/>
              <a:gd name="T3" fmla="*/ 1008063 h 641"/>
              <a:gd name="T4" fmla="*/ 4763 w 17"/>
              <a:gd name="T5" fmla="*/ 1012825 h 641"/>
              <a:gd name="T6" fmla="*/ 9525 w 17"/>
              <a:gd name="T7" fmla="*/ 1017588 h 641"/>
              <a:gd name="T8" fmla="*/ 19050 w 17"/>
              <a:gd name="T9" fmla="*/ 1017588 h 641"/>
              <a:gd name="T10" fmla="*/ 22225 w 17"/>
              <a:gd name="T11" fmla="*/ 1012825 h 641"/>
              <a:gd name="T12" fmla="*/ 26988 w 17"/>
              <a:gd name="T13" fmla="*/ 1008063 h 641"/>
              <a:gd name="T14" fmla="*/ 26988 w 17"/>
              <a:gd name="T15" fmla="*/ 9525 h 641"/>
              <a:gd name="T16" fmla="*/ 22225 w 17"/>
              <a:gd name="T17" fmla="*/ 4763 h 641"/>
              <a:gd name="T18" fmla="*/ 19050 w 17"/>
              <a:gd name="T19" fmla="*/ 0 h 641"/>
              <a:gd name="T20" fmla="*/ 9525 w 17"/>
              <a:gd name="T21" fmla="*/ 0 h 641"/>
              <a:gd name="T22" fmla="*/ 4763 w 17"/>
              <a:gd name="T23" fmla="*/ 4763 h 641"/>
              <a:gd name="T24" fmla="*/ 0 w 17"/>
              <a:gd name="T25" fmla="*/ 9525 h 641"/>
              <a:gd name="T26" fmla="*/ 0 w 17"/>
              <a:gd name="T27" fmla="*/ 12700 h 641"/>
              <a:gd name="T28" fmla="*/ 0 w 17"/>
              <a:gd name="T29" fmla="*/ 1003300 h 6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641"/>
              <a:gd name="T47" fmla="*/ 17 w 17"/>
              <a:gd name="T48" fmla="*/ 641 h 64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641">
                <a:moveTo>
                  <a:pt x="0" y="632"/>
                </a:moveTo>
                <a:lnTo>
                  <a:pt x="0" y="635"/>
                </a:lnTo>
                <a:lnTo>
                  <a:pt x="3" y="638"/>
                </a:lnTo>
                <a:lnTo>
                  <a:pt x="6" y="641"/>
                </a:lnTo>
                <a:lnTo>
                  <a:pt x="12" y="641"/>
                </a:lnTo>
                <a:lnTo>
                  <a:pt x="14" y="638"/>
                </a:lnTo>
                <a:lnTo>
                  <a:pt x="17" y="635"/>
                </a:ln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6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2" name="Freeform 98"/>
          <p:cNvSpPr>
            <a:spLocks/>
          </p:cNvSpPr>
          <p:nvPr/>
        </p:nvSpPr>
        <p:spPr bwMode="auto">
          <a:xfrm>
            <a:off x="5441950" y="2673350"/>
            <a:ext cx="150813" cy="26988"/>
          </a:xfrm>
          <a:custGeom>
            <a:avLst/>
            <a:gdLst>
              <a:gd name="T0" fmla="*/ 14288 w 95"/>
              <a:gd name="T1" fmla="*/ 0 h 17"/>
              <a:gd name="T2" fmla="*/ 9525 w 95"/>
              <a:gd name="T3" fmla="*/ 0 h 17"/>
              <a:gd name="T4" fmla="*/ 4763 w 95"/>
              <a:gd name="T5" fmla="*/ 4763 h 17"/>
              <a:gd name="T6" fmla="*/ 0 w 95"/>
              <a:gd name="T7" fmla="*/ 9525 h 17"/>
              <a:gd name="T8" fmla="*/ 0 w 95"/>
              <a:gd name="T9" fmla="*/ 17463 h 17"/>
              <a:gd name="T10" fmla="*/ 4763 w 95"/>
              <a:gd name="T11" fmla="*/ 22225 h 17"/>
              <a:gd name="T12" fmla="*/ 9525 w 95"/>
              <a:gd name="T13" fmla="*/ 26988 h 17"/>
              <a:gd name="T14" fmla="*/ 141288 w 95"/>
              <a:gd name="T15" fmla="*/ 26988 h 17"/>
              <a:gd name="T16" fmla="*/ 146050 w 95"/>
              <a:gd name="T17" fmla="*/ 22225 h 17"/>
              <a:gd name="T18" fmla="*/ 150813 w 95"/>
              <a:gd name="T19" fmla="*/ 17463 h 17"/>
              <a:gd name="T20" fmla="*/ 150813 w 95"/>
              <a:gd name="T21" fmla="*/ 9525 h 17"/>
              <a:gd name="T22" fmla="*/ 146050 w 95"/>
              <a:gd name="T23" fmla="*/ 4763 h 17"/>
              <a:gd name="T24" fmla="*/ 141288 w 95"/>
              <a:gd name="T25" fmla="*/ 0 h 17"/>
              <a:gd name="T26" fmla="*/ 136525 w 95"/>
              <a:gd name="T27" fmla="*/ 0 h 17"/>
              <a:gd name="T28" fmla="*/ 14288 w 9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5"/>
              <a:gd name="T46" fmla="*/ 0 h 17"/>
              <a:gd name="T47" fmla="*/ 95 w 9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89" y="17"/>
                </a:lnTo>
                <a:lnTo>
                  <a:pt x="92" y="14"/>
                </a:lnTo>
                <a:lnTo>
                  <a:pt x="95" y="11"/>
                </a:lnTo>
                <a:lnTo>
                  <a:pt x="95" y="6"/>
                </a:lnTo>
                <a:lnTo>
                  <a:pt x="92" y="3"/>
                </a:lnTo>
                <a:lnTo>
                  <a:pt x="89" y="0"/>
                </a:lnTo>
                <a:lnTo>
                  <a:pt x="8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3" name="Freeform 99"/>
          <p:cNvSpPr>
            <a:spLocks/>
          </p:cNvSpPr>
          <p:nvPr/>
        </p:nvSpPr>
        <p:spPr bwMode="auto">
          <a:xfrm>
            <a:off x="5441950" y="3663950"/>
            <a:ext cx="26988" cy="1389063"/>
          </a:xfrm>
          <a:custGeom>
            <a:avLst/>
            <a:gdLst>
              <a:gd name="T0" fmla="*/ 26988 w 17"/>
              <a:gd name="T1" fmla="*/ 12700 h 875"/>
              <a:gd name="T2" fmla="*/ 26988 w 17"/>
              <a:gd name="T3" fmla="*/ 9525 h 875"/>
              <a:gd name="T4" fmla="*/ 22225 w 17"/>
              <a:gd name="T5" fmla="*/ 4763 h 875"/>
              <a:gd name="T6" fmla="*/ 19050 w 17"/>
              <a:gd name="T7" fmla="*/ 0 h 875"/>
              <a:gd name="T8" fmla="*/ 9525 w 17"/>
              <a:gd name="T9" fmla="*/ 0 h 875"/>
              <a:gd name="T10" fmla="*/ 4763 w 17"/>
              <a:gd name="T11" fmla="*/ 4763 h 875"/>
              <a:gd name="T12" fmla="*/ 0 w 17"/>
              <a:gd name="T13" fmla="*/ 9525 h 875"/>
              <a:gd name="T14" fmla="*/ 0 w 17"/>
              <a:gd name="T15" fmla="*/ 1381125 h 875"/>
              <a:gd name="T16" fmla="*/ 4763 w 17"/>
              <a:gd name="T17" fmla="*/ 1384300 h 875"/>
              <a:gd name="T18" fmla="*/ 9525 w 17"/>
              <a:gd name="T19" fmla="*/ 1389063 h 875"/>
              <a:gd name="T20" fmla="*/ 19050 w 17"/>
              <a:gd name="T21" fmla="*/ 1389063 h 875"/>
              <a:gd name="T22" fmla="*/ 22225 w 17"/>
              <a:gd name="T23" fmla="*/ 1384300 h 875"/>
              <a:gd name="T24" fmla="*/ 26988 w 17"/>
              <a:gd name="T25" fmla="*/ 1381125 h 875"/>
              <a:gd name="T26" fmla="*/ 26988 w 17"/>
              <a:gd name="T27" fmla="*/ 1376363 h 875"/>
              <a:gd name="T28" fmla="*/ 26988 w 17"/>
              <a:gd name="T29" fmla="*/ 12700 h 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875"/>
              <a:gd name="T47" fmla="*/ 17 w 17"/>
              <a:gd name="T48" fmla="*/ 875 h 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875">
                <a:moveTo>
                  <a:pt x="17" y="8"/>
                </a:move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70"/>
                </a:lnTo>
                <a:lnTo>
                  <a:pt x="3" y="872"/>
                </a:lnTo>
                <a:lnTo>
                  <a:pt x="6" y="875"/>
                </a:lnTo>
                <a:lnTo>
                  <a:pt x="12" y="875"/>
                </a:lnTo>
                <a:lnTo>
                  <a:pt x="14" y="872"/>
                </a:lnTo>
                <a:lnTo>
                  <a:pt x="17" y="870"/>
                </a:lnTo>
                <a:lnTo>
                  <a:pt x="17" y="86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4" name="Freeform 100"/>
          <p:cNvSpPr>
            <a:spLocks/>
          </p:cNvSpPr>
          <p:nvPr/>
        </p:nvSpPr>
        <p:spPr bwMode="auto">
          <a:xfrm>
            <a:off x="5441950" y="5026025"/>
            <a:ext cx="438150" cy="26988"/>
          </a:xfrm>
          <a:custGeom>
            <a:avLst/>
            <a:gdLst>
              <a:gd name="T0" fmla="*/ 14287 w 276"/>
              <a:gd name="T1" fmla="*/ 0 h 17"/>
              <a:gd name="T2" fmla="*/ 9525 w 276"/>
              <a:gd name="T3" fmla="*/ 0 h 17"/>
              <a:gd name="T4" fmla="*/ 4762 w 276"/>
              <a:gd name="T5" fmla="*/ 4763 h 17"/>
              <a:gd name="T6" fmla="*/ 0 w 276"/>
              <a:gd name="T7" fmla="*/ 9525 h 17"/>
              <a:gd name="T8" fmla="*/ 0 w 276"/>
              <a:gd name="T9" fmla="*/ 19050 h 17"/>
              <a:gd name="T10" fmla="*/ 4762 w 276"/>
              <a:gd name="T11" fmla="*/ 22225 h 17"/>
              <a:gd name="T12" fmla="*/ 9525 w 276"/>
              <a:gd name="T13" fmla="*/ 26988 h 17"/>
              <a:gd name="T14" fmla="*/ 430213 w 276"/>
              <a:gd name="T15" fmla="*/ 26988 h 17"/>
              <a:gd name="T16" fmla="*/ 434975 w 276"/>
              <a:gd name="T17" fmla="*/ 22225 h 17"/>
              <a:gd name="T18" fmla="*/ 438150 w 276"/>
              <a:gd name="T19" fmla="*/ 19050 h 17"/>
              <a:gd name="T20" fmla="*/ 438150 w 276"/>
              <a:gd name="T21" fmla="*/ 9525 h 17"/>
              <a:gd name="T22" fmla="*/ 434975 w 276"/>
              <a:gd name="T23" fmla="*/ 4763 h 17"/>
              <a:gd name="T24" fmla="*/ 430213 w 276"/>
              <a:gd name="T25" fmla="*/ 0 h 17"/>
              <a:gd name="T26" fmla="*/ 425450 w 276"/>
              <a:gd name="T27" fmla="*/ 0 h 17"/>
              <a:gd name="T28" fmla="*/ 14287 w 276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6"/>
              <a:gd name="T46" fmla="*/ 0 h 17"/>
              <a:gd name="T47" fmla="*/ 276 w 27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6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271" y="17"/>
                </a:lnTo>
                <a:lnTo>
                  <a:pt x="274" y="14"/>
                </a:lnTo>
                <a:lnTo>
                  <a:pt x="276" y="12"/>
                </a:lnTo>
                <a:lnTo>
                  <a:pt x="276" y="6"/>
                </a:lnTo>
                <a:lnTo>
                  <a:pt x="274" y="3"/>
                </a:lnTo>
                <a:lnTo>
                  <a:pt x="271" y="0"/>
                </a:lnTo>
                <a:lnTo>
                  <a:pt x="26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5" name="Oval 101"/>
          <p:cNvSpPr>
            <a:spLocks noChangeArrowheads="1"/>
          </p:cNvSpPr>
          <p:nvPr/>
        </p:nvSpPr>
        <p:spPr bwMode="auto">
          <a:xfrm>
            <a:off x="5427663" y="3651250"/>
            <a:ext cx="85725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6" name="Freeform 102"/>
          <p:cNvSpPr>
            <a:spLocks/>
          </p:cNvSpPr>
          <p:nvPr/>
        </p:nvSpPr>
        <p:spPr bwMode="auto">
          <a:xfrm>
            <a:off x="5413375" y="3636963"/>
            <a:ext cx="107950" cy="106362"/>
          </a:xfrm>
          <a:custGeom>
            <a:avLst/>
            <a:gdLst>
              <a:gd name="T0" fmla="*/ 3175 w 68"/>
              <a:gd name="T1" fmla="*/ 71437 h 67"/>
              <a:gd name="T2" fmla="*/ 4762 w 68"/>
              <a:gd name="T3" fmla="*/ 77787 h 67"/>
              <a:gd name="T4" fmla="*/ 19050 w 68"/>
              <a:gd name="T5" fmla="*/ 90487 h 67"/>
              <a:gd name="T6" fmla="*/ 22225 w 68"/>
              <a:gd name="T7" fmla="*/ 95250 h 67"/>
              <a:gd name="T8" fmla="*/ 26988 w 68"/>
              <a:gd name="T9" fmla="*/ 100012 h 67"/>
              <a:gd name="T10" fmla="*/ 26988 w 68"/>
              <a:gd name="T11" fmla="*/ 100012 h 67"/>
              <a:gd name="T12" fmla="*/ 49212 w 68"/>
              <a:gd name="T13" fmla="*/ 106362 h 67"/>
              <a:gd name="T14" fmla="*/ 65087 w 68"/>
              <a:gd name="T15" fmla="*/ 101600 h 67"/>
              <a:gd name="T16" fmla="*/ 82550 w 68"/>
              <a:gd name="T17" fmla="*/ 100012 h 67"/>
              <a:gd name="T18" fmla="*/ 82550 w 68"/>
              <a:gd name="T19" fmla="*/ 100012 h 67"/>
              <a:gd name="T20" fmla="*/ 87312 w 68"/>
              <a:gd name="T21" fmla="*/ 95250 h 67"/>
              <a:gd name="T22" fmla="*/ 90487 w 68"/>
              <a:gd name="T23" fmla="*/ 90487 h 67"/>
              <a:gd name="T24" fmla="*/ 104775 w 68"/>
              <a:gd name="T25" fmla="*/ 77787 h 67"/>
              <a:gd name="T26" fmla="*/ 106363 w 68"/>
              <a:gd name="T27" fmla="*/ 71437 h 67"/>
              <a:gd name="T28" fmla="*/ 96837 w 68"/>
              <a:gd name="T29" fmla="*/ 66675 h 67"/>
              <a:gd name="T30" fmla="*/ 107950 w 68"/>
              <a:gd name="T31" fmla="*/ 36512 h 67"/>
              <a:gd name="T32" fmla="*/ 104775 w 68"/>
              <a:gd name="T33" fmla="*/ 30162 h 67"/>
              <a:gd name="T34" fmla="*/ 88900 w 68"/>
              <a:gd name="T35" fmla="*/ 14287 h 67"/>
              <a:gd name="T36" fmla="*/ 79375 w 68"/>
              <a:gd name="T37" fmla="*/ 4762 h 67"/>
              <a:gd name="T38" fmla="*/ 73025 w 68"/>
              <a:gd name="T39" fmla="*/ 3175 h 67"/>
              <a:gd name="T40" fmla="*/ 36512 w 68"/>
              <a:gd name="T41" fmla="*/ 3175 h 67"/>
              <a:gd name="T42" fmla="*/ 28575 w 68"/>
              <a:gd name="T43" fmla="*/ 4762 h 67"/>
              <a:gd name="T44" fmla="*/ 20637 w 68"/>
              <a:gd name="T45" fmla="*/ 14287 h 67"/>
              <a:gd name="T46" fmla="*/ 4762 w 68"/>
              <a:gd name="T47" fmla="*/ 30162 h 67"/>
              <a:gd name="T48" fmla="*/ 0 w 68"/>
              <a:gd name="T49" fmla="*/ 36512 h 67"/>
              <a:gd name="T50" fmla="*/ 26988 w 68"/>
              <a:gd name="T51" fmla="*/ 44450 h 67"/>
              <a:gd name="T52" fmla="*/ 31750 w 68"/>
              <a:gd name="T53" fmla="*/ 38100 h 67"/>
              <a:gd name="T54" fmla="*/ 38100 w 68"/>
              <a:gd name="T55" fmla="*/ 30162 h 67"/>
              <a:gd name="T56" fmla="*/ 44450 w 68"/>
              <a:gd name="T57" fmla="*/ 26987 h 67"/>
              <a:gd name="T58" fmla="*/ 47625 w 68"/>
              <a:gd name="T59" fmla="*/ 26987 h 67"/>
              <a:gd name="T60" fmla="*/ 65087 w 68"/>
              <a:gd name="T61" fmla="*/ 30162 h 67"/>
              <a:gd name="T62" fmla="*/ 71437 w 68"/>
              <a:gd name="T63" fmla="*/ 31750 h 67"/>
              <a:gd name="T64" fmla="*/ 71437 w 68"/>
              <a:gd name="T65" fmla="*/ 31750 h 67"/>
              <a:gd name="T66" fmla="*/ 79375 w 68"/>
              <a:gd name="T67" fmla="*/ 39687 h 67"/>
              <a:gd name="T68" fmla="*/ 82550 w 68"/>
              <a:gd name="T69" fmla="*/ 55562 h 67"/>
              <a:gd name="T70" fmla="*/ 87312 w 68"/>
              <a:gd name="T71" fmla="*/ 44450 h 67"/>
              <a:gd name="T72" fmla="*/ 84137 w 68"/>
              <a:gd name="T73" fmla="*/ 61912 h 67"/>
              <a:gd name="T74" fmla="*/ 76200 w 68"/>
              <a:gd name="T75" fmla="*/ 71437 h 67"/>
              <a:gd name="T76" fmla="*/ 71437 w 68"/>
              <a:gd name="T77" fmla="*/ 76200 h 67"/>
              <a:gd name="T78" fmla="*/ 66675 w 68"/>
              <a:gd name="T79" fmla="*/ 79375 h 67"/>
              <a:gd name="T80" fmla="*/ 71437 w 68"/>
              <a:gd name="T81" fmla="*/ 76200 h 67"/>
              <a:gd name="T82" fmla="*/ 65087 w 68"/>
              <a:gd name="T83" fmla="*/ 77787 h 67"/>
              <a:gd name="T84" fmla="*/ 42862 w 68"/>
              <a:gd name="T85" fmla="*/ 95250 h 67"/>
              <a:gd name="T86" fmla="*/ 47625 w 68"/>
              <a:gd name="T87" fmla="*/ 79375 h 67"/>
              <a:gd name="T88" fmla="*/ 44450 w 68"/>
              <a:gd name="T89" fmla="*/ 79375 h 67"/>
              <a:gd name="T90" fmla="*/ 38100 w 68"/>
              <a:gd name="T91" fmla="*/ 77787 h 67"/>
              <a:gd name="T92" fmla="*/ 33337 w 68"/>
              <a:gd name="T93" fmla="*/ 73025 h 67"/>
              <a:gd name="T94" fmla="*/ 28575 w 68"/>
              <a:gd name="T95" fmla="*/ 68262 h 67"/>
              <a:gd name="T96" fmla="*/ 26988 w 68"/>
              <a:gd name="T97" fmla="*/ 61912 h 67"/>
              <a:gd name="T98" fmla="*/ 26988 w 68"/>
              <a:gd name="T99" fmla="*/ 60325 h 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8"/>
              <a:gd name="T151" fmla="*/ 0 h 67"/>
              <a:gd name="T152" fmla="*/ 68 w 68"/>
              <a:gd name="T153" fmla="*/ 67 h 6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8" h="67">
                <a:moveTo>
                  <a:pt x="0" y="34"/>
                </a:moveTo>
                <a:lnTo>
                  <a:pt x="0" y="43"/>
                </a:lnTo>
                <a:lnTo>
                  <a:pt x="2" y="45"/>
                </a:lnTo>
                <a:lnTo>
                  <a:pt x="5" y="50"/>
                </a:lnTo>
                <a:lnTo>
                  <a:pt x="6" y="50"/>
                </a:lnTo>
                <a:lnTo>
                  <a:pt x="3" y="49"/>
                </a:lnTo>
                <a:lnTo>
                  <a:pt x="5" y="50"/>
                </a:lnTo>
                <a:lnTo>
                  <a:pt x="7" y="55"/>
                </a:lnTo>
                <a:lnTo>
                  <a:pt x="12" y="57"/>
                </a:lnTo>
                <a:lnTo>
                  <a:pt x="7" y="53"/>
                </a:lnTo>
                <a:lnTo>
                  <a:pt x="10" y="57"/>
                </a:lnTo>
                <a:lnTo>
                  <a:pt x="14" y="60"/>
                </a:lnTo>
                <a:lnTo>
                  <a:pt x="10" y="56"/>
                </a:lnTo>
                <a:lnTo>
                  <a:pt x="13" y="60"/>
                </a:lnTo>
                <a:lnTo>
                  <a:pt x="17" y="63"/>
                </a:lnTo>
                <a:lnTo>
                  <a:pt x="18" y="64"/>
                </a:lnTo>
                <a:lnTo>
                  <a:pt x="17" y="61"/>
                </a:lnTo>
                <a:lnTo>
                  <a:pt x="17" y="63"/>
                </a:lnTo>
                <a:lnTo>
                  <a:pt x="23" y="66"/>
                </a:lnTo>
                <a:lnTo>
                  <a:pt x="24" y="67"/>
                </a:lnTo>
                <a:lnTo>
                  <a:pt x="31" y="67"/>
                </a:lnTo>
                <a:lnTo>
                  <a:pt x="30" y="66"/>
                </a:lnTo>
                <a:lnTo>
                  <a:pt x="43" y="60"/>
                </a:lnTo>
                <a:lnTo>
                  <a:pt x="41" y="64"/>
                </a:lnTo>
                <a:lnTo>
                  <a:pt x="45" y="67"/>
                </a:lnTo>
                <a:lnTo>
                  <a:pt x="46" y="66"/>
                </a:lnTo>
                <a:lnTo>
                  <a:pt x="52" y="63"/>
                </a:lnTo>
                <a:lnTo>
                  <a:pt x="52" y="61"/>
                </a:lnTo>
                <a:lnTo>
                  <a:pt x="50" y="64"/>
                </a:lnTo>
                <a:lnTo>
                  <a:pt x="52" y="63"/>
                </a:lnTo>
                <a:lnTo>
                  <a:pt x="56" y="60"/>
                </a:lnTo>
                <a:lnTo>
                  <a:pt x="59" y="56"/>
                </a:lnTo>
                <a:lnTo>
                  <a:pt x="55" y="60"/>
                </a:lnTo>
                <a:lnTo>
                  <a:pt x="59" y="57"/>
                </a:lnTo>
                <a:lnTo>
                  <a:pt x="61" y="53"/>
                </a:lnTo>
                <a:lnTo>
                  <a:pt x="57" y="57"/>
                </a:lnTo>
                <a:lnTo>
                  <a:pt x="61" y="55"/>
                </a:lnTo>
                <a:lnTo>
                  <a:pt x="64" y="50"/>
                </a:lnTo>
                <a:lnTo>
                  <a:pt x="66" y="49"/>
                </a:lnTo>
                <a:lnTo>
                  <a:pt x="63" y="50"/>
                </a:lnTo>
                <a:lnTo>
                  <a:pt x="64" y="50"/>
                </a:lnTo>
                <a:lnTo>
                  <a:pt x="67" y="45"/>
                </a:lnTo>
                <a:lnTo>
                  <a:pt x="68" y="43"/>
                </a:lnTo>
                <a:lnTo>
                  <a:pt x="66" y="39"/>
                </a:lnTo>
                <a:lnTo>
                  <a:pt x="61" y="42"/>
                </a:lnTo>
                <a:lnTo>
                  <a:pt x="67" y="28"/>
                </a:lnTo>
                <a:lnTo>
                  <a:pt x="68" y="30"/>
                </a:lnTo>
                <a:lnTo>
                  <a:pt x="68" y="23"/>
                </a:lnTo>
                <a:lnTo>
                  <a:pt x="67" y="21"/>
                </a:lnTo>
                <a:lnTo>
                  <a:pt x="67" y="20"/>
                </a:lnTo>
                <a:lnTo>
                  <a:pt x="66" y="19"/>
                </a:lnTo>
                <a:lnTo>
                  <a:pt x="66" y="17"/>
                </a:lnTo>
                <a:lnTo>
                  <a:pt x="55" y="6"/>
                </a:lnTo>
                <a:lnTo>
                  <a:pt x="56" y="9"/>
                </a:lnTo>
                <a:lnTo>
                  <a:pt x="56" y="7"/>
                </a:lnTo>
                <a:lnTo>
                  <a:pt x="52" y="5"/>
                </a:lnTo>
                <a:lnTo>
                  <a:pt x="50" y="3"/>
                </a:lnTo>
                <a:lnTo>
                  <a:pt x="52" y="6"/>
                </a:lnTo>
                <a:lnTo>
                  <a:pt x="52" y="5"/>
                </a:lnTo>
                <a:lnTo>
                  <a:pt x="46" y="2"/>
                </a:lnTo>
                <a:lnTo>
                  <a:pt x="45" y="0"/>
                </a:lnTo>
                <a:lnTo>
                  <a:pt x="24" y="0"/>
                </a:lnTo>
                <a:lnTo>
                  <a:pt x="23" y="2"/>
                </a:lnTo>
                <a:lnTo>
                  <a:pt x="17" y="5"/>
                </a:lnTo>
                <a:lnTo>
                  <a:pt x="17" y="6"/>
                </a:lnTo>
                <a:lnTo>
                  <a:pt x="18" y="3"/>
                </a:lnTo>
                <a:lnTo>
                  <a:pt x="17" y="5"/>
                </a:lnTo>
                <a:lnTo>
                  <a:pt x="13" y="7"/>
                </a:lnTo>
                <a:lnTo>
                  <a:pt x="13" y="9"/>
                </a:lnTo>
                <a:lnTo>
                  <a:pt x="14" y="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1"/>
                </a:lnTo>
                <a:lnTo>
                  <a:pt x="0" y="23"/>
                </a:lnTo>
                <a:lnTo>
                  <a:pt x="0" y="34"/>
                </a:lnTo>
                <a:lnTo>
                  <a:pt x="17" y="34"/>
                </a:lnTo>
                <a:lnTo>
                  <a:pt x="17" y="28"/>
                </a:lnTo>
                <a:lnTo>
                  <a:pt x="18" y="27"/>
                </a:lnTo>
                <a:lnTo>
                  <a:pt x="18" y="25"/>
                </a:lnTo>
                <a:lnTo>
                  <a:pt x="20" y="24"/>
                </a:lnTo>
                <a:lnTo>
                  <a:pt x="20" y="23"/>
                </a:lnTo>
                <a:lnTo>
                  <a:pt x="24" y="20"/>
                </a:lnTo>
                <a:lnTo>
                  <a:pt x="24" y="19"/>
                </a:lnTo>
                <a:lnTo>
                  <a:pt x="23" y="21"/>
                </a:lnTo>
                <a:lnTo>
                  <a:pt x="24" y="20"/>
                </a:lnTo>
                <a:lnTo>
                  <a:pt x="28" y="17"/>
                </a:lnTo>
                <a:lnTo>
                  <a:pt x="28" y="16"/>
                </a:lnTo>
                <a:lnTo>
                  <a:pt x="28" y="19"/>
                </a:lnTo>
                <a:lnTo>
                  <a:pt x="30" y="17"/>
                </a:lnTo>
                <a:lnTo>
                  <a:pt x="35" y="17"/>
                </a:lnTo>
                <a:lnTo>
                  <a:pt x="39" y="17"/>
                </a:lnTo>
                <a:lnTo>
                  <a:pt x="41" y="19"/>
                </a:lnTo>
                <a:lnTo>
                  <a:pt x="41" y="16"/>
                </a:lnTo>
                <a:lnTo>
                  <a:pt x="41" y="17"/>
                </a:lnTo>
                <a:lnTo>
                  <a:pt x="45" y="20"/>
                </a:lnTo>
                <a:lnTo>
                  <a:pt x="46" y="21"/>
                </a:lnTo>
                <a:lnTo>
                  <a:pt x="45" y="19"/>
                </a:lnTo>
                <a:lnTo>
                  <a:pt x="45" y="20"/>
                </a:lnTo>
                <a:lnTo>
                  <a:pt x="49" y="23"/>
                </a:lnTo>
                <a:lnTo>
                  <a:pt x="49" y="24"/>
                </a:lnTo>
                <a:lnTo>
                  <a:pt x="50" y="25"/>
                </a:lnTo>
                <a:lnTo>
                  <a:pt x="50" y="27"/>
                </a:lnTo>
                <a:lnTo>
                  <a:pt x="52" y="28"/>
                </a:lnTo>
                <a:lnTo>
                  <a:pt x="52" y="35"/>
                </a:lnTo>
                <a:lnTo>
                  <a:pt x="56" y="39"/>
                </a:lnTo>
                <a:lnTo>
                  <a:pt x="61" y="25"/>
                </a:lnTo>
                <a:lnTo>
                  <a:pt x="55" y="28"/>
                </a:lnTo>
                <a:lnTo>
                  <a:pt x="52" y="38"/>
                </a:lnTo>
                <a:lnTo>
                  <a:pt x="50" y="39"/>
                </a:lnTo>
                <a:lnTo>
                  <a:pt x="53" y="39"/>
                </a:lnTo>
                <a:lnTo>
                  <a:pt x="52" y="39"/>
                </a:lnTo>
                <a:lnTo>
                  <a:pt x="49" y="43"/>
                </a:lnTo>
                <a:lnTo>
                  <a:pt x="48" y="45"/>
                </a:lnTo>
                <a:lnTo>
                  <a:pt x="50" y="43"/>
                </a:lnTo>
                <a:lnTo>
                  <a:pt x="52" y="41"/>
                </a:lnTo>
                <a:lnTo>
                  <a:pt x="45" y="48"/>
                </a:lnTo>
                <a:lnTo>
                  <a:pt x="48" y="46"/>
                </a:lnTo>
                <a:lnTo>
                  <a:pt x="49" y="43"/>
                </a:lnTo>
                <a:lnTo>
                  <a:pt x="42" y="50"/>
                </a:lnTo>
                <a:lnTo>
                  <a:pt x="45" y="49"/>
                </a:lnTo>
                <a:lnTo>
                  <a:pt x="46" y="46"/>
                </a:lnTo>
                <a:lnTo>
                  <a:pt x="45" y="48"/>
                </a:lnTo>
                <a:lnTo>
                  <a:pt x="41" y="50"/>
                </a:lnTo>
                <a:lnTo>
                  <a:pt x="41" y="52"/>
                </a:lnTo>
                <a:lnTo>
                  <a:pt x="41" y="49"/>
                </a:lnTo>
                <a:lnTo>
                  <a:pt x="39" y="50"/>
                </a:lnTo>
                <a:lnTo>
                  <a:pt x="30" y="53"/>
                </a:lnTo>
                <a:lnTo>
                  <a:pt x="27" y="60"/>
                </a:lnTo>
                <a:lnTo>
                  <a:pt x="41" y="55"/>
                </a:lnTo>
                <a:lnTo>
                  <a:pt x="36" y="50"/>
                </a:lnTo>
                <a:lnTo>
                  <a:pt x="30" y="50"/>
                </a:lnTo>
                <a:lnTo>
                  <a:pt x="28" y="49"/>
                </a:lnTo>
                <a:lnTo>
                  <a:pt x="28" y="52"/>
                </a:lnTo>
                <a:lnTo>
                  <a:pt x="28" y="50"/>
                </a:lnTo>
                <a:lnTo>
                  <a:pt x="24" y="48"/>
                </a:lnTo>
                <a:lnTo>
                  <a:pt x="23" y="46"/>
                </a:lnTo>
                <a:lnTo>
                  <a:pt x="24" y="49"/>
                </a:lnTo>
                <a:lnTo>
                  <a:pt x="27" y="50"/>
                </a:lnTo>
                <a:lnTo>
                  <a:pt x="20" y="43"/>
                </a:lnTo>
                <a:lnTo>
                  <a:pt x="21" y="46"/>
                </a:lnTo>
                <a:lnTo>
                  <a:pt x="24" y="48"/>
                </a:lnTo>
                <a:lnTo>
                  <a:pt x="17" y="41"/>
                </a:lnTo>
                <a:lnTo>
                  <a:pt x="18" y="43"/>
                </a:lnTo>
                <a:lnTo>
                  <a:pt x="21" y="45"/>
                </a:lnTo>
                <a:lnTo>
                  <a:pt x="20" y="43"/>
                </a:lnTo>
                <a:lnTo>
                  <a:pt x="17" y="39"/>
                </a:lnTo>
                <a:lnTo>
                  <a:pt x="16" y="39"/>
                </a:lnTo>
                <a:lnTo>
                  <a:pt x="18" y="39"/>
                </a:lnTo>
                <a:lnTo>
                  <a:pt x="17" y="38"/>
                </a:lnTo>
                <a:lnTo>
                  <a:pt x="1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7" name="Freeform 103"/>
          <p:cNvSpPr>
            <a:spLocks/>
          </p:cNvSpPr>
          <p:nvPr/>
        </p:nvSpPr>
        <p:spPr bwMode="auto">
          <a:xfrm>
            <a:off x="5070475" y="4159250"/>
            <a:ext cx="974725" cy="26988"/>
          </a:xfrm>
          <a:custGeom>
            <a:avLst/>
            <a:gdLst>
              <a:gd name="T0" fmla="*/ 962025 w 614"/>
              <a:gd name="T1" fmla="*/ 26988 h 17"/>
              <a:gd name="T2" fmla="*/ 966788 w 614"/>
              <a:gd name="T3" fmla="*/ 26988 h 17"/>
              <a:gd name="T4" fmla="*/ 971550 w 614"/>
              <a:gd name="T5" fmla="*/ 22225 h 17"/>
              <a:gd name="T6" fmla="*/ 974725 w 614"/>
              <a:gd name="T7" fmla="*/ 17463 h 17"/>
              <a:gd name="T8" fmla="*/ 974725 w 614"/>
              <a:gd name="T9" fmla="*/ 9525 h 17"/>
              <a:gd name="T10" fmla="*/ 971550 w 614"/>
              <a:gd name="T11" fmla="*/ 4763 h 17"/>
              <a:gd name="T12" fmla="*/ 966788 w 614"/>
              <a:gd name="T13" fmla="*/ 0 h 17"/>
              <a:gd name="T14" fmla="*/ 9525 w 614"/>
              <a:gd name="T15" fmla="*/ 0 h 17"/>
              <a:gd name="T16" fmla="*/ 4762 w 614"/>
              <a:gd name="T17" fmla="*/ 4763 h 17"/>
              <a:gd name="T18" fmla="*/ 0 w 614"/>
              <a:gd name="T19" fmla="*/ 9525 h 17"/>
              <a:gd name="T20" fmla="*/ 0 w 614"/>
              <a:gd name="T21" fmla="*/ 17463 h 17"/>
              <a:gd name="T22" fmla="*/ 4762 w 614"/>
              <a:gd name="T23" fmla="*/ 22225 h 17"/>
              <a:gd name="T24" fmla="*/ 9525 w 614"/>
              <a:gd name="T25" fmla="*/ 26988 h 17"/>
              <a:gd name="T26" fmla="*/ 12700 w 614"/>
              <a:gd name="T27" fmla="*/ 26988 h 17"/>
              <a:gd name="T28" fmla="*/ 962025 w 614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14"/>
              <a:gd name="T46" fmla="*/ 0 h 17"/>
              <a:gd name="T47" fmla="*/ 614 w 61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14" h="17">
                <a:moveTo>
                  <a:pt x="606" y="17"/>
                </a:moveTo>
                <a:lnTo>
                  <a:pt x="609" y="17"/>
                </a:lnTo>
                <a:lnTo>
                  <a:pt x="612" y="14"/>
                </a:lnTo>
                <a:lnTo>
                  <a:pt x="614" y="11"/>
                </a:lnTo>
                <a:lnTo>
                  <a:pt x="614" y="6"/>
                </a:lnTo>
                <a:lnTo>
                  <a:pt x="612" y="3"/>
                </a:lnTo>
                <a:lnTo>
                  <a:pt x="60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8" y="17"/>
                </a:lnTo>
                <a:lnTo>
                  <a:pt x="606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8" name="Oval 104"/>
          <p:cNvSpPr>
            <a:spLocks noChangeArrowheads="1"/>
          </p:cNvSpPr>
          <p:nvPr/>
        </p:nvSpPr>
        <p:spPr bwMode="auto">
          <a:xfrm>
            <a:off x="5054600" y="4146550"/>
            <a:ext cx="85725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9" name="Freeform 105"/>
          <p:cNvSpPr>
            <a:spLocks/>
          </p:cNvSpPr>
          <p:nvPr/>
        </p:nvSpPr>
        <p:spPr bwMode="auto">
          <a:xfrm>
            <a:off x="5041900" y="4132263"/>
            <a:ext cx="107950" cy="106362"/>
          </a:xfrm>
          <a:custGeom>
            <a:avLst/>
            <a:gdLst>
              <a:gd name="T0" fmla="*/ 1588 w 68"/>
              <a:gd name="T1" fmla="*/ 71437 h 67"/>
              <a:gd name="T2" fmla="*/ 4762 w 68"/>
              <a:gd name="T3" fmla="*/ 77787 h 67"/>
              <a:gd name="T4" fmla="*/ 17462 w 68"/>
              <a:gd name="T5" fmla="*/ 90487 h 67"/>
              <a:gd name="T6" fmla="*/ 22225 w 68"/>
              <a:gd name="T7" fmla="*/ 95250 h 67"/>
              <a:gd name="T8" fmla="*/ 26988 w 68"/>
              <a:gd name="T9" fmla="*/ 100012 h 67"/>
              <a:gd name="T10" fmla="*/ 26988 w 68"/>
              <a:gd name="T11" fmla="*/ 100012 h 67"/>
              <a:gd name="T12" fmla="*/ 49212 w 68"/>
              <a:gd name="T13" fmla="*/ 106362 h 67"/>
              <a:gd name="T14" fmla="*/ 63500 w 68"/>
              <a:gd name="T15" fmla="*/ 101600 h 67"/>
              <a:gd name="T16" fmla="*/ 80962 w 68"/>
              <a:gd name="T17" fmla="*/ 100012 h 67"/>
              <a:gd name="T18" fmla="*/ 80962 w 68"/>
              <a:gd name="T19" fmla="*/ 100012 h 67"/>
              <a:gd name="T20" fmla="*/ 85725 w 68"/>
              <a:gd name="T21" fmla="*/ 95250 h 67"/>
              <a:gd name="T22" fmla="*/ 90487 w 68"/>
              <a:gd name="T23" fmla="*/ 90487 h 67"/>
              <a:gd name="T24" fmla="*/ 103188 w 68"/>
              <a:gd name="T25" fmla="*/ 77787 h 67"/>
              <a:gd name="T26" fmla="*/ 106363 w 68"/>
              <a:gd name="T27" fmla="*/ 71437 h 67"/>
              <a:gd name="T28" fmla="*/ 96837 w 68"/>
              <a:gd name="T29" fmla="*/ 66675 h 67"/>
              <a:gd name="T30" fmla="*/ 107950 w 68"/>
              <a:gd name="T31" fmla="*/ 36512 h 67"/>
              <a:gd name="T32" fmla="*/ 103188 w 68"/>
              <a:gd name="T33" fmla="*/ 30162 h 67"/>
              <a:gd name="T34" fmla="*/ 88900 w 68"/>
              <a:gd name="T35" fmla="*/ 14287 h 67"/>
              <a:gd name="T36" fmla="*/ 79375 w 68"/>
              <a:gd name="T37" fmla="*/ 4762 h 67"/>
              <a:gd name="T38" fmla="*/ 73025 w 68"/>
              <a:gd name="T39" fmla="*/ 3175 h 67"/>
              <a:gd name="T40" fmla="*/ 34925 w 68"/>
              <a:gd name="T41" fmla="*/ 3175 h 67"/>
              <a:gd name="T42" fmla="*/ 28575 w 68"/>
              <a:gd name="T43" fmla="*/ 4762 h 67"/>
              <a:gd name="T44" fmla="*/ 20637 w 68"/>
              <a:gd name="T45" fmla="*/ 14287 h 67"/>
              <a:gd name="T46" fmla="*/ 4762 w 68"/>
              <a:gd name="T47" fmla="*/ 30162 h 67"/>
              <a:gd name="T48" fmla="*/ 0 w 68"/>
              <a:gd name="T49" fmla="*/ 36512 h 67"/>
              <a:gd name="T50" fmla="*/ 26988 w 68"/>
              <a:gd name="T51" fmla="*/ 44450 h 67"/>
              <a:gd name="T52" fmla="*/ 30162 w 68"/>
              <a:gd name="T53" fmla="*/ 38100 h 67"/>
              <a:gd name="T54" fmla="*/ 38100 w 68"/>
              <a:gd name="T55" fmla="*/ 30162 h 67"/>
              <a:gd name="T56" fmla="*/ 44450 w 68"/>
              <a:gd name="T57" fmla="*/ 26987 h 67"/>
              <a:gd name="T58" fmla="*/ 46037 w 68"/>
              <a:gd name="T59" fmla="*/ 26987 h 67"/>
              <a:gd name="T60" fmla="*/ 63500 w 68"/>
              <a:gd name="T61" fmla="*/ 30162 h 67"/>
              <a:gd name="T62" fmla="*/ 69850 w 68"/>
              <a:gd name="T63" fmla="*/ 31750 h 67"/>
              <a:gd name="T64" fmla="*/ 69850 w 68"/>
              <a:gd name="T65" fmla="*/ 31750 h 67"/>
              <a:gd name="T66" fmla="*/ 79375 w 68"/>
              <a:gd name="T67" fmla="*/ 39687 h 67"/>
              <a:gd name="T68" fmla="*/ 80962 w 68"/>
              <a:gd name="T69" fmla="*/ 55562 h 67"/>
              <a:gd name="T70" fmla="*/ 85725 w 68"/>
              <a:gd name="T71" fmla="*/ 44450 h 67"/>
              <a:gd name="T72" fmla="*/ 84137 w 68"/>
              <a:gd name="T73" fmla="*/ 61912 h 67"/>
              <a:gd name="T74" fmla="*/ 74612 w 68"/>
              <a:gd name="T75" fmla="*/ 71437 h 67"/>
              <a:gd name="T76" fmla="*/ 69850 w 68"/>
              <a:gd name="T77" fmla="*/ 76200 h 67"/>
              <a:gd name="T78" fmla="*/ 66675 w 68"/>
              <a:gd name="T79" fmla="*/ 79375 h 67"/>
              <a:gd name="T80" fmla="*/ 69850 w 68"/>
              <a:gd name="T81" fmla="*/ 76200 h 67"/>
              <a:gd name="T82" fmla="*/ 63500 w 68"/>
              <a:gd name="T83" fmla="*/ 77787 h 67"/>
              <a:gd name="T84" fmla="*/ 41275 w 68"/>
              <a:gd name="T85" fmla="*/ 95250 h 67"/>
              <a:gd name="T86" fmla="*/ 46037 w 68"/>
              <a:gd name="T87" fmla="*/ 79375 h 67"/>
              <a:gd name="T88" fmla="*/ 44450 w 68"/>
              <a:gd name="T89" fmla="*/ 79375 h 67"/>
              <a:gd name="T90" fmla="*/ 38100 w 68"/>
              <a:gd name="T91" fmla="*/ 77787 h 67"/>
              <a:gd name="T92" fmla="*/ 33337 w 68"/>
              <a:gd name="T93" fmla="*/ 73025 h 67"/>
              <a:gd name="T94" fmla="*/ 28575 w 68"/>
              <a:gd name="T95" fmla="*/ 68262 h 67"/>
              <a:gd name="T96" fmla="*/ 26988 w 68"/>
              <a:gd name="T97" fmla="*/ 61912 h 67"/>
              <a:gd name="T98" fmla="*/ 26988 w 68"/>
              <a:gd name="T99" fmla="*/ 60325 h 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8"/>
              <a:gd name="T151" fmla="*/ 0 h 67"/>
              <a:gd name="T152" fmla="*/ 68 w 68"/>
              <a:gd name="T153" fmla="*/ 67 h 6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8" h="67">
                <a:moveTo>
                  <a:pt x="0" y="34"/>
                </a:moveTo>
                <a:lnTo>
                  <a:pt x="0" y="43"/>
                </a:lnTo>
                <a:lnTo>
                  <a:pt x="1" y="45"/>
                </a:lnTo>
                <a:lnTo>
                  <a:pt x="4" y="50"/>
                </a:lnTo>
                <a:lnTo>
                  <a:pt x="6" y="50"/>
                </a:lnTo>
                <a:lnTo>
                  <a:pt x="3" y="49"/>
                </a:lnTo>
                <a:lnTo>
                  <a:pt x="4" y="50"/>
                </a:lnTo>
                <a:lnTo>
                  <a:pt x="7" y="55"/>
                </a:lnTo>
                <a:lnTo>
                  <a:pt x="11" y="57"/>
                </a:lnTo>
                <a:lnTo>
                  <a:pt x="7" y="53"/>
                </a:lnTo>
                <a:lnTo>
                  <a:pt x="10" y="57"/>
                </a:lnTo>
                <a:lnTo>
                  <a:pt x="14" y="60"/>
                </a:lnTo>
                <a:lnTo>
                  <a:pt x="10" y="56"/>
                </a:lnTo>
                <a:lnTo>
                  <a:pt x="13" y="60"/>
                </a:lnTo>
                <a:lnTo>
                  <a:pt x="17" y="63"/>
                </a:lnTo>
                <a:lnTo>
                  <a:pt x="18" y="64"/>
                </a:lnTo>
                <a:lnTo>
                  <a:pt x="17" y="61"/>
                </a:lnTo>
                <a:lnTo>
                  <a:pt x="17" y="63"/>
                </a:lnTo>
                <a:lnTo>
                  <a:pt x="22" y="66"/>
                </a:lnTo>
                <a:lnTo>
                  <a:pt x="24" y="67"/>
                </a:lnTo>
                <a:lnTo>
                  <a:pt x="31" y="67"/>
                </a:lnTo>
                <a:lnTo>
                  <a:pt x="29" y="66"/>
                </a:lnTo>
                <a:lnTo>
                  <a:pt x="43" y="60"/>
                </a:lnTo>
                <a:lnTo>
                  <a:pt x="40" y="64"/>
                </a:lnTo>
                <a:lnTo>
                  <a:pt x="44" y="67"/>
                </a:lnTo>
                <a:lnTo>
                  <a:pt x="46" y="66"/>
                </a:lnTo>
                <a:lnTo>
                  <a:pt x="51" y="63"/>
                </a:lnTo>
                <a:lnTo>
                  <a:pt x="51" y="61"/>
                </a:lnTo>
                <a:lnTo>
                  <a:pt x="50" y="64"/>
                </a:lnTo>
                <a:lnTo>
                  <a:pt x="51" y="63"/>
                </a:lnTo>
                <a:lnTo>
                  <a:pt x="56" y="60"/>
                </a:lnTo>
                <a:lnTo>
                  <a:pt x="58" y="56"/>
                </a:lnTo>
                <a:lnTo>
                  <a:pt x="54" y="60"/>
                </a:lnTo>
                <a:lnTo>
                  <a:pt x="58" y="57"/>
                </a:lnTo>
                <a:lnTo>
                  <a:pt x="61" y="53"/>
                </a:lnTo>
                <a:lnTo>
                  <a:pt x="57" y="57"/>
                </a:lnTo>
                <a:lnTo>
                  <a:pt x="61" y="55"/>
                </a:lnTo>
                <a:lnTo>
                  <a:pt x="64" y="50"/>
                </a:lnTo>
                <a:lnTo>
                  <a:pt x="65" y="49"/>
                </a:lnTo>
                <a:lnTo>
                  <a:pt x="62" y="50"/>
                </a:lnTo>
                <a:lnTo>
                  <a:pt x="64" y="50"/>
                </a:lnTo>
                <a:lnTo>
                  <a:pt x="67" y="45"/>
                </a:lnTo>
                <a:lnTo>
                  <a:pt x="68" y="43"/>
                </a:lnTo>
                <a:lnTo>
                  <a:pt x="65" y="39"/>
                </a:lnTo>
                <a:lnTo>
                  <a:pt x="61" y="42"/>
                </a:lnTo>
                <a:lnTo>
                  <a:pt x="67" y="28"/>
                </a:lnTo>
                <a:lnTo>
                  <a:pt x="68" y="30"/>
                </a:lnTo>
                <a:lnTo>
                  <a:pt x="68" y="23"/>
                </a:lnTo>
                <a:lnTo>
                  <a:pt x="67" y="21"/>
                </a:lnTo>
                <a:lnTo>
                  <a:pt x="67" y="20"/>
                </a:lnTo>
                <a:lnTo>
                  <a:pt x="65" y="19"/>
                </a:lnTo>
                <a:lnTo>
                  <a:pt x="65" y="17"/>
                </a:lnTo>
                <a:lnTo>
                  <a:pt x="54" y="6"/>
                </a:lnTo>
                <a:lnTo>
                  <a:pt x="56" y="9"/>
                </a:lnTo>
                <a:lnTo>
                  <a:pt x="56" y="7"/>
                </a:lnTo>
                <a:lnTo>
                  <a:pt x="51" y="5"/>
                </a:lnTo>
                <a:lnTo>
                  <a:pt x="50" y="3"/>
                </a:lnTo>
                <a:lnTo>
                  <a:pt x="51" y="6"/>
                </a:lnTo>
                <a:lnTo>
                  <a:pt x="51" y="5"/>
                </a:lnTo>
                <a:lnTo>
                  <a:pt x="46" y="2"/>
                </a:lnTo>
                <a:lnTo>
                  <a:pt x="44" y="0"/>
                </a:lnTo>
                <a:lnTo>
                  <a:pt x="24" y="0"/>
                </a:lnTo>
                <a:lnTo>
                  <a:pt x="22" y="2"/>
                </a:lnTo>
                <a:lnTo>
                  <a:pt x="17" y="5"/>
                </a:lnTo>
                <a:lnTo>
                  <a:pt x="17" y="6"/>
                </a:lnTo>
                <a:lnTo>
                  <a:pt x="18" y="3"/>
                </a:lnTo>
                <a:lnTo>
                  <a:pt x="17" y="5"/>
                </a:lnTo>
                <a:lnTo>
                  <a:pt x="13" y="7"/>
                </a:lnTo>
                <a:lnTo>
                  <a:pt x="13" y="9"/>
                </a:lnTo>
                <a:lnTo>
                  <a:pt x="14" y="6"/>
                </a:lnTo>
                <a:lnTo>
                  <a:pt x="3" y="17"/>
                </a:lnTo>
                <a:lnTo>
                  <a:pt x="3" y="19"/>
                </a:lnTo>
                <a:lnTo>
                  <a:pt x="1" y="20"/>
                </a:lnTo>
                <a:lnTo>
                  <a:pt x="1" y="21"/>
                </a:lnTo>
                <a:lnTo>
                  <a:pt x="0" y="23"/>
                </a:lnTo>
                <a:lnTo>
                  <a:pt x="0" y="34"/>
                </a:lnTo>
                <a:lnTo>
                  <a:pt x="17" y="34"/>
                </a:lnTo>
                <a:lnTo>
                  <a:pt x="17" y="28"/>
                </a:lnTo>
                <a:lnTo>
                  <a:pt x="18" y="27"/>
                </a:lnTo>
                <a:lnTo>
                  <a:pt x="18" y="25"/>
                </a:lnTo>
                <a:lnTo>
                  <a:pt x="19" y="24"/>
                </a:lnTo>
                <a:lnTo>
                  <a:pt x="19" y="23"/>
                </a:lnTo>
                <a:lnTo>
                  <a:pt x="24" y="20"/>
                </a:lnTo>
                <a:lnTo>
                  <a:pt x="24" y="19"/>
                </a:lnTo>
                <a:lnTo>
                  <a:pt x="22" y="21"/>
                </a:lnTo>
                <a:lnTo>
                  <a:pt x="24" y="20"/>
                </a:lnTo>
                <a:lnTo>
                  <a:pt x="28" y="17"/>
                </a:lnTo>
                <a:lnTo>
                  <a:pt x="28" y="16"/>
                </a:lnTo>
                <a:lnTo>
                  <a:pt x="28" y="19"/>
                </a:lnTo>
                <a:lnTo>
                  <a:pt x="29" y="17"/>
                </a:lnTo>
                <a:lnTo>
                  <a:pt x="35" y="17"/>
                </a:lnTo>
                <a:lnTo>
                  <a:pt x="39" y="17"/>
                </a:lnTo>
                <a:lnTo>
                  <a:pt x="40" y="19"/>
                </a:lnTo>
                <a:lnTo>
                  <a:pt x="40" y="16"/>
                </a:lnTo>
                <a:lnTo>
                  <a:pt x="40" y="17"/>
                </a:lnTo>
                <a:lnTo>
                  <a:pt x="44" y="20"/>
                </a:lnTo>
                <a:lnTo>
                  <a:pt x="46" y="21"/>
                </a:lnTo>
                <a:lnTo>
                  <a:pt x="44" y="19"/>
                </a:lnTo>
                <a:lnTo>
                  <a:pt x="44" y="20"/>
                </a:lnTo>
                <a:lnTo>
                  <a:pt x="49" y="23"/>
                </a:lnTo>
                <a:lnTo>
                  <a:pt x="49" y="24"/>
                </a:lnTo>
                <a:lnTo>
                  <a:pt x="50" y="25"/>
                </a:lnTo>
                <a:lnTo>
                  <a:pt x="50" y="27"/>
                </a:lnTo>
                <a:lnTo>
                  <a:pt x="51" y="28"/>
                </a:lnTo>
                <a:lnTo>
                  <a:pt x="51" y="35"/>
                </a:lnTo>
                <a:lnTo>
                  <a:pt x="56" y="39"/>
                </a:lnTo>
                <a:lnTo>
                  <a:pt x="61" y="25"/>
                </a:lnTo>
                <a:lnTo>
                  <a:pt x="54" y="28"/>
                </a:lnTo>
                <a:lnTo>
                  <a:pt x="51" y="38"/>
                </a:lnTo>
                <a:lnTo>
                  <a:pt x="50" y="39"/>
                </a:lnTo>
                <a:lnTo>
                  <a:pt x="53" y="39"/>
                </a:lnTo>
                <a:lnTo>
                  <a:pt x="51" y="39"/>
                </a:lnTo>
                <a:lnTo>
                  <a:pt x="49" y="43"/>
                </a:lnTo>
                <a:lnTo>
                  <a:pt x="47" y="45"/>
                </a:lnTo>
                <a:lnTo>
                  <a:pt x="50" y="43"/>
                </a:lnTo>
                <a:lnTo>
                  <a:pt x="51" y="41"/>
                </a:lnTo>
                <a:lnTo>
                  <a:pt x="44" y="48"/>
                </a:lnTo>
                <a:lnTo>
                  <a:pt x="47" y="46"/>
                </a:lnTo>
                <a:lnTo>
                  <a:pt x="49" y="43"/>
                </a:lnTo>
                <a:lnTo>
                  <a:pt x="42" y="50"/>
                </a:lnTo>
                <a:lnTo>
                  <a:pt x="44" y="49"/>
                </a:lnTo>
                <a:lnTo>
                  <a:pt x="46" y="46"/>
                </a:lnTo>
                <a:lnTo>
                  <a:pt x="44" y="48"/>
                </a:lnTo>
                <a:lnTo>
                  <a:pt x="40" y="50"/>
                </a:lnTo>
                <a:lnTo>
                  <a:pt x="40" y="52"/>
                </a:lnTo>
                <a:lnTo>
                  <a:pt x="40" y="49"/>
                </a:lnTo>
                <a:lnTo>
                  <a:pt x="39" y="50"/>
                </a:lnTo>
                <a:lnTo>
                  <a:pt x="29" y="53"/>
                </a:lnTo>
                <a:lnTo>
                  <a:pt x="26" y="60"/>
                </a:lnTo>
                <a:lnTo>
                  <a:pt x="40" y="55"/>
                </a:lnTo>
                <a:lnTo>
                  <a:pt x="36" y="50"/>
                </a:lnTo>
                <a:lnTo>
                  <a:pt x="29" y="50"/>
                </a:lnTo>
                <a:lnTo>
                  <a:pt x="28" y="49"/>
                </a:lnTo>
                <a:lnTo>
                  <a:pt x="28" y="52"/>
                </a:lnTo>
                <a:lnTo>
                  <a:pt x="28" y="50"/>
                </a:lnTo>
                <a:lnTo>
                  <a:pt x="24" y="48"/>
                </a:lnTo>
                <a:lnTo>
                  <a:pt x="22" y="46"/>
                </a:lnTo>
                <a:lnTo>
                  <a:pt x="24" y="49"/>
                </a:lnTo>
                <a:lnTo>
                  <a:pt x="26" y="50"/>
                </a:lnTo>
                <a:lnTo>
                  <a:pt x="19" y="43"/>
                </a:lnTo>
                <a:lnTo>
                  <a:pt x="21" y="46"/>
                </a:lnTo>
                <a:lnTo>
                  <a:pt x="24" y="48"/>
                </a:lnTo>
                <a:lnTo>
                  <a:pt x="17" y="41"/>
                </a:lnTo>
                <a:lnTo>
                  <a:pt x="18" y="43"/>
                </a:lnTo>
                <a:lnTo>
                  <a:pt x="21" y="45"/>
                </a:lnTo>
                <a:lnTo>
                  <a:pt x="19" y="43"/>
                </a:lnTo>
                <a:lnTo>
                  <a:pt x="17" y="39"/>
                </a:lnTo>
                <a:lnTo>
                  <a:pt x="15" y="39"/>
                </a:lnTo>
                <a:lnTo>
                  <a:pt x="18" y="39"/>
                </a:lnTo>
                <a:lnTo>
                  <a:pt x="17" y="38"/>
                </a:lnTo>
                <a:lnTo>
                  <a:pt x="1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" name="Rectangle 106"/>
          <p:cNvSpPr>
            <a:spLocks noChangeArrowheads="1"/>
          </p:cNvSpPr>
          <p:nvPr/>
        </p:nvSpPr>
        <p:spPr bwMode="auto">
          <a:xfrm>
            <a:off x="8262938" y="51371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y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1" name="Rectangle 107"/>
          <p:cNvSpPr>
            <a:spLocks noChangeArrowheads="1"/>
          </p:cNvSpPr>
          <p:nvPr/>
        </p:nvSpPr>
        <p:spPr bwMode="auto">
          <a:xfrm>
            <a:off x="4711700" y="20415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x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2" name="Rectangle 108"/>
          <p:cNvSpPr>
            <a:spLocks noChangeArrowheads="1"/>
          </p:cNvSpPr>
          <p:nvPr/>
        </p:nvSpPr>
        <p:spPr bwMode="auto">
          <a:xfrm>
            <a:off x="8302625" y="216535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3" name="Rectangle 109"/>
          <p:cNvSpPr>
            <a:spLocks noChangeArrowheads="1"/>
          </p:cNvSpPr>
          <p:nvPr/>
        </p:nvSpPr>
        <p:spPr bwMode="auto">
          <a:xfrm>
            <a:off x="8302625" y="266065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4" name="Rectangle 110"/>
          <p:cNvSpPr>
            <a:spLocks noChangeArrowheads="1"/>
          </p:cNvSpPr>
          <p:nvPr/>
        </p:nvSpPr>
        <p:spPr bwMode="auto">
          <a:xfrm>
            <a:off x="8302625" y="3981450"/>
            <a:ext cx="134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5" name="Rectangle 111"/>
          <p:cNvSpPr>
            <a:spLocks noChangeArrowheads="1"/>
          </p:cNvSpPr>
          <p:nvPr/>
        </p:nvSpPr>
        <p:spPr bwMode="auto">
          <a:xfrm>
            <a:off x="6156325" y="4476750"/>
            <a:ext cx="269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26" name="Rectangle 113"/>
          <p:cNvSpPr>
            <a:spLocks noChangeArrowheads="1"/>
          </p:cNvSpPr>
          <p:nvPr/>
        </p:nvSpPr>
        <p:spPr bwMode="auto">
          <a:xfrm>
            <a:off x="5786438" y="2947988"/>
            <a:ext cx="10034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i="0" baseline="0" dirty="0">
                <a:solidFill>
                  <a:srgbClr val="FF0000"/>
                </a:solidFill>
                <a:latin typeface="Swiss 721 SWA" charset="0"/>
              </a:rPr>
              <a:t>Next State</a:t>
            </a:r>
            <a:endParaRPr lang="en-US" sz="2400" b="1" i="0" baseline="0" dirty="0">
              <a:solidFill>
                <a:srgbClr val="FF0000"/>
              </a:solidFill>
            </a:endParaRPr>
          </a:p>
        </p:txBody>
      </p:sp>
      <p:sp>
        <p:nvSpPr>
          <p:cNvPr id="227" name="Rectangle 115"/>
          <p:cNvSpPr>
            <a:spLocks noChangeArrowheads="1"/>
          </p:cNvSpPr>
          <p:nvPr/>
        </p:nvSpPr>
        <p:spPr bwMode="auto">
          <a:xfrm>
            <a:off x="6611938" y="5797550"/>
            <a:ext cx="6732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i="0" baseline="0" dirty="0">
                <a:solidFill>
                  <a:srgbClr val="FF0000"/>
                </a:solidFill>
                <a:latin typeface="Swiss 721 SWA" charset="0"/>
              </a:rPr>
              <a:t>Output</a:t>
            </a:r>
            <a:endParaRPr lang="en-US" sz="2400" b="1" i="0" baseline="0" dirty="0">
              <a:solidFill>
                <a:srgbClr val="FF0000"/>
              </a:solidFill>
            </a:endParaRPr>
          </a:p>
        </p:txBody>
      </p:sp>
      <p:sp>
        <p:nvSpPr>
          <p:cNvPr id="228" name="Rectangle 117"/>
          <p:cNvSpPr>
            <a:spLocks noChangeArrowheads="1"/>
          </p:cNvSpPr>
          <p:nvPr/>
        </p:nvSpPr>
        <p:spPr bwMode="auto">
          <a:xfrm>
            <a:off x="5651500" y="3746500"/>
            <a:ext cx="1092200" cy="660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9" name="Rectangle 118"/>
          <p:cNvSpPr>
            <a:spLocks noChangeArrowheads="1"/>
          </p:cNvSpPr>
          <p:nvPr/>
        </p:nvSpPr>
        <p:spPr bwMode="auto">
          <a:xfrm>
            <a:off x="5181600" y="1397000"/>
            <a:ext cx="1803400" cy="1460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30" name="Rectangle 119"/>
          <p:cNvSpPr>
            <a:spLocks noChangeArrowheads="1"/>
          </p:cNvSpPr>
          <p:nvPr/>
        </p:nvSpPr>
        <p:spPr bwMode="auto">
          <a:xfrm>
            <a:off x="6007100" y="4927600"/>
            <a:ext cx="1752600" cy="1104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31" name="230 Metin kutusu"/>
          <p:cNvSpPr txBox="1"/>
          <p:nvPr/>
        </p:nvSpPr>
        <p:spPr>
          <a:xfrm>
            <a:off x="539552" y="134076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cs typeface="Times New Roman" pitchFamily="18" charset="0"/>
              </a:rPr>
              <a:t>Input</a:t>
            </a:r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3200" dirty="0" smtClean="0">
                <a:cs typeface="Times New Roman" pitchFamily="18" charset="0"/>
              </a:rPr>
              <a:t>x(t)</a:t>
            </a:r>
            <a:endParaRPr lang="tr-TR" sz="3200" dirty="0" smtClean="0">
              <a:cs typeface="Times New Roman" pitchFamily="18" charset="0"/>
            </a:endParaRPr>
          </a:p>
          <a:p>
            <a:r>
              <a:rPr lang="en-US" sz="3200" b="1" u="sng" dirty="0" smtClean="0">
                <a:solidFill>
                  <a:srgbClr val="FF0000"/>
                </a:solidFill>
                <a:cs typeface="Times New Roman" pitchFamily="18" charset="0"/>
              </a:rPr>
              <a:t>Output:</a:t>
            </a:r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y(t)</a:t>
            </a:r>
            <a:endParaRPr lang="tr-TR" sz="3200" dirty="0" smtClean="0">
              <a:cs typeface="Times New Roman" pitchFamily="18" charset="0"/>
            </a:endParaRPr>
          </a:p>
          <a:p>
            <a:r>
              <a:rPr lang="en-US" sz="3200" b="1" u="sng" dirty="0" smtClean="0">
                <a:solidFill>
                  <a:srgbClr val="FF0000"/>
                </a:solidFill>
                <a:cs typeface="Times New Roman" pitchFamily="18" charset="0"/>
              </a:rPr>
              <a:t>State:</a:t>
            </a:r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(A(t), B(t)) </a:t>
            </a:r>
          </a:p>
          <a:p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234" name="Line 120"/>
          <p:cNvSpPr>
            <a:spLocks noChangeShapeType="1"/>
          </p:cNvSpPr>
          <p:nvPr/>
        </p:nvSpPr>
        <p:spPr bwMode="auto">
          <a:xfrm>
            <a:off x="8282632" y="2636912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5949280"/>
          <a:ext cx="3138701" cy="432048"/>
        </p:xfrm>
        <a:graphic>
          <a:graphicData uri="http://schemas.openxmlformats.org/presentationml/2006/ole">
            <p:oleObj spid="_x0000_s1026" name="Denklem" r:id="rId3" imgW="157464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9552" y="6309320"/>
          <a:ext cx="2423501" cy="476672"/>
        </p:xfrm>
        <a:graphic>
          <a:graphicData uri="http://schemas.openxmlformats.org/presentationml/2006/ole">
            <p:oleObj spid="_x0000_s1027" name="Denklem" r:id="rId4" imgW="1231560" imgH="241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11559" y="4365104"/>
          <a:ext cx="1825213" cy="504056"/>
        </p:xfrm>
        <a:graphic>
          <a:graphicData uri="http://schemas.openxmlformats.org/presentationml/2006/ole">
            <p:oleObj spid="_x0000_s1028" name="Denklem" r:id="rId5" imgW="87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  <p:bldP spid="226" grpId="0"/>
      <p:bldP spid="228" grpId="0" animBg="1"/>
      <p:bldP spid="229" grpId="0" animBg="1"/>
      <p:bldP spid="230" grpId="0" animBg="1"/>
      <p:bldP spid="2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112125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State Table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160" y="836712"/>
            <a:ext cx="3168352" cy="1152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A(t+1) = A(t)x(t)+B(t)x(t)</a:t>
            </a:r>
            <a:endParaRPr lang="tr-TR" sz="1800" b="1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B(t+1) =A (t)x(t)</a:t>
            </a:r>
            <a:endParaRPr lang="tr-TR" sz="1800" b="1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y(t) =x (t)(B(t)+A(t))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496" y="824854"/>
            <a:ext cx="5969000" cy="3478214"/>
            <a:chOff x="1724" y="1920"/>
            <a:chExt cx="3760" cy="2191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805" y="1939"/>
              <a:ext cx="109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chemeClr val="tx2"/>
                  </a:solidFill>
                  <a:latin typeface="Comic Sans MS" pitchFamily="66" charset="0"/>
                </a:rPr>
                <a:t>Present State</a:t>
              </a:r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2864" y="19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3068" y="1939"/>
              <a:ext cx="41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chemeClr val="tx2"/>
                  </a:solidFill>
                  <a:latin typeface="Comic Sans MS" pitchFamily="66" charset="0"/>
                </a:rPr>
                <a:t>Input</a:t>
              </a: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521" y="19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3781" y="1939"/>
              <a:ext cx="90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rgbClr val="FF0000"/>
                  </a:solidFill>
                  <a:latin typeface="Comic Sans MS" pitchFamily="66" charset="0"/>
                </a:rPr>
                <a:t>Next State</a:t>
              </a:r>
            </a:p>
          </p:txBody>
        </p:sp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4612" y="19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00" name="Rectangle 11"/>
            <p:cNvSpPr>
              <a:spLocks noChangeArrowheads="1"/>
            </p:cNvSpPr>
            <p:nvPr/>
          </p:nvSpPr>
          <p:spPr bwMode="auto">
            <a:xfrm>
              <a:off x="4818" y="1939"/>
              <a:ext cx="5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rgbClr val="FF0000"/>
                  </a:solidFill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5407" y="19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1724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1724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1724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5" name="Rectangle 16"/>
            <p:cNvSpPr>
              <a:spLocks noChangeArrowheads="1"/>
            </p:cNvSpPr>
            <p:nvPr/>
          </p:nvSpPr>
          <p:spPr bwMode="auto">
            <a:xfrm>
              <a:off x="1724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>
              <a:off x="1724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>
              <a:off x="1724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8" name="Rectangle 19"/>
            <p:cNvSpPr>
              <a:spLocks noChangeArrowheads="1"/>
            </p:cNvSpPr>
            <p:nvPr/>
          </p:nvSpPr>
          <p:spPr bwMode="auto">
            <a:xfrm>
              <a:off x="1735" y="1920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09" name="Line 20"/>
            <p:cNvSpPr>
              <a:spLocks noChangeShapeType="1"/>
            </p:cNvSpPr>
            <p:nvPr/>
          </p:nvSpPr>
          <p:spPr bwMode="auto">
            <a:xfrm>
              <a:off x="1735" y="192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0" name="Rectangle 21"/>
            <p:cNvSpPr>
              <a:spLocks noChangeArrowheads="1"/>
            </p:cNvSpPr>
            <p:nvPr/>
          </p:nvSpPr>
          <p:spPr bwMode="auto">
            <a:xfrm>
              <a:off x="2936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>
              <a:off x="2936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>
              <a:off x="2936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3" name="Rectangle 24"/>
            <p:cNvSpPr>
              <a:spLocks noChangeArrowheads="1"/>
            </p:cNvSpPr>
            <p:nvPr/>
          </p:nvSpPr>
          <p:spPr bwMode="auto">
            <a:xfrm>
              <a:off x="2947" y="1920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947" y="1920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5" name="Rectangle 26"/>
            <p:cNvSpPr>
              <a:spLocks noChangeArrowheads="1"/>
            </p:cNvSpPr>
            <p:nvPr/>
          </p:nvSpPr>
          <p:spPr bwMode="auto">
            <a:xfrm>
              <a:off x="3644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6" name="Line 27"/>
            <p:cNvSpPr>
              <a:spLocks noChangeShapeType="1"/>
            </p:cNvSpPr>
            <p:nvPr/>
          </p:nvSpPr>
          <p:spPr bwMode="auto">
            <a:xfrm>
              <a:off x="3644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7" name="Line 28"/>
            <p:cNvSpPr>
              <a:spLocks noChangeShapeType="1"/>
            </p:cNvSpPr>
            <p:nvPr/>
          </p:nvSpPr>
          <p:spPr bwMode="auto">
            <a:xfrm>
              <a:off x="3644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8" name="Rectangle 29"/>
            <p:cNvSpPr>
              <a:spLocks noChangeArrowheads="1"/>
            </p:cNvSpPr>
            <p:nvPr/>
          </p:nvSpPr>
          <p:spPr bwMode="auto">
            <a:xfrm>
              <a:off x="3655" y="1920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19" name="Line 30"/>
            <p:cNvSpPr>
              <a:spLocks noChangeShapeType="1"/>
            </p:cNvSpPr>
            <p:nvPr/>
          </p:nvSpPr>
          <p:spPr bwMode="auto">
            <a:xfrm>
              <a:off x="3655" y="1920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0" name="Rectangle 31"/>
            <p:cNvSpPr>
              <a:spLocks noChangeArrowheads="1"/>
            </p:cNvSpPr>
            <p:nvPr/>
          </p:nvSpPr>
          <p:spPr bwMode="auto">
            <a:xfrm>
              <a:off x="4740" y="1920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1" name="Line 32"/>
            <p:cNvSpPr>
              <a:spLocks noChangeShapeType="1"/>
            </p:cNvSpPr>
            <p:nvPr/>
          </p:nvSpPr>
          <p:spPr bwMode="auto">
            <a:xfrm>
              <a:off x="4740" y="19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2" name="Line 33"/>
            <p:cNvSpPr>
              <a:spLocks noChangeShapeType="1"/>
            </p:cNvSpPr>
            <p:nvPr/>
          </p:nvSpPr>
          <p:spPr bwMode="auto">
            <a:xfrm>
              <a:off x="4740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3" name="Rectangle 34"/>
            <p:cNvSpPr>
              <a:spLocks noChangeArrowheads="1"/>
            </p:cNvSpPr>
            <p:nvPr/>
          </p:nvSpPr>
          <p:spPr bwMode="auto">
            <a:xfrm>
              <a:off x="4752" y="1920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4" name="Line 35"/>
            <p:cNvSpPr>
              <a:spLocks noChangeShapeType="1"/>
            </p:cNvSpPr>
            <p:nvPr/>
          </p:nvSpPr>
          <p:spPr bwMode="auto">
            <a:xfrm>
              <a:off x="4752" y="1920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5" name="Rectangle 36"/>
            <p:cNvSpPr>
              <a:spLocks noChangeArrowheads="1"/>
            </p:cNvSpPr>
            <p:nvPr/>
          </p:nvSpPr>
          <p:spPr bwMode="auto">
            <a:xfrm>
              <a:off x="5473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6" name="Line 37"/>
            <p:cNvSpPr>
              <a:spLocks noChangeShapeType="1"/>
            </p:cNvSpPr>
            <p:nvPr/>
          </p:nvSpPr>
          <p:spPr bwMode="auto">
            <a:xfrm>
              <a:off x="5473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7" name="Line 38"/>
            <p:cNvSpPr>
              <a:spLocks noChangeShapeType="1"/>
            </p:cNvSpPr>
            <p:nvPr/>
          </p:nvSpPr>
          <p:spPr bwMode="auto">
            <a:xfrm>
              <a:off x="5473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8" name="Rectangle 39"/>
            <p:cNvSpPr>
              <a:spLocks noChangeArrowheads="1"/>
            </p:cNvSpPr>
            <p:nvPr/>
          </p:nvSpPr>
          <p:spPr bwMode="auto">
            <a:xfrm>
              <a:off x="5473" y="1920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29" name="Line 40"/>
            <p:cNvSpPr>
              <a:spLocks noChangeShapeType="1"/>
            </p:cNvSpPr>
            <p:nvPr/>
          </p:nvSpPr>
          <p:spPr bwMode="auto">
            <a:xfrm>
              <a:off x="5473" y="192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0" name="Line 41"/>
            <p:cNvSpPr>
              <a:spLocks noChangeShapeType="1"/>
            </p:cNvSpPr>
            <p:nvPr/>
          </p:nvSpPr>
          <p:spPr bwMode="auto">
            <a:xfrm>
              <a:off x="5473" y="192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1" name="Rectangle 42"/>
            <p:cNvSpPr>
              <a:spLocks noChangeArrowheads="1"/>
            </p:cNvSpPr>
            <p:nvPr/>
          </p:nvSpPr>
          <p:spPr bwMode="auto">
            <a:xfrm>
              <a:off x="1724" y="1931"/>
              <a:ext cx="11" cy="2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2" name="Line 43"/>
            <p:cNvSpPr>
              <a:spLocks noChangeShapeType="1"/>
            </p:cNvSpPr>
            <p:nvPr/>
          </p:nvSpPr>
          <p:spPr bwMode="auto">
            <a:xfrm>
              <a:off x="1724" y="1931"/>
              <a:ext cx="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3" name="Rectangle 44"/>
            <p:cNvSpPr>
              <a:spLocks noChangeArrowheads="1"/>
            </p:cNvSpPr>
            <p:nvPr/>
          </p:nvSpPr>
          <p:spPr bwMode="auto">
            <a:xfrm>
              <a:off x="2936" y="1931"/>
              <a:ext cx="11" cy="2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4" name="Line 45"/>
            <p:cNvSpPr>
              <a:spLocks noChangeShapeType="1"/>
            </p:cNvSpPr>
            <p:nvPr/>
          </p:nvSpPr>
          <p:spPr bwMode="auto">
            <a:xfrm>
              <a:off x="2936" y="1931"/>
              <a:ext cx="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5" name="Rectangle 46"/>
            <p:cNvSpPr>
              <a:spLocks noChangeArrowheads="1"/>
            </p:cNvSpPr>
            <p:nvPr/>
          </p:nvSpPr>
          <p:spPr bwMode="auto">
            <a:xfrm>
              <a:off x="3644" y="1931"/>
              <a:ext cx="11" cy="2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6" name="Line 47"/>
            <p:cNvSpPr>
              <a:spLocks noChangeShapeType="1"/>
            </p:cNvSpPr>
            <p:nvPr/>
          </p:nvSpPr>
          <p:spPr bwMode="auto">
            <a:xfrm>
              <a:off x="3644" y="1931"/>
              <a:ext cx="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7" name="Rectangle 48"/>
            <p:cNvSpPr>
              <a:spLocks noChangeArrowheads="1"/>
            </p:cNvSpPr>
            <p:nvPr/>
          </p:nvSpPr>
          <p:spPr bwMode="auto">
            <a:xfrm>
              <a:off x="4740" y="1931"/>
              <a:ext cx="12" cy="2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8" name="Line 49"/>
            <p:cNvSpPr>
              <a:spLocks noChangeShapeType="1"/>
            </p:cNvSpPr>
            <p:nvPr/>
          </p:nvSpPr>
          <p:spPr bwMode="auto">
            <a:xfrm>
              <a:off x="4740" y="1931"/>
              <a:ext cx="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39" name="Rectangle 50"/>
            <p:cNvSpPr>
              <a:spLocks noChangeArrowheads="1"/>
            </p:cNvSpPr>
            <p:nvPr/>
          </p:nvSpPr>
          <p:spPr bwMode="auto">
            <a:xfrm>
              <a:off x="5473" y="1931"/>
              <a:ext cx="11" cy="2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40" name="Line 51"/>
            <p:cNvSpPr>
              <a:spLocks noChangeShapeType="1"/>
            </p:cNvSpPr>
            <p:nvPr/>
          </p:nvSpPr>
          <p:spPr bwMode="auto">
            <a:xfrm>
              <a:off x="5473" y="1931"/>
              <a:ext cx="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41" name="Rectangle 52"/>
            <p:cNvSpPr>
              <a:spLocks noChangeArrowheads="1"/>
            </p:cNvSpPr>
            <p:nvPr/>
          </p:nvSpPr>
          <p:spPr bwMode="auto">
            <a:xfrm>
              <a:off x="2028" y="2173"/>
              <a:ext cx="7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A(t)  B(t)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2" name="Rectangle 53"/>
            <p:cNvSpPr>
              <a:spLocks noChangeArrowheads="1"/>
            </p:cNvSpPr>
            <p:nvPr/>
          </p:nvSpPr>
          <p:spPr bwMode="auto">
            <a:xfrm>
              <a:off x="2643" y="217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3" name="Rectangle 54"/>
            <p:cNvSpPr>
              <a:spLocks noChangeArrowheads="1"/>
            </p:cNvSpPr>
            <p:nvPr/>
          </p:nvSpPr>
          <p:spPr bwMode="auto">
            <a:xfrm>
              <a:off x="3176" y="2173"/>
              <a:ext cx="2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x(t)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4" name="Rectangle 55"/>
            <p:cNvSpPr>
              <a:spLocks noChangeArrowheads="1"/>
            </p:cNvSpPr>
            <p:nvPr/>
          </p:nvSpPr>
          <p:spPr bwMode="auto">
            <a:xfrm>
              <a:off x="3411" y="217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5" name="Rectangle 56"/>
            <p:cNvSpPr>
              <a:spLocks noChangeArrowheads="1"/>
            </p:cNvSpPr>
            <p:nvPr/>
          </p:nvSpPr>
          <p:spPr bwMode="auto">
            <a:xfrm>
              <a:off x="3721" y="2173"/>
              <a:ext cx="10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 dirty="0">
                  <a:solidFill>
                    <a:srgbClr val="000000"/>
                  </a:solidFill>
                  <a:latin typeface="Comic Sans MS" pitchFamily="66" charset="0"/>
                </a:rPr>
                <a:t>A(t+1)  B(t+1)</a:t>
              </a:r>
              <a:endParaRPr lang="en-US" sz="2000" b="0" i="0" baseline="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6" name="Rectangle 57"/>
            <p:cNvSpPr>
              <a:spLocks noChangeArrowheads="1"/>
            </p:cNvSpPr>
            <p:nvPr/>
          </p:nvSpPr>
          <p:spPr bwMode="auto">
            <a:xfrm>
              <a:off x="4672" y="217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7" name="Rectangle 58"/>
            <p:cNvSpPr>
              <a:spLocks noChangeArrowheads="1"/>
            </p:cNvSpPr>
            <p:nvPr/>
          </p:nvSpPr>
          <p:spPr bwMode="auto">
            <a:xfrm>
              <a:off x="4993" y="2173"/>
              <a:ext cx="2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y(t)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8" name="Rectangle 59"/>
            <p:cNvSpPr>
              <a:spLocks noChangeArrowheads="1"/>
            </p:cNvSpPr>
            <p:nvPr/>
          </p:nvSpPr>
          <p:spPr bwMode="auto">
            <a:xfrm>
              <a:off x="5231" y="217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49" name="Rectangle 60"/>
            <p:cNvSpPr>
              <a:spLocks noChangeArrowheads="1"/>
            </p:cNvSpPr>
            <p:nvPr/>
          </p:nvSpPr>
          <p:spPr bwMode="auto">
            <a:xfrm>
              <a:off x="1724" y="215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0" name="Line 61"/>
            <p:cNvSpPr>
              <a:spLocks noChangeShapeType="1"/>
            </p:cNvSpPr>
            <p:nvPr/>
          </p:nvSpPr>
          <p:spPr bwMode="auto">
            <a:xfrm>
              <a:off x="1724" y="21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1" name="Line 62"/>
            <p:cNvSpPr>
              <a:spLocks noChangeShapeType="1"/>
            </p:cNvSpPr>
            <p:nvPr/>
          </p:nvSpPr>
          <p:spPr bwMode="auto">
            <a:xfrm>
              <a:off x="1724" y="21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2" name="Rectangle 63"/>
            <p:cNvSpPr>
              <a:spLocks noChangeArrowheads="1"/>
            </p:cNvSpPr>
            <p:nvPr/>
          </p:nvSpPr>
          <p:spPr bwMode="auto">
            <a:xfrm>
              <a:off x="1735" y="2154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3" name="Line 64"/>
            <p:cNvSpPr>
              <a:spLocks noChangeShapeType="1"/>
            </p:cNvSpPr>
            <p:nvPr/>
          </p:nvSpPr>
          <p:spPr bwMode="auto">
            <a:xfrm>
              <a:off x="1735" y="21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4" name="Rectangle 65"/>
            <p:cNvSpPr>
              <a:spLocks noChangeArrowheads="1"/>
            </p:cNvSpPr>
            <p:nvPr/>
          </p:nvSpPr>
          <p:spPr bwMode="auto">
            <a:xfrm>
              <a:off x="2936" y="215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5" name="Line 66"/>
            <p:cNvSpPr>
              <a:spLocks noChangeShapeType="1"/>
            </p:cNvSpPr>
            <p:nvPr/>
          </p:nvSpPr>
          <p:spPr bwMode="auto">
            <a:xfrm>
              <a:off x="2936" y="21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6" name="Line 67"/>
            <p:cNvSpPr>
              <a:spLocks noChangeShapeType="1"/>
            </p:cNvSpPr>
            <p:nvPr/>
          </p:nvSpPr>
          <p:spPr bwMode="auto">
            <a:xfrm>
              <a:off x="2936" y="21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7" name="Rectangle 68"/>
            <p:cNvSpPr>
              <a:spLocks noChangeArrowheads="1"/>
            </p:cNvSpPr>
            <p:nvPr/>
          </p:nvSpPr>
          <p:spPr bwMode="auto">
            <a:xfrm>
              <a:off x="2947" y="2154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8" name="Line 69"/>
            <p:cNvSpPr>
              <a:spLocks noChangeShapeType="1"/>
            </p:cNvSpPr>
            <p:nvPr/>
          </p:nvSpPr>
          <p:spPr bwMode="auto">
            <a:xfrm>
              <a:off x="2947" y="2154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59" name="Rectangle 70"/>
            <p:cNvSpPr>
              <a:spLocks noChangeArrowheads="1"/>
            </p:cNvSpPr>
            <p:nvPr/>
          </p:nvSpPr>
          <p:spPr bwMode="auto">
            <a:xfrm>
              <a:off x="3644" y="215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0" name="Line 71"/>
            <p:cNvSpPr>
              <a:spLocks noChangeShapeType="1"/>
            </p:cNvSpPr>
            <p:nvPr/>
          </p:nvSpPr>
          <p:spPr bwMode="auto">
            <a:xfrm>
              <a:off x="3644" y="21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1" name="Line 72"/>
            <p:cNvSpPr>
              <a:spLocks noChangeShapeType="1"/>
            </p:cNvSpPr>
            <p:nvPr/>
          </p:nvSpPr>
          <p:spPr bwMode="auto">
            <a:xfrm>
              <a:off x="3644" y="21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2" name="Rectangle 73"/>
            <p:cNvSpPr>
              <a:spLocks noChangeArrowheads="1"/>
            </p:cNvSpPr>
            <p:nvPr/>
          </p:nvSpPr>
          <p:spPr bwMode="auto">
            <a:xfrm>
              <a:off x="3655" y="2154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3" name="Line 74"/>
            <p:cNvSpPr>
              <a:spLocks noChangeShapeType="1"/>
            </p:cNvSpPr>
            <p:nvPr/>
          </p:nvSpPr>
          <p:spPr bwMode="auto">
            <a:xfrm>
              <a:off x="3655" y="2154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4" name="Rectangle 75"/>
            <p:cNvSpPr>
              <a:spLocks noChangeArrowheads="1"/>
            </p:cNvSpPr>
            <p:nvPr/>
          </p:nvSpPr>
          <p:spPr bwMode="auto">
            <a:xfrm>
              <a:off x="4740" y="215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5" name="Line 76"/>
            <p:cNvSpPr>
              <a:spLocks noChangeShapeType="1"/>
            </p:cNvSpPr>
            <p:nvPr/>
          </p:nvSpPr>
          <p:spPr bwMode="auto">
            <a:xfrm>
              <a:off x="4740" y="21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6" name="Line 77"/>
            <p:cNvSpPr>
              <a:spLocks noChangeShapeType="1"/>
            </p:cNvSpPr>
            <p:nvPr/>
          </p:nvSpPr>
          <p:spPr bwMode="auto">
            <a:xfrm>
              <a:off x="4740" y="21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7" name="Rectangle 78"/>
            <p:cNvSpPr>
              <a:spLocks noChangeArrowheads="1"/>
            </p:cNvSpPr>
            <p:nvPr/>
          </p:nvSpPr>
          <p:spPr bwMode="auto">
            <a:xfrm>
              <a:off x="4752" y="2154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8" name="Line 79"/>
            <p:cNvSpPr>
              <a:spLocks noChangeShapeType="1"/>
            </p:cNvSpPr>
            <p:nvPr/>
          </p:nvSpPr>
          <p:spPr bwMode="auto">
            <a:xfrm>
              <a:off x="4752" y="2154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69" name="Rectangle 80"/>
            <p:cNvSpPr>
              <a:spLocks noChangeArrowheads="1"/>
            </p:cNvSpPr>
            <p:nvPr/>
          </p:nvSpPr>
          <p:spPr bwMode="auto">
            <a:xfrm>
              <a:off x="5473" y="215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0" name="Line 81"/>
            <p:cNvSpPr>
              <a:spLocks noChangeShapeType="1"/>
            </p:cNvSpPr>
            <p:nvPr/>
          </p:nvSpPr>
          <p:spPr bwMode="auto">
            <a:xfrm>
              <a:off x="5473" y="21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1" name="Line 82"/>
            <p:cNvSpPr>
              <a:spLocks noChangeShapeType="1"/>
            </p:cNvSpPr>
            <p:nvPr/>
          </p:nvSpPr>
          <p:spPr bwMode="auto">
            <a:xfrm>
              <a:off x="5473" y="21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2" name="Rectangle 83"/>
            <p:cNvSpPr>
              <a:spLocks noChangeArrowheads="1"/>
            </p:cNvSpPr>
            <p:nvPr/>
          </p:nvSpPr>
          <p:spPr bwMode="auto">
            <a:xfrm>
              <a:off x="1724" y="2165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3" name="Line 84"/>
            <p:cNvSpPr>
              <a:spLocks noChangeShapeType="1"/>
            </p:cNvSpPr>
            <p:nvPr/>
          </p:nvSpPr>
          <p:spPr bwMode="auto">
            <a:xfrm>
              <a:off x="1724" y="2165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4" name="Rectangle 85"/>
            <p:cNvSpPr>
              <a:spLocks noChangeArrowheads="1"/>
            </p:cNvSpPr>
            <p:nvPr/>
          </p:nvSpPr>
          <p:spPr bwMode="auto">
            <a:xfrm>
              <a:off x="2936" y="2165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5" name="Line 86"/>
            <p:cNvSpPr>
              <a:spLocks noChangeShapeType="1"/>
            </p:cNvSpPr>
            <p:nvPr/>
          </p:nvSpPr>
          <p:spPr bwMode="auto">
            <a:xfrm>
              <a:off x="2936" y="2165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6" name="Rectangle 87"/>
            <p:cNvSpPr>
              <a:spLocks noChangeArrowheads="1"/>
            </p:cNvSpPr>
            <p:nvPr/>
          </p:nvSpPr>
          <p:spPr bwMode="auto">
            <a:xfrm>
              <a:off x="3644" y="2165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7" name="Line 88"/>
            <p:cNvSpPr>
              <a:spLocks noChangeShapeType="1"/>
            </p:cNvSpPr>
            <p:nvPr/>
          </p:nvSpPr>
          <p:spPr bwMode="auto">
            <a:xfrm>
              <a:off x="3644" y="2165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8" name="Rectangle 89"/>
            <p:cNvSpPr>
              <a:spLocks noChangeArrowheads="1"/>
            </p:cNvSpPr>
            <p:nvPr/>
          </p:nvSpPr>
          <p:spPr bwMode="auto">
            <a:xfrm>
              <a:off x="4740" y="2165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79" name="Line 90"/>
            <p:cNvSpPr>
              <a:spLocks noChangeShapeType="1"/>
            </p:cNvSpPr>
            <p:nvPr/>
          </p:nvSpPr>
          <p:spPr bwMode="auto">
            <a:xfrm>
              <a:off x="4740" y="2165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80" name="Rectangle 91"/>
            <p:cNvSpPr>
              <a:spLocks noChangeArrowheads="1"/>
            </p:cNvSpPr>
            <p:nvPr/>
          </p:nvSpPr>
          <p:spPr bwMode="auto">
            <a:xfrm>
              <a:off x="5473" y="2165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81" name="Line 92"/>
            <p:cNvSpPr>
              <a:spLocks noChangeShapeType="1"/>
            </p:cNvSpPr>
            <p:nvPr/>
          </p:nvSpPr>
          <p:spPr bwMode="auto">
            <a:xfrm>
              <a:off x="5473" y="2165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82" name="Rectangle 93"/>
            <p:cNvSpPr>
              <a:spLocks noChangeArrowheads="1"/>
            </p:cNvSpPr>
            <p:nvPr/>
          </p:nvSpPr>
          <p:spPr bwMode="auto">
            <a:xfrm>
              <a:off x="2156" y="2367"/>
              <a:ext cx="44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3" name="Rectangle 94"/>
            <p:cNvSpPr>
              <a:spLocks noChangeArrowheads="1"/>
            </p:cNvSpPr>
            <p:nvPr/>
          </p:nvSpPr>
          <p:spPr bwMode="auto">
            <a:xfrm>
              <a:off x="2513" y="236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4" name="Rectangle 95"/>
            <p:cNvSpPr>
              <a:spLocks noChangeArrowheads="1"/>
            </p:cNvSpPr>
            <p:nvPr/>
          </p:nvSpPr>
          <p:spPr bwMode="auto">
            <a:xfrm>
              <a:off x="3255" y="2367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5" name="Rectangle 96"/>
            <p:cNvSpPr>
              <a:spLocks noChangeArrowheads="1"/>
            </p:cNvSpPr>
            <p:nvPr/>
          </p:nvSpPr>
          <p:spPr bwMode="auto">
            <a:xfrm>
              <a:off x="3334" y="236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6" name="Rectangle 97"/>
            <p:cNvSpPr>
              <a:spLocks noChangeArrowheads="1"/>
            </p:cNvSpPr>
            <p:nvPr/>
          </p:nvSpPr>
          <p:spPr bwMode="auto">
            <a:xfrm>
              <a:off x="3938" y="2367"/>
              <a:ext cx="6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7" name="Rectangle 98"/>
            <p:cNvSpPr>
              <a:spLocks noChangeArrowheads="1"/>
            </p:cNvSpPr>
            <p:nvPr/>
          </p:nvSpPr>
          <p:spPr bwMode="auto">
            <a:xfrm>
              <a:off x="4453" y="236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8" name="Rectangle 99"/>
            <p:cNvSpPr>
              <a:spLocks noChangeArrowheads="1"/>
            </p:cNvSpPr>
            <p:nvPr/>
          </p:nvSpPr>
          <p:spPr bwMode="auto">
            <a:xfrm>
              <a:off x="5073" y="2367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89" name="Rectangle 100"/>
            <p:cNvSpPr>
              <a:spLocks noChangeArrowheads="1"/>
            </p:cNvSpPr>
            <p:nvPr/>
          </p:nvSpPr>
          <p:spPr bwMode="auto">
            <a:xfrm>
              <a:off x="5152" y="236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7990" name="Rectangle 101"/>
            <p:cNvSpPr>
              <a:spLocks noChangeArrowheads="1"/>
            </p:cNvSpPr>
            <p:nvPr/>
          </p:nvSpPr>
          <p:spPr bwMode="auto">
            <a:xfrm>
              <a:off x="1724" y="2348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1" name="Line 102"/>
            <p:cNvSpPr>
              <a:spLocks noChangeShapeType="1"/>
            </p:cNvSpPr>
            <p:nvPr/>
          </p:nvSpPr>
          <p:spPr bwMode="auto">
            <a:xfrm>
              <a:off x="1724" y="23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2" name="Line 103"/>
            <p:cNvSpPr>
              <a:spLocks noChangeShapeType="1"/>
            </p:cNvSpPr>
            <p:nvPr/>
          </p:nvSpPr>
          <p:spPr bwMode="auto">
            <a:xfrm>
              <a:off x="1724" y="234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3" name="Rectangle 104"/>
            <p:cNvSpPr>
              <a:spLocks noChangeArrowheads="1"/>
            </p:cNvSpPr>
            <p:nvPr/>
          </p:nvSpPr>
          <p:spPr bwMode="auto">
            <a:xfrm>
              <a:off x="1735" y="2348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4" name="Line 105"/>
            <p:cNvSpPr>
              <a:spLocks noChangeShapeType="1"/>
            </p:cNvSpPr>
            <p:nvPr/>
          </p:nvSpPr>
          <p:spPr bwMode="auto">
            <a:xfrm>
              <a:off x="1735" y="234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5" name="Rectangle 106"/>
            <p:cNvSpPr>
              <a:spLocks noChangeArrowheads="1"/>
            </p:cNvSpPr>
            <p:nvPr/>
          </p:nvSpPr>
          <p:spPr bwMode="auto">
            <a:xfrm>
              <a:off x="2936" y="2348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6" name="Line 107"/>
            <p:cNvSpPr>
              <a:spLocks noChangeShapeType="1"/>
            </p:cNvSpPr>
            <p:nvPr/>
          </p:nvSpPr>
          <p:spPr bwMode="auto">
            <a:xfrm>
              <a:off x="2936" y="23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7" name="Line 108"/>
            <p:cNvSpPr>
              <a:spLocks noChangeShapeType="1"/>
            </p:cNvSpPr>
            <p:nvPr/>
          </p:nvSpPr>
          <p:spPr bwMode="auto">
            <a:xfrm>
              <a:off x="2936" y="234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8" name="Rectangle 109"/>
            <p:cNvSpPr>
              <a:spLocks noChangeArrowheads="1"/>
            </p:cNvSpPr>
            <p:nvPr/>
          </p:nvSpPr>
          <p:spPr bwMode="auto">
            <a:xfrm>
              <a:off x="2947" y="2348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7999" name="Line 110"/>
            <p:cNvSpPr>
              <a:spLocks noChangeShapeType="1"/>
            </p:cNvSpPr>
            <p:nvPr/>
          </p:nvSpPr>
          <p:spPr bwMode="auto">
            <a:xfrm>
              <a:off x="2947" y="2348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0" name="Rectangle 111"/>
            <p:cNvSpPr>
              <a:spLocks noChangeArrowheads="1"/>
            </p:cNvSpPr>
            <p:nvPr/>
          </p:nvSpPr>
          <p:spPr bwMode="auto">
            <a:xfrm>
              <a:off x="3644" y="2348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1" name="Line 112"/>
            <p:cNvSpPr>
              <a:spLocks noChangeShapeType="1"/>
            </p:cNvSpPr>
            <p:nvPr/>
          </p:nvSpPr>
          <p:spPr bwMode="auto">
            <a:xfrm>
              <a:off x="3644" y="23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2" name="Line 113"/>
            <p:cNvSpPr>
              <a:spLocks noChangeShapeType="1"/>
            </p:cNvSpPr>
            <p:nvPr/>
          </p:nvSpPr>
          <p:spPr bwMode="auto">
            <a:xfrm>
              <a:off x="3644" y="234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3" name="Rectangle 114"/>
            <p:cNvSpPr>
              <a:spLocks noChangeArrowheads="1"/>
            </p:cNvSpPr>
            <p:nvPr/>
          </p:nvSpPr>
          <p:spPr bwMode="auto">
            <a:xfrm>
              <a:off x="3655" y="2348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4" name="Line 115"/>
            <p:cNvSpPr>
              <a:spLocks noChangeShapeType="1"/>
            </p:cNvSpPr>
            <p:nvPr/>
          </p:nvSpPr>
          <p:spPr bwMode="auto">
            <a:xfrm>
              <a:off x="3655" y="2348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5" name="Rectangle 116"/>
            <p:cNvSpPr>
              <a:spLocks noChangeArrowheads="1"/>
            </p:cNvSpPr>
            <p:nvPr/>
          </p:nvSpPr>
          <p:spPr bwMode="auto">
            <a:xfrm>
              <a:off x="4740" y="234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6" name="Line 117"/>
            <p:cNvSpPr>
              <a:spLocks noChangeShapeType="1"/>
            </p:cNvSpPr>
            <p:nvPr/>
          </p:nvSpPr>
          <p:spPr bwMode="auto">
            <a:xfrm>
              <a:off x="4740" y="234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7" name="Line 118"/>
            <p:cNvSpPr>
              <a:spLocks noChangeShapeType="1"/>
            </p:cNvSpPr>
            <p:nvPr/>
          </p:nvSpPr>
          <p:spPr bwMode="auto">
            <a:xfrm>
              <a:off x="4740" y="234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8" name="Rectangle 119"/>
            <p:cNvSpPr>
              <a:spLocks noChangeArrowheads="1"/>
            </p:cNvSpPr>
            <p:nvPr/>
          </p:nvSpPr>
          <p:spPr bwMode="auto">
            <a:xfrm>
              <a:off x="4752" y="2348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09" name="Line 120"/>
            <p:cNvSpPr>
              <a:spLocks noChangeShapeType="1"/>
            </p:cNvSpPr>
            <p:nvPr/>
          </p:nvSpPr>
          <p:spPr bwMode="auto">
            <a:xfrm>
              <a:off x="4752" y="2348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0" name="Rectangle 121"/>
            <p:cNvSpPr>
              <a:spLocks noChangeArrowheads="1"/>
            </p:cNvSpPr>
            <p:nvPr/>
          </p:nvSpPr>
          <p:spPr bwMode="auto">
            <a:xfrm>
              <a:off x="5473" y="2348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1" name="Line 122"/>
            <p:cNvSpPr>
              <a:spLocks noChangeShapeType="1"/>
            </p:cNvSpPr>
            <p:nvPr/>
          </p:nvSpPr>
          <p:spPr bwMode="auto">
            <a:xfrm>
              <a:off x="5473" y="23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2" name="Line 123"/>
            <p:cNvSpPr>
              <a:spLocks noChangeShapeType="1"/>
            </p:cNvSpPr>
            <p:nvPr/>
          </p:nvSpPr>
          <p:spPr bwMode="auto">
            <a:xfrm>
              <a:off x="5473" y="234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3" name="Rectangle 124"/>
            <p:cNvSpPr>
              <a:spLocks noChangeArrowheads="1"/>
            </p:cNvSpPr>
            <p:nvPr/>
          </p:nvSpPr>
          <p:spPr bwMode="auto">
            <a:xfrm>
              <a:off x="1724" y="2359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4" name="Line 125"/>
            <p:cNvSpPr>
              <a:spLocks noChangeShapeType="1"/>
            </p:cNvSpPr>
            <p:nvPr/>
          </p:nvSpPr>
          <p:spPr bwMode="auto">
            <a:xfrm>
              <a:off x="1724" y="2359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5" name="Rectangle 126"/>
            <p:cNvSpPr>
              <a:spLocks noChangeArrowheads="1"/>
            </p:cNvSpPr>
            <p:nvPr/>
          </p:nvSpPr>
          <p:spPr bwMode="auto">
            <a:xfrm>
              <a:off x="2936" y="2359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6" name="Line 127"/>
            <p:cNvSpPr>
              <a:spLocks noChangeShapeType="1"/>
            </p:cNvSpPr>
            <p:nvPr/>
          </p:nvSpPr>
          <p:spPr bwMode="auto">
            <a:xfrm>
              <a:off x="2936" y="2359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7" name="Rectangle 128"/>
            <p:cNvSpPr>
              <a:spLocks noChangeArrowheads="1"/>
            </p:cNvSpPr>
            <p:nvPr/>
          </p:nvSpPr>
          <p:spPr bwMode="auto">
            <a:xfrm>
              <a:off x="3644" y="2359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8" name="Line 129"/>
            <p:cNvSpPr>
              <a:spLocks noChangeShapeType="1"/>
            </p:cNvSpPr>
            <p:nvPr/>
          </p:nvSpPr>
          <p:spPr bwMode="auto">
            <a:xfrm>
              <a:off x="3644" y="2359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19" name="Rectangle 130"/>
            <p:cNvSpPr>
              <a:spLocks noChangeArrowheads="1"/>
            </p:cNvSpPr>
            <p:nvPr/>
          </p:nvSpPr>
          <p:spPr bwMode="auto">
            <a:xfrm>
              <a:off x="4740" y="2359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20" name="Rectangle 131"/>
            <p:cNvSpPr>
              <a:spLocks noChangeArrowheads="1"/>
            </p:cNvSpPr>
            <p:nvPr/>
          </p:nvSpPr>
          <p:spPr bwMode="auto">
            <a:xfrm>
              <a:off x="5473" y="2359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21" name="Line 132"/>
            <p:cNvSpPr>
              <a:spLocks noChangeShapeType="1"/>
            </p:cNvSpPr>
            <p:nvPr/>
          </p:nvSpPr>
          <p:spPr bwMode="auto">
            <a:xfrm>
              <a:off x="5473" y="2359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22" name="Rectangle 133"/>
            <p:cNvSpPr>
              <a:spLocks noChangeArrowheads="1"/>
            </p:cNvSpPr>
            <p:nvPr/>
          </p:nvSpPr>
          <p:spPr bwMode="auto">
            <a:xfrm>
              <a:off x="2156" y="2561"/>
              <a:ext cx="44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3" name="Rectangle 134"/>
            <p:cNvSpPr>
              <a:spLocks noChangeArrowheads="1"/>
            </p:cNvSpPr>
            <p:nvPr/>
          </p:nvSpPr>
          <p:spPr bwMode="auto">
            <a:xfrm>
              <a:off x="2513" y="2561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4" name="Rectangle 135"/>
            <p:cNvSpPr>
              <a:spLocks noChangeArrowheads="1"/>
            </p:cNvSpPr>
            <p:nvPr/>
          </p:nvSpPr>
          <p:spPr bwMode="auto">
            <a:xfrm>
              <a:off x="3255" y="2561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5" name="Rectangle 136"/>
            <p:cNvSpPr>
              <a:spLocks noChangeArrowheads="1"/>
            </p:cNvSpPr>
            <p:nvPr/>
          </p:nvSpPr>
          <p:spPr bwMode="auto">
            <a:xfrm>
              <a:off x="3334" y="2561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6" name="Rectangle 137"/>
            <p:cNvSpPr>
              <a:spLocks noChangeArrowheads="1"/>
            </p:cNvSpPr>
            <p:nvPr/>
          </p:nvSpPr>
          <p:spPr bwMode="auto">
            <a:xfrm>
              <a:off x="3938" y="2561"/>
              <a:ext cx="6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7" name="Rectangle 138"/>
            <p:cNvSpPr>
              <a:spLocks noChangeArrowheads="1"/>
            </p:cNvSpPr>
            <p:nvPr/>
          </p:nvSpPr>
          <p:spPr bwMode="auto">
            <a:xfrm>
              <a:off x="4453" y="2561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8" name="Rectangle 139"/>
            <p:cNvSpPr>
              <a:spLocks noChangeArrowheads="1"/>
            </p:cNvSpPr>
            <p:nvPr/>
          </p:nvSpPr>
          <p:spPr bwMode="auto">
            <a:xfrm>
              <a:off x="5073" y="2561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29" name="Rectangle 140"/>
            <p:cNvSpPr>
              <a:spLocks noChangeArrowheads="1"/>
            </p:cNvSpPr>
            <p:nvPr/>
          </p:nvSpPr>
          <p:spPr bwMode="auto">
            <a:xfrm>
              <a:off x="5152" y="2561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30" name="Rectangle 141"/>
            <p:cNvSpPr>
              <a:spLocks noChangeArrowheads="1"/>
            </p:cNvSpPr>
            <p:nvPr/>
          </p:nvSpPr>
          <p:spPr bwMode="auto">
            <a:xfrm>
              <a:off x="1724" y="25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1" name="Line 142"/>
            <p:cNvSpPr>
              <a:spLocks noChangeShapeType="1"/>
            </p:cNvSpPr>
            <p:nvPr/>
          </p:nvSpPr>
          <p:spPr bwMode="auto">
            <a:xfrm>
              <a:off x="1724" y="25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2" name="Line 143"/>
            <p:cNvSpPr>
              <a:spLocks noChangeShapeType="1"/>
            </p:cNvSpPr>
            <p:nvPr/>
          </p:nvSpPr>
          <p:spPr bwMode="auto">
            <a:xfrm>
              <a:off x="1724" y="25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3" name="Rectangle 144"/>
            <p:cNvSpPr>
              <a:spLocks noChangeArrowheads="1"/>
            </p:cNvSpPr>
            <p:nvPr/>
          </p:nvSpPr>
          <p:spPr bwMode="auto">
            <a:xfrm>
              <a:off x="1735" y="2542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4" name="Line 145"/>
            <p:cNvSpPr>
              <a:spLocks noChangeShapeType="1"/>
            </p:cNvSpPr>
            <p:nvPr/>
          </p:nvSpPr>
          <p:spPr bwMode="auto">
            <a:xfrm>
              <a:off x="1735" y="254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5" name="Rectangle 146"/>
            <p:cNvSpPr>
              <a:spLocks noChangeArrowheads="1"/>
            </p:cNvSpPr>
            <p:nvPr/>
          </p:nvSpPr>
          <p:spPr bwMode="auto">
            <a:xfrm>
              <a:off x="2936" y="25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6" name="Line 147"/>
            <p:cNvSpPr>
              <a:spLocks noChangeShapeType="1"/>
            </p:cNvSpPr>
            <p:nvPr/>
          </p:nvSpPr>
          <p:spPr bwMode="auto">
            <a:xfrm>
              <a:off x="2936" y="25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7" name="Line 148"/>
            <p:cNvSpPr>
              <a:spLocks noChangeShapeType="1"/>
            </p:cNvSpPr>
            <p:nvPr/>
          </p:nvSpPr>
          <p:spPr bwMode="auto">
            <a:xfrm>
              <a:off x="2936" y="25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8" name="Rectangle 149"/>
            <p:cNvSpPr>
              <a:spLocks noChangeArrowheads="1"/>
            </p:cNvSpPr>
            <p:nvPr/>
          </p:nvSpPr>
          <p:spPr bwMode="auto">
            <a:xfrm>
              <a:off x="2947" y="2542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39" name="Line 150"/>
            <p:cNvSpPr>
              <a:spLocks noChangeShapeType="1"/>
            </p:cNvSpPr>
            <p:nvPr/>
          </p:nvSpPr>
          <p:spPr bwMode="auto">
            <a:xfrm>
              <a:off x="2947" y="2542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0" name="Rectangle 151"/>
            <p:cNvSpPr>
              <a:spLocks noChangeArrowheads="1"/>
            </p:cNvSpPr>
            <p:nvPr/>
          </p:nvSpPr>
          <p:spPr bwMode="auto">
            <a:xfrm>
              <a:off x="3644" y="25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1" name="Line 152"/>
            <p:cNvSpPr>
              <a:spLocks noChangeShapeType="1"/>
            </p:cNvSpPr>
            <p:nvPr/>
          </p:nvSpPr>
          <p:spPr bwMode="auto">
            <a:xfrm>
              <a:off x="3644" y="25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2" name="Line 153"/>
            <p:cNvSpPr>
              <a:spLocks noChangeShapeType="1"/>
            </p:cNvSpPr>
            <p:nvPr/>
          </p:nvSpPr>
          <p:spPr bwMode="auto">
            <a:xfrm>
              <a:off x="3644" y="25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3" name="Rectangle 154"/>
            <p:cNvSpPr>
              <a:spLocks noChangeArrowheads="1"/>
            </p:cNvSpPr>
            <p:nvPr/>
          </p:nvSpPr>
          <p:spPr bwMode="auto">
            <a:xfrm>
              <a:off x="3655" y="2542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4" name="Line 155"/>
            <p:cNvSpPr>
              <a:spLocks noChangeShapeType="1"/>
            </p:cNvSpPr>
            <p:nvPr/>
          </p:nvSpPr>
          <p:spPr bwMode="auto">
            <a:xfrm>
              <a:off x="3655" y="2542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5" name="Rectangle 156"/>
            <p:cNvSpPr>
              <a:spLocks noChangeArrowheads="1"/>
            </p:cNvSpPr>
            <p:nvPr/>
          </p:nvSpPr>
          <p:spPr bwMode="auto">
            <a:xfrm>
              <a:off x="4740" y="25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6" name="Line 157"/>
            <p:cNvSpPr>
              <a:spLocks noChangeShapeType="1"/>
            </p:cNvSpPr>
            <p:nvPr/>
          </p:nvSpPr>
          <p:spPr bwMode="auto">
            <a:xfrm>
              <a:off x="4740" y="25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7" name="Line 158"/>
            <p:cNvSpPr>
              <a:spLocks noChangeShapeType="1"/>
            </p:cNvSpPr>
            <p:nvPr/>
          </p:nvSpPr>
          <p:spPr bwMode="auto">
            <a:xfrm>
              <a:off x="4740" y="25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8" name="Rectangle 159"/>
            <p:cNvSpPr>
              <a:spLocks noChangeArrowheads="1"/>
            </p:cNvSpPr>
            <p:nvPr/>
          </p:nvSpPr>
          <p:spPr bwMode="auto">
            <a:xfrm>
              <a:off x="4752" y="2542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49" name="Line 160"/>
            <p:cNvSpPr>
              <a:spLocks noChangeShapeType="1"/>
            </p:cNvSpPr>
            <p:nvPr/>
          </p:nvSpPr>
          <p:spPr bwMode="auto">
            <a:xfrm>
              <a:off x="4752" y="2542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0" name="Rectangle 161"/>
            <p:cNvSpPr>
              <a:spLocks noChangeArrowheads="1"/>
            </p:cNvSpPr>
            <p:nvPr/>
          </p:nvSpPr>
          <p:spPr bwMode="auto">
            <a:xfrm>
              <a:off x="5473" y="25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1" name="Line 162"/>
            <p:cNvSpPr>
              <a:spLocks noChangeShapeType="1"/>
            </p:cNvSpPr>
            <p:nvPr/>
          </p:nvSpPr>
          <p:spPr bwMode="auto">
            <a:xfrm>
              <a:off x="5473" y="25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2" name="Line 163"/>
            <p:cNvSpPr>
              <a:spLocks noChangeShapeType="1"/>
            </p:cNvSpPr>
            <p:nvPr/>
          </p:nvSpPr>
          <p:spPr bwMode="auto">
            <a:xfrm>
              <a:off x="5473" y="25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3" name="Rectangle 164"/>
            <p:cNvSpPr>
              <a:spLocks noChangeArrowheads="1"/>
            </p:cNvSpPr>
            <p:nvPr/>
          </p:nvSpPr>
          <p:spPr bwMode="auto">
            <a:xfrm>
              <a:off x="1724" y="2553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4" name="Line 165"/>
            <p:cNvSpPr>
              <a:spLocks noChangeShapeType="1"/>
            </p:cNvSpPr>
            <p:nvPr/>
          </p:nvSpPr>
          <p:spPr bwMode="auto">
            <a:xfrm>
              <a:off x="1724" y="2553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5" name="Rectangle 166"/>
            <p:cNvSpPr>
              <a:spLocks noChangeArrowheads="1"/>
            </p:cNvSpPr>
            <p:nvPr/>
          </p:nvSpPr>
          <p:spPr bwMode="auto">
            <a:xfrm>
              <a:off x="2936" y="2553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6" name="Line 167"/>
            <p:cNvSpPr>
              <a:spLocks noChangeShapeType="1"/>
            </p:cNvSpPr>
            <p:nvPr/>
          </p:nvSpPr>
          <p:spPr bwMode="auto">
            <a:xfrm>
              <a:off x="2936" y="2553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7" name="Rectangle 168"/>
            <p:cNvSpPr>
              <a:spLocks noChangeArrowheads="1"/>
            </p:cNvSpPr>
            <p:nvPr/>
          </p:nvSpPr>
          <p:spPr bwMode="auto">
            <a:xfrm>
              <a:off x="3644" y="2553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8" name="Line 169"/>
            <p:cNvSpPr>
              <a:spLocks noChangeShapeType="1"/>
            </p:cNvSpPr>
            <p:nvPr/>
          </p:nvSpPr>
          <p:spPr bwMode="auto">
            <a:xfrm>
              <a:off x="3644" y="2553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59" name="Rectangle 170"/>
            <p:cNvSpPr>
              <a:spLocks noChangeArrowheads="1"/>
            </p:cNvSpPr>
            <p:nvPr/>
          </p:nvSpPr>
          <p:spPr bwMode="auto">
            <a:xfrm>
              <a:off x="4740" y="2553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60" name="Line 171"/>
            <p:cNvSpPr>
              <a:spLocks noChangeShapeType="1"/>
            </p:cNvSpPr>
            <p:nvPr/>
          </p:nvSpPr>
          <p:spPr bwMode="auto">
            <a:xfrm>
              <a:off x="4740" y="2553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61" name="Rectangle 172"/>
            <p:cNvSpPr>
              <a:spLocks noChangeArrowheads="1"/>
            </p:cNvSpPr>
            <p:nvPr/>
          </p:nvSpPr>
          <p:spPr bwMode="auto">
            <a:xfrm>
              <a:off x="5473" y="2553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62" name="Line 173"/>
            <p:cNvSpPr>
              <a:spLocks noChangeShapeType="1"/>
            </p:cNvSpPr>
            <p:nvPr/>
          </p:nvSpPr>
          <p:spPr bwMode="auto">
            <a:xfrm>
              <a:off x="5473" y="2553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63" name="Rectangle 174"/>
            <p:cNvSpPr>
              <a:spLocks noChangeArrowheads="1"/>
            </p:cNvSpPr>
            <p:nvPr/>
          </p:nvSpPr>
          <p:spPr bwMode="auto">
            <a:xfrm>
              <a:off x="2156" y="2755"/>
              <a:ext cx="4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4" name="Rectangle 175"/>
            <p:cNvSpPr>
              <a:spLocks noChangeArrowheads="1"/>
            </p:cNvSpPr>
            <p:nvPr/>
          </p:nvSpPr>
          <p:spPr bwMode="auto">
            <a:xfrm>
              <a:off x="2513" y="2755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5" name="Rectangle 176"/>
            <p:cNvSpPr>
              <a:spLocks noChangeArrowheads="1"/>
            </p:cNvSpPr>
            <p:nvPr/>
          </p:nvSpPr>
          <p:spPr bwMode="auto">
            <a:xfrm>
              <a:off x="3255" y="2755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6" name="Rectangle 177"/>
            <p:cNvSpPr>
              <a:spLocks noChangeArrowheads="1"/>
            </p:cNvSpPr>
            <p:nvPr/>
          </p:nvSpPr>
          <p:spPr bwMode="auto">
            <a:xfrm>
              <a:off x="3334" y="2755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7" name="Rectangle 178"/>
            <p:cNvSpPr>
              <a:spLocks noChangeArrowheads="1"/>
            </p:cNvSpPr>
            <p:nvPr/>
          </p:nvSpPr>
          <p:spPr bwMode="auto">
            <a:xfrm>
              <a:off x="3938" y="2755"/>
              <a:ext cx="6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8" name="Rectangle 179"/>
            <p:cNvSpPr>
              <a:spLocks noChangeArrowheads="1"/>
            </p:cNvSpPr>
            <p:nvPr/>
          </p:nvSpPr>
          <p:spPr bwMode="auto">
            <a:xfrm>
              <a:off x="4453" y="2755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69" name="Rectangle 180"/>
            <p:cNvSpPr>
              <a:spLocks noChangeArrowheads="1"/>
            </p:cNvSpPr>
            <p:nvPr/>
          </p:nvSpPr>
          <p:spPr bwMode="auto">
            <a:xfrm>
              <a:off x="5073" y="2755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70" name="Rectangle 181"/>
            <p:cNvSpPr>
              <a:spLocks noChangeArrowheads="1"/>
            </p:cNvSpPr>
            <p:nvPr/>
          </p:nvSpPr>
          <p:spPr bwMode="auto">
            <a:xfrm>
              <a:off x="5152" y="2755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071" name="Rectangle 182"/>
            <p:cNvSpPr>
              <a:spLocks noChangeArrowheads="1"/>
            </p:cNvSpPr>
            <p:nvPr/>
          </p:nvSpPr>
          <p:spPr bwMode="auto">
            <a:xfrm>
              <a:off x="1724" y="273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2" name="Line 183"/>
            <p:cNvSpPr>
              <a:spLocks noChangeShapeType="1"/>
            </p:cNvSpPr>
            <p:nvPr/>
          </p:nvSpPr>
          <p:spPr bwMode="auto">
            <a:xfrm>
              <a:off x="1724" y="27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3" name="Line 184"/>
            <p:cNvSpPr>
              <a:spLocks noChangeShapeType="1"/>
            </p:cNvSpPr>
            <p:nvPr/>
          </p:nvSpPr>
          <p:spPr bwMode="auto">
            <a:xfrm>
              <a:off x="1724" y="273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4" name="Rectangle 185"/>
            <p:cNvSpPr>
              <a:spLocks noChangeArrowheads="1"/>
            </p:cNvSpPr>
            <p:nvPr/>
          </p:nvSpPr>
          <p:spPr bwMode="auto">
            <a:xfrm>
              <a:off x="1735" y="2736"/>
              <a:ext cx="12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5" name="Rectangle 186"/>
            <p:cNvSpPr>
              <a:spLocks noChangeArrowheads="1"/>
            </p:cNvSpPr>
            <p:nvPr/>
          </p:nvSpPr>
          <p:spPr bwMode="auto">
            <a:xfrm>
              <a:off x="2936" y="273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6" name="Line 187"/>
            <p:cNvSpPr>
              <a:spLocks noChangeShapeType="1"/>
            </p:cNvSpPr>
            <p:nvPr/>
          </p:nvSpPr>
          <p:spPr bwMode="auto">
            <a:xfrm>
              <a:off x="2936" y="27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7" name="Line 188"/>
            <p:cNvSpPr>
              <a:spLocks noChangeShapeType="1"/>
            </p:cNvSpPr>
            <p:nvPr/>
          </p:nvSpPr>
          <p:spPr bwMode="auto">
            <a:xfrm>
              <a:off x="2936" y="273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8" name="Rectangle 189"/>
            <p:cNvSpPr>
              <a:spLocks noChangeArrowheads="1"/>
            </p:cNvSpPr>
            <p:nvPr/>
          </p:nvSpPr>
          <p:spPr bwMode="auto">
            <a:xfrm>
              <a:off x="2947" y="2736"/>
              <a:ext cx="697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79" name="Rectangle 190"/>
            <p:cNvSpPr>
              <a:spLocks noChangeArrowheads="1"/>
            </p:cNvSpPr>
            <p:nvPr/>
          </p:nvSpPr>
          <p:spPr bwMode="auto">
            <a:xfrm>
              <a:off x="3644" y="273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0" name="Line 191"/>
            <p:cNvSpPr>
              <a:spLocks noChangeShapeType="1"/>
            </p:cNvSpPr>
            <p:nvPr/>
          </p:nvSpPr>
          <p:spPr bwMode="auto">
            <a:xfrm>
              <a:off x="3644" y="27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1" name="Line 192"/>
            <p:cNvSpPr>
              <a:spLocks noChangeShapeType="1"/>
            </p:cNvSpPr>
            <p:nvPr/>
          </p:nvSpPr>
          <p:spPr bwMode="auto">
            <a:xfrm>
              <a:off x="3644" y="273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2" name="Rectangle 193"/>
            <p:cNvSpPr>
              <a:spLocks noChangeArrowheads="1"/>
            </p:cNvSpPr>
            <p:nvPr/>
          </p:nvSpPr>
          <p:spPr bwMode="auto">
            <a:xfrm>
              <a:off x="3655" y="2736"/>
              <a:ext cx="10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3" name="Rectangle 194"/>
            <p:cNvSpPr>
              <a:spLocks noChangeArrowheads="1"/>
            </p:cNvSpPr>
            <p:nvPr/>
          </p:nvSpPr>
          <p:spPr bwMode="auto">
            <a:xfrm>
              <a:off x="4740" y="273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4" name="Line 195"/>
            <p:cNvSpPr>
              <a:spLocks noChangeShapeType="1"/>
            </p:cNvSpPr>
            <p:nvPr/>
          </p:nvSpPr>
          <p:spPr bwMode="auto">
            <a:xfrm>
              <a:off x="4740" y="273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5" name="Line 196"/>
            <p:cNvSpPr>
              <a:spLocks noChangeShapeType="1"/>
            </p:cNvSpPr>
            <p:nvPr/>
          </p:nvSpPr>
          <p:spPr bwMode="auto">
            <a:xfrm>
              <a:off x="4740" y="273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6" name="Rectangle 197"/>
            <p:cNvSpPr>
              <a:spLocks noChangeArrowheads="1"/>
            </p:cNvSpPr>
            <p:nvPr/>
          </p:nvSpPr>
          <p:spPr bwMode="auto">
            <a:xfrm>
              <a:off x="4752" y="2736"/>
              <a:ext cx="72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7" name="Rectangle 198"/>
            <p:cNvSpPr>
              <a:spLocks noChangeArrowheads="1"/>
            </p:cNvSpPr>
            <p:nvPr/>
          </p:nvSpPr>
          <p:spPr bwMode="auto">
            <a:xfrm>
              <a:off x="5473" y="273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8" name="Line 199"/>
            <p:cNvSpPr>
              <a:spLocks noChangeShapeType="1"/>
            </p:cNvSpPr>
            <p:nvPr/>
          </p:nvSpPr>
          <p:spPr bwMode="auto">
            <a:xfrm>
              <a:off x="5473" y="27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89" name="Line 200"/>
            <p:cNvSpPr>
              <a:spLocks noChangeShapeType="1"/>
            </p:cNvSpPr>
            <p:nvPr/>
          </p:nvSpPr>
          <p:spPr bwMode="auto">
            <a:xfrm>
              <a:off x="5473" y="273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0" name="Rectangle 201"/>
            <p:cNvSpPr>
              <a:spLocks noChangeArrowheads="1"/>
            </p:cNvSpPr>
            <p:nvPr/>
          </p:nvSpPr>
          <p:spPr bwMode="auto">
            <a:xfrm>
              <a:off x="1724" y="2748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1" name="Line 202"/>
            <p:cNvSpPr>
              <a:spLocks noChangeShapeType="1"/>
            </p:cNvSpPr>
            <p:nvPr/>
          </p:nvSpPr>
          <p:spPr bwMode="auto">
            <a:xfrm>
              <a:off x="1724" y="2748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2" name="Rectangle 203"/>
            <p:cNvSpPr>
              <a:spLocks noChangeArrowheads="1"/>
            </p:cNvSpPr>
            <p:nvPr/>
          </p:nvSpPr>
          <p:spPr bwMode="auto">
            <a:xfrm>
              <a:off x="2936" y="2748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3" name="Line 204"/>
            <p:cNvSpPr>
              <a:spLocks noChangeShapeType="1"/>
            </p:cNvSpPr>
            <p:nvPr/>
          </p:nvSpPr>
          <p:spPr bwMode="auto">
            <a:xfrm>
              <a:off x="2936" y="2748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4" name="Rectangle 205"/>
            <p:cNvSpPr>
              <a:spLocks noChangeArrowheads="1"/>
            </p:cNvSpPr>
            <p:nvPr/>
          </p:nvSpPr>
          <p:spPr bwMode="auto">
            <a:xfrm>
              <a:off x="3644" y="2748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5" name="Line 206"/>
            <p:cNvSpPr>
              <a:spLocks noChangeShapeType="1"/>
            </p:cNvSpPr>
            <p:nvPr/>
          </p:nvSpPr>
          <p:spPr bwMode="auto">
            <a:xfrm>
              <a:off x="3644" y="2748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6" name="Rectangle 207"/>
            <p:cNvSpPr>
              <a:spLocks noChangeArrowheads="1"/>
            </p:cNvSpPr>
            <p:nvPr/>
          </p:nvSpPr>
          <p:spPr bwMode="auto">
            <a:xfrm>
              <a:off x="4740" y="2748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7" name="Line 208"/>
            <p:cNvSpPr>
              <a:spLocks noChangeShapeType="1"/>
            </p:cNvSpPr>
            <p:nvPr/>
          </p:nvSpPr>
          <p:spPr bwMode="auto">
            <a:xfrm>
              <a:off x="4740" y="2748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8" name="Rectangle 209"/>
            <p:cNvSpPr>
              <a:spLocks noChangeArrowheads="1"/>
            </p:cNvSpPr>
            <p:nvPr/>
          </p:nvSpPr>
          <p:spPr bwMode="auto">
            <a:xfrm>
              <a:off x="5473" y="2748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099" name="Line 210"/>
            <p:cNvSpPr>
              <a:spLocks noChangeShapeType="1"/>
            </p:cNvSpPr>
            <p:nvPr/>
          </p:nvSpPr>
          <p:spPr bwMode="auto">
            <a:xfrm>
              <a:off x="5473" y="2748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00" name="Rectangle 211"/>
            <p:cNvSpPr>
              <a:spLocks noChangeArrowheads="1"/>
            </p:cNvSpPr>
            <p:nvPr/>
          </p:nvSpPr>
          <p:spPr bwMode="auto">
            <a:xfrm>
              <a:off x="2156" y="2949"/>
              <a:ext cx="4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1" name="Rectangle 212"/>
            <p:cNvSpPr>
              <a:spLocks noChangeArrowheads="1"/>
            </p:cNvSpPr>
            <p:nvPr/>
          </p:nvSpPr>
          <p:spPr bwMode="auto">
            <a:xfrm>
              <a:off x="2513" y="294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2" name="Rectangle 213"/>
            <p:cNvSpPr>
              <a:spLocks noChangeArrowheads="1"/>
            </p:cNvSpPr>
            <p:nvPr/>
          </p:nvSpPr>
          <p:spPr bwMode="auto">
            <a:xfrm>
              <a:off x="3255" y="2949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3" name="Rectangle 214"/>
            <p:cNvSpPr>
              <a:spLocks noChangeArrowheads="1"/>
            </p:cNvSpPr>
            <p:nvPr/>
          </p:nvSpPr>
          <p:spPr bwMode="auto">
            <a:xfrm>
              <a:off x="3334" y="294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4" name="Rectangle 215"/>
            <p:cNvSpPr>
              <a:spLocks noChangeArrowheads="1"/>
            </p:cNvSpPr>
            <p:nvPr/>
          </p:nvSpPr>
          <p:spPr bwMode="auto">
            <a:xfrm>
              <a:off x="3938" y="2949"/>
              <a:ext cx="5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5" name="Rectangle 216"/>
            <p:cNvSpPr>
              <a:spLocks noChangeArrowheads="1"/>
            </p:cNvSpPr>
            <p:nvPr/>
          </p:nvSpPr>
          <p:spPr bwMode="auto">
            <a:xfrm>
              <a:off x="4453" y="294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6" name="Rectangle 217"/>
            <p:cNvSpPr>
              <a:spLocks noChangeArrowheads="1"/>
            </p:cNvSpPr>
            <p:nvPr/>
          </p:nvSpPr>
          <p:spPr bwMode="auto">
            <a:xfrm>
              <a:off x="5073" y="2949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7" name="Rectangle 218"/>
            <p:cNvSpPr>
              <a:spLocks noChangeArrowheads="1"/>
            </p:cNvSpPr>
            <p:nvPr/>
          </p:nvSpPr>
          <p:spPr bwMode="auto">
            <a:xfrm>
              <a:off x="5152" y="294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08" name="Rectangle 219"/>
            <p:cNvSpPr>
              <a:spLocks noChangeArrowheads="1"/>
            </p:cNvSpPr>
            <p:nvPr/>
          </p:nvSpPr>
          <p:spPr bwMode="auto">
            <a:xfrm>
              <a:off x="1724" y="293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09" name="Line 220"/>
            <p:cNvSpPr>
              <a:spLocks noChangeShapeType="1"/>
            </p:cNvSpPr>
            <p:nvPr/>
          </p:nvSpPr>
          <p:spPr bwMode="auto">
            <a:xfrm>
              <a:off x="1724" y="29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0" name="Line 221"/>
            <p:cNvSpPr>
              <a:spLocks noChangeShapeType="1"/>
            </p:cNvSpPr>
            <p:nvPr/>
          </p:nvSpPr>
          <p:spPr bwMode="auto">
            <a:xfrm>
              <a:off x="1724" y="29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1" name="Rectangle 222"/>
            <p:cNvSpPr>
              <a:spLocks noChangeArrowheads="1"/>
            </p:cNvSpPr>
            <p:nvPr/>
          </p:nvSpPr>
          <p:spPr bwMode="auto">
            <a:xfrm>
              <a:off x="1735" y="2931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2" name="Rectangle 223"/>
            <p:cNvSpPr>
              <a:spLocks noChangeArrowheads="1"/>
            </p:cNvSpPr>
            <p:nvPr/>
          </p:nvSpPr>
          <p:spPr bwMode="auto">
            <a:xfrm>
              <a:off x="2936" y="293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3" name="Line 224"/>
            <p:cNvSpPr>
              <a:spLocks noChangeShapeType="1"/>
            </p:cNvSpPr>
            <p:nvPr/>
          </p:nvSpPr>
          <p:spPr bwMode="auto">
            <a:xfrm>
              <a:off x="2936" y="29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4" name="Line 225"/>
            <p:cNvSpPr>
              <a:spLocks noChangeShapeType="1"/>
            </p:cNvSpPr>
            <p:nvPr/>
          </p:nvSpPr>
          <p:spPr bwMode="auto">
            <a:xfrm>
              <a:off x="2936" y="29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5" name="Rectangle 226"/>
            <p:cNvSpPr>
              <a:spLocks noChangeArrowheads="1"/>
            </p:cNvSpPr>
            <p:nvPr/>
          </p:nvSpPr>
          <p:spPr bwMode="auto">
            <a:xfrm>
              <a:off x="2947" y="2931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6" name="Line 227"/>
            <p:cNvSpPr>
              <a:spLocks noChangeShapeType="1"/>
            </p:cNvSpPr>
            <p:nvPr/>
          </p:nvSpPr>
          <p:spPr bwMode="auto">
            <a:xfrm>
              <a:off x="2947" y="2931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7" name="Rectangle 228"/>
            <p:cNvSpPr>
              <a:spLocks noChangeArrowheads="1"/>
            </p:cNvSpPr>
            <p:nvPr/>
          </p:nvSpPr>
          <p:spPr bwMode="auto">
            <a:xfrm>
              <a:off x="3644" y="293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8" name="Line 229"/>
            <p:cNvSpPr>
              <a:spLocks noChangeShapeType="1"/>
            </p:cNvSpPr>
            <p:nvPr/>
          </p:nvSpPr>
          <p:spPr bwMode="auto">
            <a:xfrm>
              <a:off x="3644" y="29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19" name="Line 230"/>
            <p:cNvSpPr>
              <a:spLocks noChangeShapeType="1"/>
            </p:cNvSpPr>
            <p:nvPr/>
          </p:nvSpPr>
          <p:spPr bwMode="auto">
            <a:xfrm>
              <a:off x="3644" y="29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0" name="Rectangle 231"/>
            <p:cNvSpPr>
              <a:spLocks noChangeArrowheads="1"/>
            </p:cNvSpPr>
            <p:nvPr/>
          </p:nvSpPr>
          <p:spPr bwMode="auto">
            <a:xfrm>
              <a:off x="3655" y="2931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1" name="Line 232"/>
            <p:cNvSpPr>
              <a:spLocks noChangeShapeType="1"/>
            </p:cNvSpPr>
            <p:nvPr/>
          </p:nvSpPr>
          <p:spPr bwMode="auto">
            <a:xfrm>
              <a:off x="3655" y="2931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2" name="Rectangle 233"/>
            <p:cNvSpPr>
              <a:spLocks noChangeArrowheads="1"/>
            </p:cNvSpPr>
            <p:nvPr/>
          </p:nvSpPr>
          <p:spPr bwMode="auto">
            <a:xfrm>
              <a:off x="4740" y="2931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3" name="Line 234"/>
            <p:cNvSpPr>
              <a:spLocks noChangeShapeType="1"/>
            </p:cNvSpPr>
            <p:nvPr/>
          </p:nvSpPr>
          <p:spPr bwMode="auto">
            <a:xfrm>
              <a:off x="4740" y="293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4" name="Line 235"/>
            <p:cNvSpPr>
              <a:spLocks noChangeShapeType="1"/>
            </p:cNvSpPr>
            <p:nvPr/>
          </p:nvSpPr>
          <p:spPr bwMode="auto">
            <a:xfrm>
              <a:off x="4740" y="29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5" name="Rectangle 236"/>
            <p:cNvSpPr>
              <a:spLocks noChangeArrowheads="1"/>
            </p:cNvSpPr>
            <p:nvPr/>
          </p:nvSpPr>
          <p:spPr bwMode="auto">
            <a:xfrm>
              <a:off x="4752" y="2931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6" name="Line 237"/>
            <p:cNvSpPr>
              <a:spLocks noChangeShapeType="1"/>
            </p:cNvSpPr>
            <p:nvPr/>
          </p:nvSpPr>
          <p:spPr bwMode="auto">
            <a:xfrm>
              <a:off x="4752" y="2931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7" name="Rectangle 238"/>
            <p:cNvSpPr>
              <a:spLocks noChangeArrowheads="1"/>
            </p:cNvSpPr>
            <p:nvPr/>
          </p:nvSpPr>
          <p:spPr bwMode="auto">
            <a:xfrm>
              <a:off x="5473" y="293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8" name="Line 239"/>
            <p:cNvSpPr>
              <a:spLocks noChangeShapeType="1"/>
            </p:cNvSpPr>
            <p:nvPr/>
          </p:nvSpPr>
          <p:spPr bwMode="auto">
            <a:xfrm>
              <a:off x="5473" y="29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29" name="Line 240"/>
            <p:cNvSpPr>
              <a:spLocks noChangeShapeType="1"/>
            </p:cNvSpPr>
            <p:nvPr/>
          </p:nvSpPr>
          <p:spPr bwMode="auto">
            <a:xfrm>
              <a:off x="5473" y="29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0" name="Rectangle 241"/>
            <p:cNvSpPr>
              <a:spLocks noChangeArrowheads="1"/>
            </p:cNvSpPr>
            <p:nvPr/>
          </p:nvSpPr>
          <p:spPr bwMode="auto">
            <a:xfrm>
              <a:off x="1724" y="2942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1" name="Line 242"/>
            <p:cNvSpPr>
              <a:spLocks noChangeShapeType="1"/>
            </p:cNvSpPr>
            <p:nvPr/>
          </p:nvSpPr>
          <p:spPr bwMode="auto">
            <a:xfrm>
              <a:off x="1724" y="2942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2" name="Rectangle 243"/>
            <p:cNvSpPr>
              <a:spLocks noChangeArrowheads="1"/>
            </p:cNvSpPr>
            <p:nvPr/>
          </p:nvSpPr>
          <p:spPr bwMode="auto">
            <a:xfrm>
              <a:off x="2936" y="2942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3" name="Line 244"/>
            <p:cNvSpPr>
              <a:spLocks noChangeShapeType="1"/>
            </p:cNvSpPr>
            <p:nvPr/>
          </p:nvSpPr>
          <p:spPr bwMode="auto">
            <a:xfrm>
              <a:off x="2936" y="2942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4" name="Rectangle 245"/>
            <p:cNvSpPr>
              <a:spLocks noChangeArrowheads="1"/>
            </p:cNvSpPr>
            <p:nvPr/>
          </p:nvSpPr>
          <p:spPr bwMode="auto">
            <a:xfrm>
              <a:off x="3644" y="2942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5" name="Line 246"/>
            <p:cNvSpPr>
              <a:spLocks noChangeShapeType="1"/>
            </p:cNvSpPr>
            <p:nvPr/>
          </p:nvSpPr>
          <p:spPr bwMode="auto">
            <a:xfrm>
              <a:off x="3644" y="2942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6" name="Rectangle 247"/>
            <p:cNvSpPr>
              <a:spLocks noChangeArrowheads="1"/>
            </p:cNvSpPr>
            <p:nvPr/>
          </p:nvSpPr>
          <p:spPr bwMode="auto">
            <a:xfrm>
              <a:off x="4740" y="2942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7" name="Line 248"/>
            <p:cNvSpPr>
              <a:spLocks noChangeShapeType="1"/>
            </p:cNvSpPr>
            <p:nvPr/>
          </p:nvSpPr>
          <p:spPr bwMode="auto">
            <a:xfrm>
              <a:off x="4740" y="2942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8" name="Rectangle 249"/>
            <p:cNvSpPr>
              <a:spLocks noChangeArrowheads="1"/>
            </p:cNvSpPr>
            <p:nvPr/>
          </p:nvSpPr>
          <p:spPr bwMode="auto">
            <a:xfrm>
              <a:off x="5473" y="2942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39" name="Line 250"/>
            <p:cNvSpPr>
              <a:spLocks noChangeShapeType="1"/>
            </p:cNvSpPr>
            <p:nvPr/>
          </p:nvSpPr>
          <p:spPr bwMode="auto">
            <a:xfrm>
              <a:off x="5473" y="2942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40" name="Rectangle 251"/>
            <p:cNvSpPr>
              <a:spLocks noChangeArrowheads="1"/>
            </p:cNvSpPr>
            <p:nvPr/>
          </p:nvSpPr>
          <p:spPr bwMode="auto">
            <a:xfrm>
              <a:off x="2156" y="3144"/>
              <a:ext cx="4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1" name="Rectangle 252"/>
            <p:cNvSpPr>
              <a:spLocks noChangeArrowheads="1"/>
            </p:cNvSpPr>
            <p:nvPr/>
          </p:nvSpPr>
          <p:spPr bwMode="auto">
            <a:xfrm>
              <a:off x="2513" y="3144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2" name="Rectangle 253"/>
            <p:cNvSpPr>
              <a:spLocks noChangeArrowheads="1"/>
            </p:cNvSpPr>
            <p:nvPr/>
          </p:nvSpPr>
          <p:spPr bwMode="auto">
            <a:xfrm>
              <a:off x="3255" y="3144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3" name="Rectangle 254"/>
            <p:cNvSpPr>
              <a:spLocks noChangeArrowheads="1"/>
            </p:cNvSpPr>
            <p:nvPr/>
          </p:nvSpPr>
          <p:spPr bwMode="auto">
            <a:xfrm>
              <a:off x="3334" y="3144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4" name="Rectangle 255"/>
            <p:cNvSpPr>
              <a:spLocks noChangeArrowheads="1"/>
            </p:cNvSpPr>
            <p:nvPr/>
          </p:nvSpPr>
          <p:spPr bwMode="auto">
            <a:xfrm>
              <a:off x="3938" y="3144"/>
              <a:ext cx="6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5" name="Rectangle 256"/>
            <p:cNvSpPr>
              <a:spLocks noChangeArrowheads="1"/>
            </p:cNvSpPr>
            <p:nvPr/>
          </p:nvSpPr>
          <p:spPr bwMode="auto">
            <a:xfrm>
              <a:off x="4453" y="3144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6" name="Rectangle 257"/>
            <p:cNvSpPr>
              <a:spLocks noChangeArrowheads="1"/>
            </p:cNvSpPr>
            <p:nvPr/>
          </p:nvSpPr>
          <p:spPr bwMode="auto">
            <a:xfrm>
              <a:off x="5073" y="3144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7" name="Rectangle 258"/>
            <p:cNvSpPr>
              <a:spLocks noChangeArrowheads="1"/>
            </p:cNvSpPr>
            <p:nvPr/>
          </p:nvSpPr>
          <p:spPr bwMode="auto">
            <a:xfrm>
              <a:off x="5152" y="3144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48" name="Rectangle 259"/>
            <p:cNvSpPr>
              <a:spLocks noChangeArrowheads="1"/>
            </p:cNvSpPr>
            <p:nvPr/>
          </p:nvSpPr>
          <p:spPr bwMode="auto">
            <a:xfrm>
              <a:off x="1724" y="312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49" name="Line 260"/>
            <p:cNvSpPr>
              <a:spLocks noChangeShapeType="1"/>
            </p:cNvSpPr>
            <p:nvPr/>
          </p:nvSpPr>
          <p:spPr bwMode="auto">
            <a:xfrm>
              <a:off x="1724" y="312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0" name="Line 261"/>
            <p:cNvSpPr>
              <a:spLocks noChangeShapeType="1"/>
            </p:cNvSpPr>
            <p:nvPr/>
          </p:nvSpPr>
          <p:spPr bwMode="auto">
            <a:xfrm>
              <a:off x="1724" y="312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1" name="Rectangle 262"/>
            <p:cNvSpPr>
              <a:spLocks noChangeArrowheads="1"/>
            </p:cNvSpPr>
            <p:nvPr/>
          </p:nvSpPr>
          <p:spPr bwMode="auto">
            <a:xfrm>
              <a:off x="1735" y="3125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2" name="Line 263"/>
            <p:cNvSpPr>
              <a:spLocks noChangeShapeType="1"/>
            </p:cNvSpPr>
            <p:nvPr/>
          </p:nvSpPr>
          <p:spPr bwMode="auto">
            <a:xfrm>
              <a:off x="1735" y="3125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3" name="Rectangle 264"/>
            <p:cNvSpPr>
              <a:spLocks noChangeArrowheads="1"/>
            </p:cNvSpPr>
            <p:nvPr/>
          </p:nvSpPr>
          <p:spPr bwMode="auto">
            <a:xfrm>
              <a:off x="2936" y="312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4" name="Line 265"/>
            <p:cNvSpPr>
              <a:spLocks noChangeShapeType="1"/>
            </p:cNvSpPr>
            <p:nvPr/>
          </p:nvSpPr>
          <p:spPr bwMode="auto">
            <a:xfrm>
              <a:off x="2936" y="312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5" name="Line 266"/>
            <p:cNvSpPr>
              <a:spLocks noChangeShapeType="1"/>
            </p:cNvSpPr>
            <p:nvPr/>
          </p:nvSpPr>
          <p:spPr bwMode="auto">
            <a:xfrm>
              <a:off x="2936" y="312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6" name="Rectangle 267"/>
            <p:cNvSpPr>
              <a:spLocks noChangeArrowheads="1"/>
            </p:cNvSpPr>
            <p:nvPr/>
          </p:nvSpPr>
          <p:spPr bwMode="auto">
            <a:xfrm>
              <a:off x="2947" y="3125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7" name="Line 268"/>
            <p:cNvSpPr>
              <a:spLocks noChangeShapeType="1"/>
            </p:cNvSpPr>
            <p:nvPr/>
          </p:nvSpPr>
          <p:spPr bwMode="auto">
            <a:xfrm>
              <a:off x="2947" y="3125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8" name="Rectangle 269"/>
            <p:cNvSpPr>
              <a:spLocks noChangeArrowheads="1"/>
            </p:cNvSpPr>
            <p:nvPr/>
          </p:nvSpPr>
          <p:spPr bwMode="auto">
            <a:xfrm>
              <a:off x="3644" y="312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59" name="Line 270"/>
            <p:cNvSpPr>
              <a:spLocks noChangeShapeType="1"/>
            </p:cNvSpPr>
            <p:nvPr/>
          </p:nvSpPr>
          <p:spPr bwMode="auto">
            <a:xfrm>
              <a:off x="3644" y="312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0" name="Line 271"/>
            <p:cNvSpPr>
              <a:spLocks noChangeShapeType="1"/>
            </p:cNvSpPr>
            <p:nvPr/>
          </p:nvSpPr>
          <p:spPr bwMode="auto">
            <a:xfrm>
              <a:off x="3644" y="312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1" name="Rectangle 272"/>
            <p:cNvSpPr>
              <a:spLocks noChangeArrowheads="1"/>
            </p:cNvSpPr>
            <p:nvPr/>
          </p:nvSpPr>
          <p:spPr bwMode="auto">
            <a:xfrm>
              <a:off x="3655" y="3125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2" name="Line 273"/>
            <p:cNvSpPr>
              <a:spLocks noChangeShapeType="1"/>
            </p:cNvSpPr>
            <p:nvPr/>
          </p:nvSpPr>
          <p:spPr bwMode="auto">
            <a:xfrm>
              <a:off x="3655" y="3125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3" name="Rectangle 274"/>
            <p:cNvSpPr>
              <a:spLocks noChangeArrowheads="1"/>
            </p:cNvSpPr>
            <p:nvPr/>
          </p:nvSpPr>
          <p:spPr bwMode="auto">
            <a:xfrm>
              <a:off x="4740" y="3125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4" name="Line 275"/>
            <p:cNvSpPr>
              <a:spLocks noChangeShapeType="1"/>
            </p:cNvSpPr>
            <p:nvPr/>
          </p:nvSpPr>
          <p:spPr bwMode="auto">
            <a:xfrm>
              <a:off x="4740" y="31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5" name="Line 276"/>
            <p:cNvSpPr>
              <a:spLocks noChangeShapeType="1"/>
            </p:cNvSpPr>
            <p:nvPr/>
          </p:nvSpPr>
          <p:spPr bwMode="auto">
            <a:xfrm>
              <a:off x="4740" y="312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6" name="Rectangle 277"/>
            <p:cNvSpPr>
              <a:spLocks noChangeArrowheads="1"/>
            </p:cNvSpPr>
            <p:nvPr/>
          </p:nvSpPr>
          <p:spPr bwMode="auto">
            <a:xfrm>
              <a:off x="4752" y="3125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7" name="Line 278"/>
            <p:cNvSpPr>
              <a:spLocks noChangeShapeType="1"/>
            </p:cNvSpPr>
            <p:nvPr/>
          </p:nvSpPr>
          <p:spPr bwMode="auto">
            <a:xfrm>
              <a:off x="4752" y="3125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8" name="Rectangle 279"/>
            <p:cNvSpPr>
              <a:spLocks noChangeArrowheads="1"/>
            </p:cNvSpPr>
            <p:nvPr/>
          </p:nvSpPr>
          <p:spPr bwMode="auto">
            <a:xfrm>
              <a:off x="5473" y="312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69" name="Line 280"/>
            <p:cNvSpPr>
              <a:spLocks noChangeShapeType="1"/>
            </p:cNvSpPr>
            <p:nvPr/>
          </p:nvSpPr>
          <p:spPr bwMode="auto">
            <a:xfrm>
              <a:off x="5473" y="312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0" name="Line 281"/>
            <p:cNvSpPr>
              <a:spLocks noChangeShapeType="1"/>
            </p:cNvSpPr>
            <p:nvPr/>
          </p:nvSpPr>
          <p:spPr bwMode="auto">
            <a:xfrm>
              <a:off x="5473" y="312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1" name="Rectangle 282"/>
            <p:cNvSpPr>
              <a:spLocks noChangeArrowheads="1"/>
            </p:cNvSpPr>
            <p:nvPr/>
          </p:nvSpPr>
          <p:spPr bwMode="auto">
            <a:xfrm>
              <a:off x="1724" y="3136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2" name="Line 283"/>
            <p:cNvSpPr>
              <a:spLocks noChangeShapeType="1"/>
            </p:cNvSpPr>
            <p:nvPr/>
          </p:nvSpPr>
          <p:spPr bwMode="auto">
            <a:xfrm>
              <a:off x="1724" y="3136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3" name="Rectangle 284"/>
            <p:cNvSpPr>
              <a:spLocks noChangeArrowheads="1"/>
            </p:cNvSpPr>
            <p:nvPr/>
          </p:nvSpPr>
          <p:spPr bwMode="auto">
            <a:xfrm>
              <a:off x="2936" y="3136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4" name="Line 285"/>
            <p:cNvSpPr>
              <a:spLocks noChangeShapeType="1"/>
            </p:cNvSpPr>
            <p:nvPr/>
          </p:nvSpPr>
          <p:spPr bwMode="auto">
            <a:xfrm>
              <a:off x="2936" y="3136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5" name="Rectangle 286"/>
            <p:cNvSpPr>
              <a:spLocks noChangeArrowheads="1"/>
            </p:cNvSpPr>
            <p:nvPr/>
          </p:nvSpPr>
          <p:spPr bwMode="auto">
            <a:xfrm>
              <a:off x="3644" y="3136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6" name="Line 287"/>
            <p:cNvSpPr>
              <a:spLocks noChangeShapeType="1"/>
            </p:cNvSpPr>
            <p:nvPr/>
          </p:nvSpPr>
          <p:spPr bwMode="auto">
            <a:xfrm>
              <a:off x="3644" y="3136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7" name="Rectangle 288"/>
            <p:cNvSpPr>
              <a:spLocks noChangeArrowheads="1"/>
            </p:cNvSpPr>
            <p:nvPr/>
          </p:nvSpPr>
          <p:spPr bwMode="auto">
            <a:xfrm>
              <a:off x="4740" y="3136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8" name="Line 289"/>
            <p:cNvSpPr>
              <a:spLocks noChangeShapeType="1"/>
            </p:cNvSpPr>
            <p:nvPr/>
          </p:nvSpPr>
          <p:spPr bwMode="auto">
            <a:xfrm>
              <a:off x="4740" y="3136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79" name="Rectangle 290"/>
            <p:cNvSpPr>
              <a:spLocks noChangeArrowheads="1"/>
            </p:cNvSpPr>
            <p:nvPr/>
          </p:nvSpPr>
          <p:spPr bwMode="auto">
            <a:xfrm>
              <a:off x="5473" y="3136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80" name="Line 291"/>
            <p:cNvSpPr>
              <a:spLocks noChangeShapeType="1"/>
            </p:cNvSpPr>
            <p:nvPr/>
          </p:nvSpPr>
          <p:spPr bwMode="auto">
            <a:xfrm>
              <a:off x="5473" y="3136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81" name="Rectangle 292"/>
            <p:cNvSpPr>
              <a:spLocks noChangeArrowheads="1"/>
            </p:cNvSpPr>
            <p:nvPr/>
          </p:nvSpPr>
          <p:spPr bwMode="auto">
            <a:xfrm>
              <a:off x="2156" y="3338"/>
              <a:ext cx="4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2" name="Rectangle 293"/>
            <p:cNvSpPr>
              <a:spLocks noChangeArrowheads="1"/>
            </p:cNvSpPr>
            <p:nvPr/>
          </p:nvSpPr>
          <p:spPr bwMode="auto">
            <a:xfrm>
              <a:off x="2513" y="333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3" name="Rectangle 294"/>
            <p:cNvSpPr>
              <a:spLocks noChangeArrowheads="1"/>
            </p:cNvSpPr>
            <p:nvPr/>
          </p:nvSpPr>
          <p:spPr bwMode="auto">
            <a:xfrm>
              <a:off x="3255" y="3338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4" name="Rectangle 295"/>
            <p:cNvSpPr>
              <a:spLocks noChangeArrowheads="1"/>
            </p:cNvSpPr>
            <p:nvPr/>
          </p:nvSpPr>
          <p:spPr bwMode="auto">
            <a:xfrm>
              <a:off x="3334" y="333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5" name="Rectangle 296"/>
            <p:cNvSpPr>
              <a:spLocks noChangeArrowheads="1"/>
            </p:cNvSpPr>
            <p:nvPr/>
          </p:nvSpPr>
          <p:spPr bwMode="auto">
            <a:xfrm>
              <a:off x="3938" y="3338"/>
              <a:ext cx="6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6" name="Rectangle 297"/>
            <p:cNvSpPr>
              <a:spLocks noChangeArrowheads="1"/>
            </p:cNvSpPr>
            <p:nvPr/>
          </p:nvSpPr>
          <p:spPr bwMode="auto">
            <a:xfrm>
              <a:off x="4453" y="333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7" name="Rectangle 298"/>
            <p:cNvSpPr>
              <a:spLocks noChangeArrowheads="1"/>
            </p:cNvSpPr>
            <p:nvPr/>
          </p:nvSpPr>
          <p:spPr bwMode="auto">
            <a:xfrm>
              <a:off x="5073" y="3338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8" name="Rectangle 299"/>
            <p:cNvSpPr>
              <a:spLocks noChangeArrowheads="1"/>
            </p:cNvSpPr>
            <p:nvPr/>
          </p:nvSpPr>
          <p:spPr bwMode="auto">
            <a:xfrm>
              <a:off x="5152" y="333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189" name="Rectangle 300"/>
            <p:cNvSpPr>
              <a:spLocks noChangeArrowheads="1"/>
            </p:cNvSpPr>
            <p:nvPr/>
          </p:nvSpPr>
          <p:spPr bwMode="auto">
            <a:xfrm>
              <a:off x="1724" y="3319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0" name="Line 301"/>
            <p:cNvSpPr>
              <a:spLocks noChangeShapeType="1"/>
            </p:cNvSpPr>
            <p:nvPr/>
          </p:nvSpPr>
          <p:spPr bwMode="auto">
            <a:xfrm>
              <a:off x="1724" y="33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1" name="Line 302"/>
            <p:cNvSpPr>
              <a:spLocks noChangeShapeType="1"/>
            </p:cNvSpPr>
            <p:nvPr/>
          </p:nvSpPr>
          <p:spPr bwMode="auto">
            <a:xfrm>
              <a:off x="1724" y="331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2" name="Rectangle 303"/>
            <p:cNvSpPr>
              <a:spLocks noChangeArrowheads="1"/>
            </p:cNvSpPr>
            <p:nvPr/>
          </p:nvSpPr>
          <p:spPr bwMode="auto">
            <a:xfrm>
              <a:off x="1735" y="3319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3" name="Line 304"/>
            <p:cNvSpPr>
              <a:spLocks noChangeShapeType="1"/>
            </p:cNvSpPr>
            <p:nvPr/>
          </p:nvSpPr>
          <p:spPr bwMode="auto">
            <a:xfrm>
              <a:off x="1735" y="331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4" name="Rectangle 305"/>
            <p:cNvSpPr>
              <a:spLocks noChangeArrowheads="1"/>
            </p:cNvSpPr>
            <p:nvPr/>
          </p:nvSpPr>
          <p:spPr bwMode="auto">
            <a:xfrm>
              <a:off x="2936" y="3319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5" name="Line 306"/>
            <p:cNvSpPr>
              <a:spLocks noChangeShapeType="1"/>
            </p:cNvSpPr>
            <p:nvPr/>
          </p:nvSpPr>
          <p:spPr bwMode="auto">
            <a:xfrm>
              <a:off x="2936" y="33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6" name="Line 307"/>
            <p:cNvSpPr>
              <a:spLocks noChangeShapeType="1"/>
            </p:cNvSpPr>
            <p:nvPr/>
          </p:nvSpPr>
          <p:spPr bwMode="auto">
            <a:xfrm>
              <a:off x="2936" y="331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7" name="Rectangle 308"/>
            <p:cNvSpPr>
              <a:spLocks noChangeArrowheads="1"/>
            </p:cNvSpPr>
            <p:nvPr/>
          </p:nvSpPr>
          <p:spPr bwMode="auto">
            <a:xfrm>
              <a:off x="2947" y="3319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8" name="Line 309"/>
            <p:cNvSpPr>
              <a:spLocks noChangeShapeType="1"/>
            </p:cNvSpPr>
            <p:nvPr/>
          </p:nvSpPr>
          <p:spPr bwMode="auto">
            <a:xfrm>
              <a:off x="2947" y="3319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199" name="Rectangle 310"/>
            <p:cNvSpPr>
              <a:spLocks noChangeArrowheads="1"/>
            </p:cNvSpPr>
            <p:nvPr/>
          </p:nvSpPr>
          <p:spPr bwMode="auto">
            <a:xfrm>
              <a:off x="3644" y="3319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0" name="Line 311"/>
            <p:cNvSpPr>
              <a:spLocks noChangeShapeType="1"/>
            </p:cNvSpPr>
            <p:nvPr/>
          </p:nvSpPr>
          <p:spPr bwMode="auto">
            <a:xfrm>
              <a:off x="3644" y="33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1" name="Line 312"/>
            <p:cNvSpPr>
              <a:spLocks noChangeShapeType="1"/>
            </p:cNvSpPr>
            <p:nvPr/>
          </p:nvSpPr>
          <p:spPr bwMode="auto">
            <a:xfrm>
              <a:off x="3644" y="331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2" name="Rectangle 313"/>
            <p:cNvSpPr>
              <a:spLocks noChangeArrowheads="1"/>
            </p:cNvSpPr>
            <p:nvPr/>
          </p:nvSpPr>
          <p:spPr bwMode="auto">
            <a:xfrm>
              <a:off x="3655" y="3319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3" name="Line 314"/>
            <p:cNvSpPr>
              <a:spLocks noChangeShapeType="1"/>
            </p:cNvSpPr>
            <p:nvPr/>
          </p:nvSpPr>
          <p:spPr bwMode="auto">
            <a:xfrm>
              <a:off x="3655" y="3319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4" name="Rectangle 315"/>
            <p:cNvSpPr>
              <a:spLocks noChangeArrowheads="1"/>
            </p:cNvSpPr>
            <p:nvPr/>
          </p:nvSpPr>
          <p:spPr bwMode="auto">
            <a:xfrm>
              <a:off x="4740" y="3319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5" name="Line 316"/>
            <p:cNvSpPr>
              <a:spLocks noChangeShapeType="1"/>
            </p:cNvSpPr>
            <p:nvPr/>
          </p:nvSpPr>
          <p:spPr bwMode="auto">
            <a:xfrm>
              <a:off x="4740" y="331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6" name="Line 317"/>
            <p:cNvSpPr>
              <a:spLocks noChangeShapeType="1"/>
            </p:cNvSpPr>
            <p:nvPr/>
          </p:nvSpPr>
          <p:spPr bwMode="auto">
            <a:xfrm>
              <a:off x="4740" y="331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7" name="Rectangle 318"/>
            <p:cNvSpPr>
              <a:spLocks noChangeArrowheads="1"/>
            </p:cNvSpPr>
            <p:nvPr/>
          </p:nvSpPr>
          <p:spPr bwMode="auto">
            <a:xfrm>
              <a:off x="4752" y="3319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8" name="Line 319"/>
            <p:cNvSpPr>
              <a:spLocks noChangeShapeType="1"/>
            </p:cNvSpPr>
            <p:nvPr/>
          </p:nvSpPr>
          <p:spPr bwMode="auto">
            <a:xfrm>
              <a:off x="4752" y="3319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09" name="Rectangle 320"/>
            <p:cNvSpPr>
              <a:spLocks noChangeArrowheads="1"/>
            </p:cNvSpPr>
            <p:nvPr/>
          </p:nvSpPr>
          <p:spPr bwMode="auto">
            <a:xfrm>
              <a:off x="5473" y="3319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0" name="Line 321"/>
            <p:cNvSpPr>
              <a:spLocks noChangeShapeType="1"/>
            </p:cNvSpPr>
            <p:nvPr/>
          </p:nvSpPr>
          <p:spPr bwMode="auto">
            <a:xfrm>
              <a:off x="5473" y="33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1" name="Line 322"/>
            <p:cNvSpPr>
              <a:spLocks noChangeShapeType="1"/>
            </p:cNvSpPr>
            <p:nvPr/>
          </p:nvSpPr>
          <p:spPr bwMode="auto">
            <a:xfrm>
              <a:off x="5473" y="331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2" name="Rectangle 323"/>
            <p:cNvSpPr>
              <a:spLocks noChangeArrowheads="1"/>
            </p:cNvSpPr>
            <p:nvPr/>
          </p:nvSpPr>
          <p:spPr bwMode="auto">
            <a:xfrm>
              <a:off x="1724" y="3330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3" name="Line 324"/>
            <p:cNvSpPr>
              <a:spLocks noChangeShapeType="1"/>
            </p:cNvSpPr>
            <p:nvPr/>
          </p:nvSpPr>
          <p:spPr bwMode="auto">
            <a:xfrm>
              <a:off x="1724" y="3330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4" name="Rectangle 325"/>
            <p:cNvSpPr>
              <a:spLocks noChangeArrowheads="1"/>
            </p:cNvSpPr>
            <p:nvPr/>
          </p:nvSpPr>
          <p:spPr bwMode="auto">
            <a:xfrm>
              <a:off x="2936" y="3330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5" name="Line 326"/>
            <p:cNvSpPr>
              <a:spLocks noChangeShapeType="1"/>
            </p:cNvSpPr>
            <p:nvPr/>
          </p:nvSpPr>
          <p:spPr bwMode="auto">
            <a:xfrm>
              <a:off x="2936" y="3330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6" name="Rectangle 327"/>
            <p:cNvSpPr>
              <a:spLocks noChangeArrowheads="1"/>
            </p:cNvSpPr>
            <p:nvPr/>
          </p:nvSpPr>
          <p:spPr bwMode="auto">
            <a:xfrm>
              <a:off x="3644" y="3330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7" name="Line 328"/>
            <p:cNvSpPr>
              <a:spLocks noChangeShapeType="1"/>
            </p:cNvSpPr>
            <p:nvPr/>
          </p:nvSpPr>
          <p:spPr bwMode="auto">
            <a:xfrm>
              <a:off x="3644" y="3330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8" name="Rectangle 329"/>
            <p:cNvSpPr>
              <a:spLocks noChangeArrowheads="1"/>
            </p:cNvSpPr>
            <p:nvPr/>
          </p:nvSpPr>
          <p:spPr bwMode="auto">
            <a:xfrm>
              <a:off x="4740" y="3330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19" name="Line 330"/>
            <p:cNvSpPr>
              <a:spLocks noChangeShapeType="1"/>
            </p:cNvSpPr>
            <p:nvPr/>
          </p:nvSpPr>
          <p:spPr bwMode="auto">
            <a:xfrm>
              <a:off x="4740" y="3330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20" name="Rectangle 331"/>
            <p:cNvSpPr>
              <a:spLocks noChangeArrowheads="1"/>
            </p:cNvSpPr>
            <p:nvPr/>
          </p:nvSpPr>
          <p:spPr bwMode="auto">
            <a:xfrm>
              <a:off x="5473" y="3330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21" name="Line 332"/>
            <p:cNvSpPr>
              <a:spLocks noChangeShapeType="1"/>
            </p:cNvSpPr>
            <p:nvPr/>
          </p:nvSpPr>
          <p:spPr bwMode="auto">
            <a:xfrm>
              <a:off x="5473" y="3330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22" name="Rectangle 333"/>
            <p:cNvSpPr>
              <a:spLocks noChangeArrowheads="1"/>
            </p:cNvSpPr>
            <p:nvPr/>
          </p:nvSpPr>
          <p:spPr bwMode="auto">
            <a:xfrm>
              <a:off x="2156" y="3532"/>
              <a:ext cx="3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3" name="Rectangle 334"/>
            <p:cNvSpPr>
              <a:spLocks noChangeArrowheads="1"/>
            </p:cNvSpPr>
            <p:nvPr/>
          </p:nvSpPr>
          <p:spPr bwMode="auto">
            <a:xfrm>
              <a:off x="2513" y="3532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4" name="Rectangle 335"/>
            <p:cNvSpPr>
              <a:spLocks noChangeArrowheads="1"/>
            </p:cNvSpPr>
            <p:nvPr/>
          </p:nvSpPr>
          <p:spPr bwMode="auto">
            <a:xfrm>
              <a:off x="3255" y="3532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5" name="Rectangle 336"/>
            <p:cNvSpPr>
              <a:spLocks noChangeArrowheads="1"/>
            </p:cNvSpPr>
            <p:nvPr/>
          </p:nvSpPr>
          <p:spPr bwMode="auto">
            <a:xfrm>
              <a:off x="3334" y="3532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6" name="Rectangle 337"/>
            <p:cNvSpPr>
              <a:spLocks noChangeArrowheads="1"/>
            </p:cNvSpPr>
            <p:nvPr/>
          </p:nvSpPr>
          <p:spPr bwMode="auto">
            <a:xfrm>
              <a:off x="3938" y="3532"/>
              <a:ext cx="6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7" name="Rectangle 338"/>
            <p:cNvSpPr>
              <a:spLocks noChangeArrowheads="1"/>
            </p:cNvSpPr>
            <p:nvPr/>
          </p:nvSpPr>
          <p:spPr bwMode="auto">
            <a:xfrm>
              <a:off x="4453" y="3532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8" name="Rectangle 339"/>
            <p:cNvSpPr>
              <a:spLocks noChangeArrowheads="1"/>
            </p:cNvSpPr>
            <p:nvPr/>
          </p:nvSpPr>
          <p:spPr bwMode="auto">
            <a:xfrm>
              <a:off x="5073" y="3532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29" name="Rectangle 340"/>
            <p:cNvSpPr>
              <a:spLocks noChangeArrowheads="1"/>
            </p:cNvSpPr>
            <p:nvPr/>
          </p:nvSpPr>
          <p:spPr bwMode="auto">
            <a:xfrm>
              <a:off x="5152" y="3532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30" name="Rectangle 341"/>
            <p:cNvSpPr>
              <a:spLocks noChangeArrowheads="1"/>
            </p:cNvSpPr>
            <p:nvPr/>
          </p:nvSpPr>
          <p:spPr bwMode="auto">
            <a:xfrm>
              <a:off x="1724" y="351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1" name="Line 342"/>
            <p:cNvSpPr>
              <a:spLocks noChangeShapeType="1"/>
            </p:cNvSpPr>
            <p:nvPr/>
          </p:nvSpPr>
          <p:spPr bwMode="auto">
            <a:xfrm>
              <a:off x="1724" y="35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2" name="Line 343"/>
            <p:cNvSpPr>
              <a:spLocks noChangeShapeType="1"/>
            </p:cNvSpPr>
            <p:nvPr/>
          </p:nvSpPr>
          <p:spPr bwMode="auto">
            <a:xfrm>
              <a:off x="1724" y="351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3" name="Rectangle 344"/>
            <p:cNvSpPr>
              <a:spLocks noChangeArrowheads="1"/>
            </p:cNvSpPr>
            <p:nvPr/>
          </p:nvSpPr>
          <p:spPr bwMode="auto">
            <a:xfrm>
              <a:off x="1735" y="3513"/>
              <a:ext cx="12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4" name="Line 345"/>
            <p:cNvSpPr>
              <a:spLocks noChangeShapeType="1"/>
            </p:cNvSpPr>
            <p:nvPr/>
          </p:nvSpPr>
          <p:spPr bwMode="auto">
            <a:xfrm>
              <a:off x="1735" y="351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5" name="Rectangle 346"/>
            <p:cNvSpPr>
              <a:spLocks noChangeArrowheads="1"/>
            </p:cNvSpPr>
            <p:nvPr/>
          </p:nvSpPr>
          <p:spPr bwMode="auto">
            <a:xfrm>
              <a:off x="2936" y="351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6" name="Line 347"/>
            <p:cNvSpPr>
              <a:spLocks noChangeShapeType="1"/>
            </p:cNvSpPr>
            <p:nvPr/>
          </p:nvSpPr>
          <p:spPr bwMode="auto">
            <a:xfrm>
              <a:off x="2936" y="35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7" name="Line 348"/>
            <p:cNvSpPr>
              <a:spLocks noChangeShapeType="1"/>
            </p:cNvSpPr>
            <p:nvPr/>
          </p:nvSpPr>
          <p:spPr bwMode="auto">
            <a:xfrm>
              <a:off x="2936" y="351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8" name="Rectangle 349"/>
            <p:cNvSpPr>
              <a:spLocks noChangeArrowheads="1"/>
            </p:cNvSpPr>
            <p:nvPr/>
          </p:nvSpPr>
          <p:spPr bwMode="auto">
            <a:xfrm>
              <a:off x="2947" y="3513"/>
              <a:ext cx="69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39" name="Line 350"/>
            <p:cNvSpPr>
              <a:spLocks noChangeShapeType="1"/>
            </p:cNvSpPr>
            <p:nvPr/>
          </p:nvSpPr>
          <p:spPr bwMode="auto">
            <a:xfrm>
              <a:off x="2947" y="3513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0" name="Rectangle 351"/>
            <p:cNvSpPr>
              <a:spLocks noChangeArrowheads="1"/>
            </p:cNvSpPr>
            <p:nvPr/>
          </p:nvSpPr>
          <p:spPr bwMode="auto">
            <a:xfrm>
              <a:off x="3644" y="351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1" name="Line 352"/>
            <p:cNvSpPr>
              <a:spLocks noChangeShapeType="1"/>
            </p:cNvSpPr>
            <p:nvPr/>
          </p:nvSpPr>
          <p:spPr bwMode="auto">
            <a:xfrm>
              <a:off x="3644" y="35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2" name="Line 353"/>
            <p:cNvSpPr>
              <a:spLocks noChangeShapeType="1"/>
            </p:cNvSpPr>
            <p:nvPr/>
          </p:nvSpPr>
          <p:spPr bwMode="auto">
            <a:xfrm>
              <a:off x="3644" y="351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3" name="Rectangle 354"/>
            <p:cNvSpPr>
              <a:spLocks noChangeArrowheads="1"/>
            </p:cNvSpPr>
            <p:nvPr/>
          </p:nvSpPr>
          <p:spPr bwMode="auto">
            <a:xfrm>
              <a:off x="3655" y="3513"/>
              <a:ext cx="10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4" name="Line 355"/>
            <p:cNvSpPr>
              <a:spLocks noChangeShapeType="1"/>
            </p:cNvSpPr>
            <p:nvPr/>
          </p:nvSpPr>
          <p:spPr bwMode="auto">
            <a:xfrm>
              <a:off x="3655" y="3513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5" name="Rectangle 356"/>
            <p:cNvSpPr>
              <a:spLocks noChangeArrowheads="1"/>
            </p:cNvSpPr>
            <p:nvPr/>
          </p:nvSpPr>
          <p:spPr bwMode="auto">
            <a:xfrm>
              <a:off x="4740" y="3513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6" name="Line 357"/>
            <p:cNvSpPr>
              <a:spLocks noChangeShapeType="1"/>
            </p:cNvSpPr>
            <p:nvPr/>
          </p:nvSpPr>
          <p:spPr bwMode="auto">
            <a:xfrm>
              <a:off x="4740" y="35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7" name="Line 358"/>
            <p:cNvSpPr>
              <a:spLocks noChangeShapeType="1"/>
            </p:cNvSpPr>
            <p:nvPr/>
          </p:nvSpPr>
          <p:spPr bwMode="auto">
            <a:xfrm>
              <a:off x="4740" y="351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8" name="Rectangle 359"/>
            <p:cNvSpPr>
              <a:spLocks noChangeArrowheads="1"/>
            </p:cNvSpPr>
            <p:nvPr/>
          </p:nvSpPr>
          <p:spPr bwMode="auto">
            <a:xfrm>
              <a:off x="4752" y="3513"/>
              <a:ext cx="7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49" name="Line 360"/>
            <p:cNvSpPr>
              <a:spLocks noChangeShapeType="1"/>
            </p:cNvSpPr>
            <p:nvPr/>
          </p:nvSpPr>
          <p:spPr bwMode="auto">
            <a:xfrm>
              <a:off x="4752" y="3513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0" name="Rectangle 361"/>
            <p:cNvSpPr>
              <a:spLocks noChangeArrowheads="1"/>
            </p:cNvSpPr>
            <p:nvPr/>
          </p:nvSpPr>
          <p:spPr bwMode="auto">
            <a:xfrm>
              <a:off x="5473" y="3513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1" name="Line 362"/>
            <p:cNvSpPr>
              <a:spLocks noChangeShapeType="1"/>
            </p:cNvSpPr>
            <p:nvPr/>
          </p:nvSpPr>
          <p:spPr bwMode="auto">
            <a:xfrm>
              <a:off x="5473" y="35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2" name="Line 363"/>
            <p:cNvSpPr>
              <a:spLocks noChangeShapeType="1"/>
            </p:cNvSpPr>
            <p:nvPr/>
          </p:nvSpPr>
          <p:spPr bwMode="auto">
            <a:xfrm>
              <a:off x="5473" y="351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3" name="Rectangle 364"/>
            <p:cNvSpPr>
              <a:spLocks noChangeArrowheads="1"/>
            </p:cNvSpPr>
            <p:nvPr/>
          </p:nvSpPr>
          <p:spPr bwMode="auto">
            <a:xfrm>
              <a:off x="1724" y="3524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4" name="Line 365"/>
            <p:cNvSpPr>
              <a:spLocks noChangeShapeType="1"/>
            </p:cNvSpPr>
            <p:nvPr/>
          </p:nvSpPr>
          <p:spPr bwMode="auto">
            <a:xfrm>
              <a:off x="1724" y="3524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5" name="Rectangle 366"/>
            <p:cNvSpPr>
              <a:spLocks noChangeArrowheads="1"/>
            </p:cNvSpPr>
            <p:nvPr/>
          </p:nvSpPr>
          <p:spPr bwMode="auto">
            <a:xfrm>
              <a:off x="2936" y="3524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6" name="Line 367"/>
            <p:cNvSpPr>
              <a:spLocks noChangeShapeType="1"/>
            </p:cNvSpPr>
            <p:nvPr/>
          </p:nvSpPr>
          <p:spPr bwMode="auto">
            <a:xfrm>
              <a:off x="2936" y="3524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7" name="Rectangle 368"/>
            <p:cNvSpPr>
              <a:spLocks noChangeArrowheads="1"/>
            </p:cNvSpPr>
            <p:nvPr/>
          </p:nvSpPr>
          <p:spPr bwMode="auto">
            <a:xfrm>
              <a:off x="3644" y="3524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8" name="Line 369"/>
            <p:cNvSpPr>
              <a:spLocks noChangeShapeType="1"/>
            </p:cNvSpPr>
            <p:nvPr/>
          </p:nvSpPr>
          <p:spPr bwMode="auto">
            <a:xfrm>
              <a:off x="3644" y="3524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59" name="Rectangle 370"/>
            <p:cNvSpPr>
              <a:spLocks noChangeArrowheads="1"/>
            </p:cNvSpPr>
            <p:nvPr/>
          </p:nvSpPr>
          <p:spPr bwMode="auto">
            <a:xfrm>
              <a:off x="4740" y="3524"/>
              <a:ext cx="12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60" name="Line 371"/>
            <p:cNvSpPr>
              <a:spLocks noChangeShapeType="1"/>
            </p:cNvSpPr>
            <p:nvPr/>
          </p:nvSpPr>
          <p:spPr bwMode="auto">
            <a:xfrm>
              <a:off x="4740" y="3524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61" name="Rectangle 372"/>
            <p:cNvSpPr>
              <a:spLocks noChangeArrowheads="1"/>
            </p:cNvSpPr>
            <p:nvPr/>
          </p:nvSpPr>
          <p:spPr bwMode="auto">
            <a:xfrm>
              <a:off x="5473" y="3524"/>
              <a:ext cx="11" cy="1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62" name="Line 373"/>
            <p:cNvSpPr>
              <a:spLocks noChangeShapeType="1"/>
            </p:cNvSpPr>
            <p:nvPr/>
          </p:nvSpPr>
          <p:spPr bwMode="auto">
            <a:xfrm>
              <a:off x="5473" y="3524"/>
              <a:ext cx="1" cy="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63" name="Rectangle 374"/>
            <p:cNvSpPr>
              <a:spLocks noChangeArrowheads="1"/>
            </p:cNvSpPr>
            <p:nvPr/>
          </p:nvSpPr>
          <p:spPr bwMode="auto">
            <a:xfrm>
              <a:off x="2156" y="3726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4" name="Rectangle 375"/>
            <p:cNvSpPr>
              <a:spLocks noChangeArrowheads="1"/>
            </p:cNvSpPr>
            <p:nvPr/>
          </p:nvSpPr>
          <p:spPr bwMode="auto">
            <a:xfrm>
              <a:off x="2394" y="3726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5" name="Rectangle 376"/>
            <p:cNvSpPr>
              <a:spLocks noChangeArrowheads="1"/>
            </p:cNvSpPr>
            <p:nvPr/>
          </p:nvSpPr>
          <p:spPr bwMode="auto">
            <a:xfrm>
              <a:off x="2513" y="372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6" name="Rectangle 377"/>
            <p:cNvSpPr>
              <a:spLocks noChangeArrowheads="1"/>
            </p:cNvSpPr>
            <p:nvPr/>
          </p:nvSpPr>
          <p:spPr bwMode="auto">
            <a:xfrm>
              <a:off x="3255" y="3726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7" name="Rectangle 378"/>
            <p:cNvSpPr>
              <a:spLocks noChangeArrowheads="1"/>
            </p:cNvSpPr>
            <p:nvPr/>
          </p:nvSpPr>
          <p:spPr bwMode="auto">
            <a:xfrm>
              <a:off x="3334" y="372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8" name="Rectangle 379"/>
            <p:cNvSpPr>
              <a:spLocks noChangeArrowheads="1"/>
            </p:cNvSpPr>
            <p:nvPr/>
          </p:nvSpPr>
          <p:spPr bwMode="auto">
            <a:xfrm>
              <a:off x="3938" y="3726"/>
              <a:ext cx="6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69" name="Rectangle 380"/>
            <p:cNvSpPr>
              <a:spLocks noChangeArrowheads="1"/>
            </p:cNvSpPr>
            <p:nvPr/>
          </p:nvSpPr>
          <p:spPr bwMode="auto">
            <a:xfrm>
              <a:off x="4453" y="372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70" name="Rectangle 381"/>
            <p:cNvSpPr>
              <a:spLocks noChangeArrowheads="1"/>
            </p:cNvSpPr>
            <p:nvPr/>
          </p:nvSpPr>
          <p:spPr bwMode="auto">
            <a:xfrm>
              <a:off x="5073" y="3726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71" name="Rectangle 382"/>
            <p:cNvSpPr>
              <a:spLocks noChangeArrowheads="1"/>
            </p:cNvSpPr>
            <p:nvPr/>
          </p:nvSpPr>
          <p:spPr bwMode="auto">
            <a:xfrm>
              <a:off x="5152" y="372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38272" name="Rectangle 383"/>
            <p:cNvSpPr>
              <a:spLocks noChangeArrowheads="1"/>
            </p:cNvSpPr>
            <p:nvPr/>
          </p:nvSpPr>
          <p:spPr bwMode="auto">
            <a:xfrm>
              <a:off x="1724" y="3707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3" name="Line 384"/>
            <p:cNvSpPr>
              <a:spLocks noChangeShapeType="1"/>
            </p:cNvSpPr>
            <p:nvPr/>
          </p:nvSpPr>
          <p:spPr bwMode="auto">
            <a:xfrm>
              <a:off x="1724" y="37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4" name="Line 385"/>
            <p:cNvSpPr>
              <a:spLocks noChangeShapeType="1"/>
            </p:cNvSpPr>
            <p:nvPr/>
          </p:nvSpPr>
          <p:spPr bwMode="auto">
            <a:xfrm>
              <a:off x="1724" y="370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5" name="Rectangle 386"/>
            <p:cNvSpPr>
              <a:spLocks noChangeArrowheads="1"/>
            </p:cNvSpPr>
            <p:nvPr/>
          </p:nvSpPr>
          <p:spPr bwMode="auto">
            <a:xfrm>
              <a:off x="1735" y="3707"/>
              <a:ext cx="12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6" name="Line 387"/>
            <p:cNvSpPr>
              <a:spLocks noChangeShapeType="1"/>
            </p:cNvSpPr>
            <p:nvPr/>
          </p:nvSpPr>
          <p:spPr bwMode="auto">
            <a:xfrm>
              <a:off x="1735" y="370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7" name="Rectangle 388"/>
            <p:cNvSpPr>
              <a:spLocks noChangeArrowheads="1"/>
            </p:cNvSpPr>
            <p:nvPr/>
          </p:nvSpPr>
          <p:spPr bwMode="auto">
            <a:xfrm>
              <a:off x="2936" y="3707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8" name="Line 389"/>
            <p:cNvSpPr>
              <a:spLocks noChangeShapeType="1"/>
            </p:cNvSpPr>
            <p:nvPr/>
          </p:nvSpPr>
          <p:spPr bwMode="auto">
            <a:xfrm>
              <a:off x="2936" y="37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79" name="Line 390"/>
            <p:cNvSpPr>
              <a:spLocks noChangeShapeType="1"/>
            </p:cNvSpPr>
            <p:nvPr/>
          </p:nvSpPr>
          <p:spPr bwMode="auto">
            <a:xfrm>
              <a:off x="2936" y="370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0" name="Rectangle 391"/>
            <p:cNvSpPr>
              <a:spLocks noChangeArrowheads="1"/>
            </p:cNvSpPr>
            <p:nvPr/>
          </p:nvSpPr>
          <p:spPr bwMode="auto">
            <a:xfrm>
              <a:off x="2947" y="3707"/>
              <a:ext cx="697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1" name="Line 392"/>
            <p:cNvSpPr>
              <a:spLocks noChangeShapeType="1"/>
            </p:cNvSpPr>
            <p:nvPr/>
          </p:nvSpPr>
          <p:spPr bwMode="auto">
            <a:xfrm>
              <a:off x="2947" y="3707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2" name="Rectangle 393"/>
            <p:cNvSpPr>
              <a:spLocks noChangeArrowheads="1"/>
            </p:cNvSpPr>
            <p:nvPr/>
          </p:nvSpPr>
          <p:spPr bwMode="auto">
            <a:xfrm>
              <a:off x="3644" y="3707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3" name="Line 394"/>
            <p:cNvSpPr>
              <a:spLocks noChangeShapeType="1"/>
            </p:cNvSpPr>
            <p:nvPr/>
          </p:nvSpPr>
          <p:spPr bwMode="auto">
            <a:xfrm>
              <a:off x="3644" y="37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4" name="Line 395"/>
            <p:cNvSpPr>
              <a:spLocks noChangeShapeType="1"/>
            </p:cNvSpPr>
            <p:nvPr/>
          </p:nvSpPr>
          <p:spPr bwMode="auto">
            <a:xfrm>
              <a:off x="3644" y="370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5" name="Rectangle 396"/>
            <p:cNvSpPr>
              <a:spLocks noChangeArrowheads="1"/>
            </p:cNvSpPr>
            <p:nvPr/>
          </p:nvSpPr>
          <p:spPr bwMode="auto">
            <a:xfrm>
              <a:off x="3655" y="3707"/>
              <a:ext cx="10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6" name="Line 397"/>
            <p:cNvSpPr>
              <a:spLocks noChangeShapeType="1"/>
            </p:cNvSpPr>
            <p:nvPr/>
          </p:nvSpPr>
          <p:spPr bwMode="auto">
            <a:xfrm>
              <a:off x="3655" y="3707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7" name="Rectangle 398"/>
            <p:cNvSpPr>
              <a:spLocks noChangeArrowheads="1"/>
            </p:cNvSpPr>
            <p:nvPr/>
          </p:nvSpPr>
          <p:spPr bwMode="auto">
            <a:xfrm>
              <a:off x="4740" y="3707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8" name="Line 399"/>
            <p:cNvSpPr>
              <a:spLocks noChangeShapeType="1"/>
            </p:cNvSpPr>
            <p:nvPr/>
          </p:nvSpPr>
          <p:spPr bwMode="auto">
            <a:xfrm>
              <a:off x="4740" y="370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89" name="Line 400"/>
            <p:cNvSpPr>
              <a:spLocks noChangeShapeType="1"/>
            </p:cNvSpPr>
            <p:nvPr/>
          </p:nvSpPr>
          <p:spPr bwMode="auto">
            <a:xfrm>
              <a:off x="4740" y="370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0" name="Rectangle 401"/>
            <p:cNvSpPr>
              <a:spLocks noChangeArrowheads="1"/>
            </p:cNvSpPr>
            <p:nvPr/>
          </p:nvSpPr>
          <p:spPr bwMode="auto">
            <a:xfrm>
              <a:off x="4752" y="3707"/>
              <a:ext cx="72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1" name="Line 402"/>
            <p:cNvSpPr>
              <a:spLocks noChangeShapeType="1"/>
            </p:cNvSpPr>
            <p:nvPr/>
          </p:nvSpPr>
          <p:spPr bwMode="auto">
            <a:xfrm>
              <a:off x="4752" y="3707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2" name="Rectangle 403"/>
            <p:cNvSpPr>
              <a:spLocks noChangeArrowheads="1"/>
            </p:cNvSpPr>
            <p:nvPr/>
          </p:nvSpPr>
          <p:spPr bwMode="auto">
            <a:xfrm>
              <a:off x="5473" y="3707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3" name="Line 404"/>
            <p:cNvSpPr>
              <a:spLocks noChangeShapeType="1"/>
            </p:cNvSpPr>
            <p:nvPr/>
          </p:nvSpPr>
          <p:spPr bwMode="auto">
            <a:xfrm>
              <a:off x="5473" y="37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4" name="Line 405"/>
            <p:cNvSpPr>
              <a:spLocks noChangeShapeType="1"/>
            </p:cNvSpPr>
            <p:nvPr/>
          </p:nvSpPr>
          <p:spPr bwMode="auto">
            <a:xfrm>
              <a:off x="5473" y="370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5" name="Rectangle 406"/>
            <p:cNvSpPr>
              <a:spLocks noChangeArrowheads="1"/>
            </p:cNvSpPr>
            <p:nvPr/>
          </p:nvSpPr>
          <p:spPr bwMode="auto">
            <a:xfrm>
              <a:off x="1724" y="3719"/>
              <a:ext cx="11" cy="1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6" name="Line 407"/>
            <p:cNvSpPr>
              <a:spLocks noChangeShapeType="1"/>
            </p:cNvSpPr>
            <p:nvPr/>
          </p:nvSpPr>
          <p:spPr bwMode="auto">
            <a:xfrm>
              <a:off x="1724" y="3719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7" name="Rectangle 408"/>
            <p:cNvSpPr>
              <a:spLocks noChangeArrowheads="1"/>
            </p:cNvSpPr>
            <p:nvPr/>
          </p:nvSpPr>
          <p:spPr bwMode="auto">
            <a:xfrm>
              <a:off x="1724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8" name="Line 409"/>
            <p:cNvSpPr>
              <a:spLocks noChangeShapeType="1"/>
            </p:cNvSpPr>
            <p:nvPr/>
          </p:nvSpPr>
          <p:spPr bwMode="auto">
            <a:xfrm>
              <a:off x="1724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299" name="Line 410"/>
            <p:cNvSpPr>
              <a:spLocks noChangeShapeType="1"/>
            </p:cNvSpPr>
            <p:nvPr/>
          </p:nvSpPr>
          <p:spPr bwMode="auto">
            <a:xfrm>
              <a:off x="1724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0" name="Rectangle 411"/>
            <p:cNvSpPr>
              <a:spLocks noChangeArrowheads="1"/>
            </p:cNvSpPr>
            <p:nvPr/>
          </p:nvSpPr>
          <p:spPr bwMode="auto">
            <a:xfrm>
              <a:off x="1724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1" name="Line 412"/>
            <p:cNvSpPr>
              <a:spLocks noChangeShapeType="1"/>
            </p:cNvSpPr>
            <p:nvPr/>
          </p:nvSpPr>
          <p:spPr bwMode="auto">
            <a:xfrm>
              <a:off x="1724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2" name="Line 413"/>
            <p:cNvSpPr>
              <a:spLocks noChangeShapeType="1"/>
            </p:cNvSpPr>
            <p:nvPr/>
          </p:nvSpPr>
          <p:spPr bwMode="auto">
            <a:xfrm>
              <a:off x="1724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3" name="Rectangle 414"/>
            <p:cNvSpPr>
              <a:spLocks noChangeArrowheads="1"/>
            </p:cNvSpPr>
            <p:nvPr/>
          </p:nvSpPr>
          <p:spPr bwMode="auto">
            <a:xfrm>
              <a:off x="1735" y="3901"/>
              <a:ext cx="12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4" name="Line 415"/>
            <p:cNvSpPr>
              <a:spLocks noChangeShapeType="1"/>
            </p:cNvSpPr>
            <p:nvPr/>
          </p:nvSpPr>
          <p:spPr bwMode="auto">
            <a:xfrm>
              <a:off x="1735" y="390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5" name="Rectangle 416"/>
            <p:cNvSpPr>
              <a:spLocks noChangeArrowheads="1"/>
            </p:cNvSpPr>
            <p:nvPr/>
          </p:nvSpPr>
          <p:spPr bwMode="auto">
            <a:xfrm>
              <a:off x="2936" y="3719"/>
              <a:ext cx="11" cy="1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6" name="Line 417"/>
            <p:cNvSpPr>
              <a:spLocks noChangeShapeType="1"/>
            </p:cNvSpPr>
            <p:nvPr/>
          </p:nvSpPr>
          <p:spPr bwMode="auto">
            <a:xfrm>
              <a:off x="2936" y="3719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7" name="Rectangle 418"/>
            <p:cNvSpPr>
              <a:spLocks noChangeArrowheads="1"/>
            </p:cNvSpPr>
            <p:nvPr/>
          </p:nvSpPr>
          <p:spPr bwMode="auto">
            <a:xfrm>
              <a:off x="2936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8" name="Line 419"/>
            <p:cNvSpPr>
              <a:spLocks noChangeShapeType="1"/>
            </p:cNvSpPr>
            <p:nvPr/>
          </p:nvSpPr>
          <p:spPr bwMode="auto">
            <a:xfrm>
              <a:off x="2936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09" name="Line 420"/>
            <p:cNvSpPr>
              <a:spLocks noChangeShapeType="1"/>
            </p:cNvSpPr>
            <p:nvPr/>
          </p:nvSpPr>
          <p:spPr bwMode="auto">
            <a:xfrm>
              <a:off x="2936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0" name="Rectangle 421"/>
            <p:cNvSpPr>
              <a:spLocks noChangeArrowheads="1"/>
            </p:cNvSpPr>
            <p:nvPr/>
          </p:nvSpPr>
          <p:spPr bwMode="auto">
            <a:xfrm>
              <a:off x="2947" y="3901"/>
              <a:ext cx="697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1" name="Line 422"/>
            <p:cNvSpPr>
              <a:spLocks noChangeShapeType="1"/>
            </p:cNvSpPr>
            <p:nvPr/>
          </p:nvSpPr>
          <p:spPr bwMode="auto">
            <a:xfrm>
              <a:off x="2947" y="3901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2" name="Rectangle 423"/>
            <p:cNvSpPr>
              <a:spLocks noChangeArrowheads="1"/>
            </p:cNvSpPr>
            <p:nvPr/>
          </p:nvSpPr>
          <p:spPr bwMode="auto">
            <a:xfrm>
              <a:off x="3644" y="3719"/>
              <a:ext cx="11" cy="1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3" name="Line 424"/>
            <p:cNvSpPr>
              <a:spLocks noChangeShapeType="1"/>
            </p:cNvSpPr>
            <p:nvPr/>
          </p:nvSpPr>
          <p:spPr bwMode="auto">
            <a:xfrm>
              <a:off x="3644" y="3719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4" name="Rectangle 425"/>
            <p:cNvSpPr>
              <a:spLocks noChangeArrowheads="1"/>
            </p:cNvSpPr>
            <p:nvPr/>
          </p:nvSpPr>
          <p:spPr bwMode="auto">
            <a:xfrm>
              <a:off x="3644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5" name="Line 426"/>
            <p:cNvSpPr>
              <a:spLocks noChangeShapeType="1"/>
            </p:cNvSpPr>
            <p:nvPr/>
          </p:nvSpPr>
          <p:spPr bwMode="auto">
            <a:xfrm>
              <a:off x="3644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6" name="Line 427"/>
            <p:cNvSpPr>
              <a:spLocks noChangeShapeType="1"/>
            </p:cNvSpPr>
            <p:nvPr/>
          </p:nvSpPr>
          <p:spPr bwMode="auto">
            <a:xfrm>
              <a:off x="3644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7" name="Rectangle 428"/>
            <p:cNvSpPr>
              <a:spLocks noChangeArrowheads="1"/>
            </p:cNvSpPr>
            <p:nvPr/>
          </p:nvSpPr>
          <p:spPr bwMode="auto">
            <a:xfrm>
              <a:off x="3655" y="3901"/>
              <a:ext cx="10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8" name="Line 429"/>
            <p:cNvSpPr>
              <a:spLocks noChangeShapeType="1"/>
            </p:cNvSpPr>
            <p:nvPr/>
          </p:nvSpPr>
          <p:spPr bwMode="auto">
            <a:xfrm>
              <a:off x="3655" y="3901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19" name="Rectangle 430"/>
            <p:cNvSpPr>
              <a:spLocks noChangeArrowheads="1"/>
            </p:cNvSpPr>
            <p:nvPr/>
          </p:nvSpPr>
          <p:spPr bwMode="auto">
            <a:xfrm>
              <a:off x="4740" y="3719"/>
              <a:ext cx="12" cy="1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0" name="Line 431"/>
            <p:cNvSpPr>
              <a:spLocks noChangeShapeType="1"/>
            </p:cNvSpPr>
            <p:nvPr/>
          </p:nvSpPr>
          <p:spPr bwMode="auto">
            <a:xfrm>
              <a:off x="4740" y="3719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1" name="Rectangle 432"/>
            <p:cNvSpPr>
              <a:spLocks noChangeArrowheads="1"/>
            </p:cNvSpPr>
            <p:nvPr/>
          </p:nvSpPr>
          <p:spPr bwMode="auto">
            <a:xfrm>
              <a:off x="4740" y="3901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2" name="Line 433"/>
            <p:cNvSpPr>
              <a:spLocks noChangeShapeType="1"/>
            </p:cNvSpPr>
            <p:nvPr/>
          </p:nvSpPr>
          <p:spPr bwMode="auto">
            <a:xfrm>
              <a:off x="4740" y="390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3" name="Line 434"/>
            <p:cNvSpPr>
              <a:spLocks noChangeShapeType="1"/>
            </p:cNvSpPr>
            <p:nvPr/>
          </p:nvSpPr>
          <p:spPr bwMode="auto">
            <a:xfrm>
              <a:off x="4740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4" name="Rectangle 435"/>
            <p:cNvSpPr>
              <a:spLocks noChangeArrowheads="1"/>
            </p:cNvSpPr>
            <p:nvPr/>
          </p:nvSpPr>
          <p:spPr bwMode="auto">
            <a:xfrm>
              <a:off x="4752" y="3901"/>
              <a:ext cx="72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5" name="Line 436"/>
            <p:cNvSpPr>
              <a:spLocks noChangeShapeType="1"/>
            </p:cNvSpPr>
            <p:nvPr/>
          </p:nvSpPr>
          <p:spPr bwMode="auto">
            <a:xfrm>
              <a:off x="4752" y="3901"/>
              <a:ext cx="7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6" name="Rectangle 437"/>
            <p:cNvSpPr>
              <a:spLocks noChangeArrowheads="1"/>
            </p:cNvSpPr>
            <p:nvPr/>
          </p:nvSpPr>
          <p:spPr bwMode="auto">
            <a:xfrm>
              <a:off x="5473" y="3719"/>
              <a:ext cx="11" cy="1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7" name="Line 438"/>
            <p:cNvSpPr>
              <a:spLocks noChangeShapeType="1"/>
            </p:cNvSpPr>
            <p:nvPr/>
          </p:nvSpPr>
          <p:spPr bwMode="auto">
            <a:xfrm>
              <a:off x="5473" y="3719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8" name="Rectangle 439"/>
            <p:cNvSpPr>
              <a:spLocks noChangeArrowheads="1"/>
            </p:cNvSpPr>
            <p:nvPr/>
          </p:nvSpPr>
          <p:spPr bwMode="auto">
            <a:xfrm>
              <a:off x="5473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29" name="Line 440"/>
            <p:cNvSpPr>
              <a:spLocks noChangeShapeType="1"/>
            </p:cNvSpPr>
            <p:nvPr/>
          </p:nvSpPr>
          <p:spPr bwMode="auto">
            <a:xfrm>
              <a:off x="5473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30" name="Line 441"/>
            <p:cNvSpPr>
              <a:spLocks noChangeShapeType="1"/>
            </p:cNvSpPr>
            <p:nvPr/>
          </p:nvSpPr>
          <p:spPr bwMode="auto">
            <a:xfrm>
              <a:off x="5473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31" name="Rectangle 442"/>
            <p:cNvSpPr>
              <a:spLocks noChangeArrowheads="1"/>
            </p:cNvSpPr>
            <p:nvPr/>
          </p:nvSpPr>
          <p:spPr bwMode="auto">
            <a:xfrm>
              <a:off x="5473" y="3901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32" name="Line 443"/>
            <p:cNvSpPr>
              <a:spLocks noChangeShapeType="1"/>
            </p:cNvSpPr>
            <p:nvPr/>
          </p:nvSpPr>
          <p:spPr bwMode="auto">
            <a:xfrm>
              <a:off x="5473" y="39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33" name="Line 444"/>
            <p:cNvSpPr>
              <a:spLocks noChangeShapeType="1"/>
            </p:cNvSpPr>
            <p:nvPr/>
          </p:nvSpPr>
          <p:spPr bwMode="auto">
            <a:xfrm>
              <a:off x="5473" y="390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38334" name="Rectangle 445"/>
            <p:cNvSpPr>
              <a:spLocks noChangeArrowheads="1"/>
            </p:cNvSpPr>
            <p:nvPr/>
          </p:nvSpPr>
          <p:spPr bwMode="auto">
            <a:xfrm>
              <a:off x="1773" y="391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59" name="Group 4"/>
          <p:cNvGrpSpPr>
            <a:grpSpLocks/>
          </p:cNvGrpSpPr>
          <p:nvPr/>
        </p:nvGrpSpPr>
        <p:grpSpPr bwMode="auto">
          <a:xfrm>
            <a:off x="35496" y="4108847"/>
            <a:ext cx="7443788" cy="2932114"/>
            <a:chOff x="572" y="2068"/>
            <a:chExt cx="4689" cy="1847"/>
          </a:xfrm>
        </p:grpSpPr>
        <p:sp>
          <p:nvSpPr>
            <p:cNvPr id="660" name="Rectangle 5"/>
            <p:cNvSpPr>
              <a:spLocks noChangeArrowheads="1"/>
            </p:cNvSpPr>
            <p:nvPr/>
          </p:nvSpPr>
          <p:spPr bwMode="auto">
            <a:xfrm>
              <a:off x="733" y="2087"/>
              <a:ext cx="6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chemeClr val="tx2"/>
                  </a:solidFill>
                  <a:latin typeface="Comic Sans MS" pitchFamily="66" charset="0"/>
                </a:rPr>
                <a:t>Present </a:t>
              </a:r>
            </a:p>
          </p:txBody>
        </p:sp>
        <p:sp>
          <p:nvSpPr>
            <p:cNvPr id="661" name="Rectangle 6"/>
            <p:cNvSpPr>
              <a:spLocks noChangeArrowheads="1"/>
            </p:cNvSpPr>
            <p:nvPr/>
          </p:nvSpPr>
          <p:spPr bwMode="auto">
            <a:xfrm>
              <a:off x="833" y="2313"/>
              <a:ext cx="4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>
                  <a:solidFill>
                    <a:schemeClr val="tx2"/>
                  </a:solidFill>
                  <a:latin typeface="Comic Sans MS" pitchFamily="66" charset="0"/>
                </a:rPr>
                <a:t>State</a:t>
              </a:r>
            </a:p>
          </p:txBody>
        </p:sp>
        <p:sp>
          <p:nvSpPr>
            <p:cNvPr id="662" name="Rectangle 7"/>
            <p:cNvSpPr>
              <a:spLocks noChangeArrowheads="1"/>
            </p:cNvSpPr>
            <p:nvPr/>
          </p:nvSpPr>
          <p:spPr bwMode="auto">
            <a:xfrm>
              <a:off x="1248" y="23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63" name="Rectangle 8"/>
            <p:cNvSpPr>
              <a:spLocks noChangeArrowheads="1"/>
            </p:cNvSpPr>
            <p:nvPr/>
          </p:nvSpPr>
          <p:spPr bwMode="auto">
            <a:xfrm>
              <a:off x="2313" y="2087"/>
              <a:ext cx="90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chemeClr val="tx2"/>
                  </a:solidFill>
                  <a:latin typeface="Comic Sans MS" pitchFamily="66" charset="0"/>
                </a:rPr>
                <a:t>Next State</a:t>
              </a:r>
            </a:p>
          </p:txBody>
        </p:sp>
        <p:sp>
          <p:nvSpPr>
            <p:cNvPr id="664" name="Rectangle 9"/>
            <p:cNvSpPr>
              <a:spLocks noChangeArrowheads="1"/>
            </p:cNvSpPr>
            <p:nvPr/>
          </p:nvSpPr>
          <p:spPr bwMode="auto">
            <a:xfrm>
              <a:off x="3158" y="208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65" name="Rectangle 10"/>
            <p:cNvSpPr>
              <a:spLocks noChangeArrowheads="1"/>
            </p:cNvSpPr>
            <p:nvPr/>
          </p:nvSpPr>
          <p:spPr bwMode="auto">
            <a:xfrm>
              <a:off x="1860" y="2313"/>
              <a:ext cx="169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x(t)=0                x(t)=1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66" name="Rectangle 11"/>
            <p:cNvSpPr>
              <a:spLocks noChangeArrowheads="1"/>
            </p:cNvSpPr>
            <p:nvPr/>
          </p:nvSpPr>
          <p:spPr bwMode="auto">
            <a:xfrm>
              <a:off x="3611" y="23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67" name="Rectangle 12"/>
            <p:cNvSpPr>
              <a:spLocks noChangeArrowheads="1"/>
            </p:cNvSpPr>
            <p:nvPr/>
          </p:nvSpPr>
          <p:spPr bwMode="auto">
            <a:xfrm>
              <a:off x="4312" y="2087"/>
              <a:ext cx="5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0" baseline="0" dirty="0">
                  <a:solidFill>
                    <a:srgbClr val="FF0000"/>
                  </a:solidFill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668" name="Rectangle 13"/>
            <p:cNvSpPr>
              <a:spLocks noChangeArrowheads="1"/>
            </p:cNvSpPr>
            <p:nvPr/>
          </p:nvSpPr>
          <p:spPr bwMode="auto">
            <a:xfrm>
              <a:off x="4911" y="208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69" name="Rectangle 14"/>
            <p:cNvSpPr>
              <a:spLocks noChangeArrowheads="1"/>
            </p:cNvSpPr>
            <p:nvPr/>
          </p:nvSpPr>
          <p:spPr bwMode="auto">
            <a:xfrm>
              <a:off x="4047" y="2313"/>
              <a:ext cx="10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x(t)=0   x(t)=1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70" name="Rectangle 15"/>
            <p:cNvSpPr>
              <a:spLocks noChangeArrowheads="1"/>
            </p:cNvSpPr>
            <p:nvPr/>
          </p:nvSpPr>
          <p:spPr bwMode="auto">
            <a:xfrm>
              <a:off x="5174" y="23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71" name="Rectangle 16"/>
            <p:cNvSpPr>
              <a:spLocks noChangeArrowheads="1"/>
            </p:cNvSpPr>
            <p:nvPr/>
          </p:nvSpPr>
          <p:spPr bwMode="auto">
            <a:xfrm>
              <a:off x="572" y="206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2" name="Line 17"/>
            <p:cNvSpPr>
              <a:spLocks noChangeShapeType="1"/>
            </p:cNvSpPr>
            <p:nvPr/>
          </p:nvSpPr>
          <p:spPr bwMode="auto">
            <a:xfrm>
              <a:off x="572" y="20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3" name="Line 18"/>
            <p:cNvSpPr>
              <a:spLocks noChangeShapeType="1"/>
            </p:cNvSpPr>
            <p:nvPr/>
          </p:nvSpPr>
          <p:spPr bwMode="auto">
            <a:xfrm>
              <a:off x="572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4" name="Rectangle 19"/>
            <p:cNvSpPr>
              <a:spLocks noChangeArrowheads="1"/>
            </p:cNvSpPr>
            <p:nvPr/>
          </p:nvSpPr>
          <p:spPr bwMode="auto">
            <a:xfrm>
              <a:off x="572" y="206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5" name="Line 20"/>
            <p:cNvSpPr>
              <a:spLocks noChangeShapeType="1"/>
            </p:cNvSpPr>
            <p:nvPr/>
          </p:nvSpPr>
          <p:spPr bwMode="auto">
            <a:xfrm>
              <a:off x="572" y="20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6" name="Line 21"/>
            <p:cNvSpPr>
              <a:spLocks noChangeShapeType="1"/>
            </p:cNvSpPr>
            <p:nvPr/>
          </p:nvSpPr>
          <p:spPr bwMode="auto">
            <a:xfrm>
              <a:off x="572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7" name="Rectangle 22"/>
            <p:cNvSpPr>
              <a:spLocks noChangeArrowheads="1"/>
            </p:cNvSpPr>
            <p:nvPr/>
          </p:nvSpPr>
          <p:spPr bwMode="auto">
            <a:xfrm>
              <a:off x="584" y="2068"/>
              <a:ext cx="91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8" name="Line 23"/>
            <p:cNvSpPr>
              <a:spLocks noChangeShapeType="1"/>
            </p:cNvSpPr>
            <p:nvPr/>
          </p:nvSpPr>
          <p:spPr bwMode="auto">
            <a:xfrm>
              <a:off x="584" y="2068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79" name="Rectangle 24"/>
            <p:cNvSpPr>
              <a:spLocks noChangeArrowheads="1"/>
            </p:cNvSpPr>
            <p:nvPr/>
          </p:nvSpPr>
          <p:spPr bwMode="auto">
            <a:xfrm>
              <a:off x="1497" y="206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0" name="Line 25"/>
            <p:cNvSpPr>
              <a:spLocks noChangeShapeType="1"/>
            </p:cNvSpPr>
            <p:nvPr/>
          </p:nvSpPr>
          <p:spPr bwMode="auto">
            <a:xfrm>
              <a:off x="1497" y="20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1" name="Line 26"/>
            <p:cNvSpPr>
              <a:spLocks noChangeShapeType="1"/>
            </p:cNvSpPr>
            <p:nvPr/>
          </p:nvSpPr>
          <p:spPr bwMode="auto">
            <a:xfrm>
              <a:off x="1497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2" name="Rectangle 27"/>
            <p:cNvSpPr>
              <a:spLocks noChangeArrowheads="1"/>
            </p:cNvSpPr>
            <p:nvPr/>
          </p:nvSpPr>
          <p:spPr bwMode="auto">
            <a:xfrm>
              <a:off x="1509" y="2068"/>
              <a:ext cx="24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3" name="Line 28"/>
            <p:cNvSpPr>
              <a:spLocks noChangeShapeType="1"/>
            </p:cNvSpPr>
            <p:nvPr/>
          </p:nvSpPr>
          <p:spPr bwMode="auto">
            <a:xfrm>
              <a:off x="1509" y="2068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4" name="Rectangle 29"/>
            <p:cNvSpPr>
              <a:spLocks noChangeArrowheads="1"/>
            </p:cNvSpPr>
            <p:nvPr/>
          </p:nvSpPr>
          <p:spPr bwMode="auto">
            <a:xfrm>
              <a:off x="3965" y="2068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5" name="Line 30"/>
            <p:cNvSpPr>
              <a:spLocks noChangeShapeType="1"/>
            </p:cNvSpPr>
            <p:nvPr/>
          </p:nvSpPr>
          <p:spPr bwMode="auto">
            <a:xfrm>
              <a:off x="3965" y="206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6" name="Line 31"/>
            <p:cNvSpPr>
              <a:spLocks noChangeShapeType="1"/>
            </p:cNvSpPr>
            <p:nvPr/>
          </p:nvSpPr>
          <p:spPr bwMode="auto">
            <a:xfrm>
              <a:off x="3965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7" name="Rectangle 32"/>
            <p:cNvSpPr>
              <a:spLocks noChangeArrowheads="1"/>
            </p:cNvSpPr>
            <p:nvPr/>
          </p:nvSpPr>
          <p:spPr bwMode="auto">
            <a:xfrm>
              <a:off x="3976" y="2068"/>
              <a:ext cx="127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8" name="Line 33"/>
            <p:cNvSpPr>
              <a:spLocks noChangeShapeType="1"/>
            </p:cNvSpPr>
            <p:nvPr/>
          </p:nvSpPr>
          <p:spPr bwMode="auto">
            <a:xfrm>
              <a:off x="3976" y="2068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89" name="Rectangle 34"/>
            <p:cNvSpPr>
              <a:spLocks noChangeArrowheads="1"/>
            </p:cNvSpPr>
            <p:nvPr/>
          </p:nvSpPr>
          <p:spPr bwMode="auto">
            <a:xfrm>
              <a:off x="5249" y="206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0" name="Line 35"/>
            <p:cNvSpPr>
              <a:spLocks noChangeShapeType="1"/>
            </p:cNvSpPr>
            <p:nvPr/>
          </p:nvSpPr>
          <p:spPr bwMode="auto">
            <a:xfrm>
              <a:off x="5249" y="20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1" name="Line 36"/>
            <p:cNvSpPr>
              <a:spLocks noChangeShapeType="1"/>
            </p:cNvSpPr>
            <p:nvPr/>
          </p:nvSpPr>
          <p:spPr bwMode="auto">
            <a:xfrm>
              <a:off x="5249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2" name="Rectangle 37"/>
            <p:cNvSpPr>
              <a:spLocks noChangeArrowheads="1"/>
            </p:cNvSpPr>
            <p:nvPr/>
          </p:nvSpPr>
          <p:spPr bwMode="auto">
            <a:xfrm>
              <a:off x="5249" y="2068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3" name="Line 38"/>
            <p:cNvSpPr>
              <a:spLocks noChangeShapeType="1"/>
            </p:cNvSpPr>
            <p:nvPr/>
          </p:nvSpPr>
          <p:spPr bwMode="auto">
            <a:xfrm>
              <a:off x="5249" y="20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4" name="Line 39"/>
            <p:cNvSpPr>
              <a:spLocks noChangeShapeType="1"/>
            </p:cNvSpPr>
            <p:nvPr/>
          </p:nvSpPr>
          <p:spPr bwMode="auto">
            <a:xfrm>
              <a:off x="5249" y="2068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5" name="Rectangle 40"/>
            <p:cNvSpPr>
              <a:spLocks noChangeArrowheads="1"/>
            </p:cNvSpPr>
            <p:nvPr/>
          </p:nvSpPr>
          <p:spPr bwMode="auto">
            <a:xfrm>
              <a:off x="572" y="2079"/>
              <a:ext cx="12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6" name="Line 41"/>
            <p:cNvSpPr>
              <a:spLocks noChangeShapeType="1"/>
            </p:cNvSpPr>
            <p:nvPr/>
          </p:nvSpPr>
          <p:spPr bwMode="auto">
            <a:xfrm>
              <a:off x="572" y="2079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7" name="Rectangle 42"/>
            <p:cNvSpPr>
              <a:spLocks noChangeArrowheads="1"/>
            </p:cNvSpPr>
            <p:nvPr/>
          </p:nvSpPr>
          <p:spPr bwMode="auto">
            <a:xfrm>
              <a:off x="1497" y="2079"/>
              <a:ext cx="12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8" name="Line 43"/>
            <p:cNvSpPr>
              <a:spLocks noChangeShapeType="1"/>
            </p:cNvSpPr>
            <p:nvPr/>
          </p:nvSpPr>
          <p:spPr bwMode="auto">
            <a:xfrm>
              <a:off x="1497" y="2079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699" name="Rectangle 44"/>
            <p:cNvSpPr>
              <a:spLocks noChangeArrowheads="1"/>
            </p:cNvSpPr>
            <p:nvPr/>
          </p:nvSpPr>
          <p:spPr bwMode="auto">
            <a:xfrm>
              <a:off x="3965" y="2079"/>
              <a:ext cx="11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00" name="Line 45"/>
            <p:cNvSpPr>
              <a:spLocks noChangeShapeType="1"/>
            </p:cNvSpPr>
            <p:nvPr/>
          </p:nvSpPr>
          <p:spPr bwMode="auto">
            <a:xfrm>
              <a:off x="3965" y="2079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01" name="Rectangle 46"/>
            <p:cNvSpPr>
              <a:spLocks noChangeArrowheads="1"/>
            </p:cNvSpPr>
            <p:nvPr/>
          </p:nvSpPr>
          <p:spPr bwMode="auto">
            <a:xfrm>
              <a:off x="5249" y="2079"/>
              <a:ext cx="12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02" name="Line 47"/>
            <p:cNvSpPr>
              <a:spLocks noChangeShapeType="1"/>
            </p:cNvSpPr>
            <p:nvPr/>
          </p:nvSpPr>
          <p:spPr bwMode="auto">
            <a:xfrm>
              <a:off x="5249" y="2079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03" name="Rectangle 48"/>
            <p:cNvSpPr>
              <a:spLocks noChangeArrowheads="1"/>
            </p:cNvSpPr>
            <p:nvPr/>
          </p:nvSpPr>
          <p:spPr bwMode="auto">
            <a:xfrm>
              <a:off x="693" y="2539"/>
              <a:ext cx="65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A(t) B(t)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4" name="Rectangle 49"/>
            <p:cNvSpPr>
              <a:spLocks noChangeArrowheads="1"/>
            </p:cNvSpPr>
            <p:nvPr/>
          </p:nvSpPr>
          <p:spPr bwMode="auto">
            <a:xfrm>
              <a:off x="1388" y="25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5" name="Rectangle 50"/>
            <p:cNvSpPr>
              <a:spLocks noChangeArrowheads="1"/>
            </p:cNvSpPr>
            <p:nvPr/>
          </p:nvSpPr>
          <p:spPr bwMode="auto">
            <a:xfrm>
              <a:off x="1557" y="2539"/>
              <a:ext cx="206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A(t+1)B(t+1)     A(t+1)B(t+1)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6" name="Rectangle 51"/>
            <p:cNvSpPr>
              <a:spLocks noChangeArrowheads="1"/>
            </p:cNvSpPr>
            <p:nvPr/>
          </p:nvSpPr>
          <p:spPr bwMode="auto">
            <a:xfrm>
              <a:off x="3913" y="25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7" name="Rectangle 52"/>
            <p:cNvSpPr>
              <a:spLocks noChangeArrowheads="1"/>
            </p:cNvSpPr>
            <p:nvPr/>
          </p:nvSpPr>
          <p:spPr bwMode="auto">
            <a:xfrm>
              <a:off x="4182" y="2539"/>
              <a:ext cx="8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y(t)      y(t)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8" name="Rectangle 53"/>
            <p:cNvSpPr>
              <a:spLocks noChangeArrowheads="1"/>
            </p:cNvSpPr>
            <p:nvPr/>
          </p:nvSpPr>
          <p:spPr bwMode="auto">
            <a:xfrm>
              <a:off x="5042" y="2539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09" name="Rectangle 54"/>
            <p:cNvSpPr>
              <a:spLocks noChangeArrowheads="1"/>
            </p:cNvSpPr>
            <p:nvPr/>
          </p:nvSpPr>
          <p:spPr bwMode="auto">
            <a:xfrm>
              <a:off x="572" y="2531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0" name="Line 55"/>
            <p:cNvSpPr>
              <a:spLocks noChangeShapeType="1"/>
            </p:cNvSpPr>
            <p:nvPr/>
          </p:nvSpPr>
          <p:spPr bwMode="auto">
            <a:xfrm>
              <a:off x="572" y="253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1" name="Rectangle 56"/>
            <p:cNvSpPr>
              <a:spLocks noChangeArrowheads="1"/>
            </p:cNvSpPr>
            <p:nvPr/>
          </p:nvSpPr>
          <p:spPr bwMode="auto">
            <a:xfrm>
              <a:off x="1497" y="2531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2" name="Line 57"/>
            <p:cNvSpPr>
              <a:spLocks noChangeShapeType="1"/>
            </p:cNvSpPr>
            <p:nvPr/>
          </p:nvSpPr>
          <p:spPr bwMode="auto">
            <a:xfrm>
              <a:off x="1497" y="253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3" name="Rectangle 58"/>
            <p:cNvSpPr>
              <a:spLocks noChangeArrowheads="1"/>
            </p:cNvSpPr>
            <p:nvPr/>
          </p:nvSpPr>
          <p:spPr bwMode="auto">
            <a:xfrm>
              <a:off x="3965" y="2531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4" name="Line 59"/>
            <p:cNvSpPr>
              <a:spLocks noChangeShapeType="1"/>
            </p:cNvSpPr>
            <p:nvPr/>
          </p:nvSpPr>
          <p:spPr bwMode="auto">
            <a:xfrm>
              <a:off x="3965" y="253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5" name="Rectangle 60"/>
            <p:cNvSpPr>
              <a:spLocks noChangeArrowheads="1"/>
            </p:cNvSpPr>
            <p:nvPr/>
          </p:nvSpPr>
          <p:spPr bwMode="auto">
            <a:xfrm>
              <a:off x="5249" y="2531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6" name="Line 61"/>
            <p:cNvSpPr>
              <a:spLocks noChangeShapeType="1"/>
            </p:cNvSpPr>
            <p:nvPr/>
          </p:nvSpPr>
          <p:spPr bwMode="auto">
            <a:xfrm>
              <a:off x="5249" y="253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17" name="Rectangle 62"/>
            <p:cNvSpPr>
              <a:spLocks noChangeArrowheads="1"/>
            </p:cNvSpPr>
            <p:nvPr/>
          </p:nvSpPr>
          <p:spPr bwMode="auto">
            <a:xfrm>
              <a:off x="896" y="2776"/>
              <a:ext cx="2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18" name="Rectangle 63"/>
            <p:cNvSpPr>
              <a:spLocks noChangeArrowheads="1"/>
            </p:cNvSpPr>
            <p:nvPr/>
          </p:nvSpPr>
          <p:spPr bwMode="auto">
            <a:xfrm>
              <a:off x="1184" y="277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19" name="Rectangle 64"/>
            <p:cNvSpPr>
              <a:spLocks noChangeArrowheads="1"/>
            </p:cNvSpPr>
            <p:nvPr/>
          </p:nvSpPr>
          <p:spPr bwMode="auto">
            <a:xfrm>
              <a:off x="1943" y="2776"/>
              <a:ext cx="15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0  0                     0  1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20" name="Rectangle 65"/>
            <p:cNvSpPr>
              <a:spLocks noChangeArrowheads="1"/>
            </p:cNvSpPr>
            <p:nvPr/>
          </p:nvSpPr>
          <p:spPr bwMode="auto">
            <a:xfrm>
              <a:off x="3527" y="277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21" name="Rectangle 66"/>
            <p:cNvSpPr>
              <a:spLocks noChangeArrowheads="1"/>
            </p:cNvSpPr>
            <p:nvPr/>
          </p:nvSpPr>
          <p:spPr bwMode="auto">
            <a:xfrm>
              <a:off x="4324" y="2776"/>
              <a:ext cx="5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22" name="Rectangle 67"/>
            <p:cNvSpPr>
              <a:spLocks noChangeArrowheads="1"/>
            </p:cNvSpPr>
            <p:nvPr/>
          </p:nvSpPr>
          <p:spPr bwMode="auto">
            <a:xfrm>
              <a:off x="4900" y="2776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23" name="Rectangle 68"/>
            <p:cNvSpPr>
              <a:spLocks noChangeArrowheads="1"/>
            </p:cNvSpPr>
            <p:nvPr/>
          </p:nvSpPr>
          <p:spPr bwMode="auto">
            <a:xfrm>
              <a:off x="572" y="2757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4" name="Line 69"/>
            <p:cNvSpPr>
              <a:spLocks noChangeShapeType="1"/>
            </p:cNvSpPr>
            <p:nvPr/>
          </p:nvSpPr>
          <p:spPr bwMode="auto">
            <a:xfrm>
              <a:off x="572" y="27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5" name="Line 70"/>
            <p:cNvSpPr>
              <a:spLocks noChangeShapeType="1"/>
            </p:cNvSpPr>
            <p:nvPr/>
          </p:nvSpPr>
          <p:spPr bwMode="auto">
            <a:xfrm>
              <a:off x="572" y="27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6" name="Rectangle 71"/>
            <p:cNvSpPr>
              <a:spLocks noChangeArrowheads="1"/>
            </p:cNvSpPr>
            <p:nvPr/>
          </p:nvSpPr>
          <p:spPr bwMode="auto">
            <a:xfrm>
              <a:off x="584" y="2757"/>
              <a:ext cx="91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7" name="Line 72"/>
            <p:cNvSpPr>
              <a:spLocks noChangeShapeType="1"/>
            </p:cNvSpPr>
            <p:nvPr/>
          </p:nvSpPr>
          <p:spPr bwMode="auto">
            <a:xfrm>
              <a:off x="584" y="2757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8" name="Rectangle 73"/>
            <p:cNvSpPr>
              <a:spLocks noChangeArrowheads="1"/>
            </p:cNvSpPr>
            <p:nvPr/>
          </p:nvSpPr>
          <p:spPr bwMode="auto">
            <a:xfrm>
              <a:off x="1497" y="2757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29" name="Line 74"/>
            <p:cNvSpPr>
              <a:spLocks noChangeShapeType="1"/>
            </p:cNvSpPr>
            <p:nvPr/>
          </p:nvSpPr>
          <p:spPr bwMode="auto">
            <a:xfrm>
              <a:off x="1497" y="27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0" name="Line 75"/>
            <p:cNvSpPr>
              <a:spLocks noChangeShapeType="1"/>
            </p:cNvSpPr>
            <p:nvPr/>
          </p:nvSpPr>
          <p:spPr bwMode="auto">
            <a:xfrm>
              <a:off x="1497" y="27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1" name="Rectangle 76"/>
            <p:cNvSpPr>
              <a:spLocks noChangeArrowheads="1"/>
            </p:cNvSpPr>
            <p:nvPr/>
          </p:nvSpPr>
          <p:spPr bwMode="auto">
            <a:xfrm>
              <a:off x="1509" y="2757"/>
              <a:ext cx="24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2" name="Line 77"/>
            <p:cNvSpPr>
              <a:spLocks noChangeShapeType="1"/>
            </p:cNvSpPr>
            <p:nvPr/>
          </p:nvSpPr>
          <p:spPr bwMode="auto">
            <a:xfrm>
              <a:off x="1509" y="2757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3" name="Rectangle 78"/>
            <p:cNvSpPr>
              <a:spLocks noChangeArrowheads="1"/>
            </p:cNvSpPr>
            <p:nvPr/>
          </p:nvSpPr>
          <p:spPr bwMode="auto">
            <a:xfrm>
              <a:off x="3965" y="2757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4" name="Line 79"/>
            <p:cNvSpPr>
              <a:spLocks noChangeShapeType="1"/>
            </p:cNvSpPr>
            <p:nvPr/>
          </p:nvSpPr>
          <p:spPr bwMode="auto">
            <a:xfrm>
              <a:off x="3965" y="275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5" name="Line 80"/>
            <p:cNvSpPr>
              <a:spLocks noChangeShapeType="1"/>
            </p:cNvSpPr>
            <p:nvPr/>
          </p:nvSpPr>
          <p:spPr bwMode="auto">
            <a:xfrm>
              <a:off x="3965" y="27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6" name="Rectangle 81"/>
            <p:cNvSpPr>
              <a:spLocks noChangeArrowheads="1"/>
            </p:cNvSpPr>
            <p:nvPr/>
          </p:nvSpPr>
          <p:spPr bwMode="auto">
            <a:xfrm>
              <a:off x="3976" y="2757"/>
              <a:ext cx="127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7" name="Line 82"/>
            <p:cNvSpPr>
              <a:spLocks noChangeShapeType="1"/>
            </p:cNvSpPr>
            <p:nvPr/>
          </p:nvSpPr>
          <p:spPr bwMode="auto">
            <a:xfrm>
              <a:off x="3976" y="2757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8" name="Rectangle 83"/>
            <p:cNvSpPr>
              <a:spLocks noChangeArrowheads="1"/>
            </p:cNvSpPr>
            <p:nvPr/>
          </p:nvSpPr>
          <p:spPr bwMode="auto">
            <a:xfrm>
              <a:off x="5249" y="2757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39" name="Line 84"/>
            <p:cNvSpPr>
              <a:spLocks noChangeShapeType="1"/>
            </p:cNvSpPr>
            <p:nvPr/>
          </p:nvSpPr>
          <p:spPr bwMode="auto">
            <a:xfrm>
              <a:off x="5249" y="27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0" name="Line 85"/>
            <p:cNvSpPr>
              <a:spLocks noChangeShapeType="1"/>
            </p:cNvSpPr>
            <p:nvPr/>
          </p:nvSpPr>
          <p:spPr bwMode="auto">
            <a:xfrm>
              <a:off x="5249" y="27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1" name="Rectangle 86"/>
            <p:cNvSpPr>
              <a:spLocks noChangeArrowheads="1"/>
            </p:cNvSpPr>
            <p:nvPr/>
          </p:nvSpPr>
          <p:spPr bwMode="auto">
            <a:xfrm>
              <a:off x="572" y="2768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2" name="Line 87"/>
            <p:cNvSpPr>
              <a:spLocks noChangeShapeType="1"/>
            </p:cNvSpPr>
            <p:nvPr/>
          </p:nvSpPr>
          <p:spPr bwMode="auto">
            <a:xfrm>
              <a:off x="572" y="2768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3" name="Rectangle 88"/>
            <p:cNvSpPr>
              <a:spLocks noChangeArrowheads="1"/>
            </p:cNvSpPr>
            <p:nvPr/>
          </p:nvSpPr>
          <p:spPr bwMode="auto">
            <a:xfrm>
              <a:off x="1497" y="2768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4" name="Line 89"/>
            <p:cNvSpPr>
              <a:spLocks noChangeShapeType="1"/>
            </p:cNvSpPr>
            <p:nvPr/>
          </p:nvSpPr>
          <p:spPr bwMode="auto">
            <a:xfrm>
              <a:off x="1497" y="2768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5" name="Rectangle 90"/>
            <p:cNvSpPr>
              <a:spLocks noChangeArrowheads="1"/>
            </p:cNvSpPr>
            <p:nvPr/>
          </p:nvSpPr>
          <p:spPr bwMode="auto">
            <a:xfrm>
              <a:off x="3965" y="2768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6" name="Line 91"/>
            <p:cNvSpPr>
              <a:spLocks noChangeShapeType="1"/>
            </p:cNvSpPr>
            <p:nvPr/>
          </p:nvSpPr>
          <p:spPr bwMode="auto">
            <a:xfrm>
              <a:off x="3965" y="2768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7" name="Rectangle 92"/>
            <p:cNvSpPr>
              <a:spLocks noChangeArrowheads="1"/>
            </p:cNvSpPr>
            <p:nvPr/>
          </p:nvSpPr>
          <p:spPr bwMode="auto">
            <a:xfrm>
              <a:off x="5249" y="2768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8" name="Line 93"/>
            <p:cNvSpPr>
              <a:spLocks noChangeShapeType="1"/>
            </p:cNvSpPr>
            <p:nvPr/>
          </p:nvSpPr>
          <p:spPr bwMode="auto">
            <a:xfrm>
              <a:off x="5249" y="2768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49" name="Rectangle 94"/>
            <p:cNvSpPr>
              <a:spLocks noChangeArrowheads="1"/>
            </p:cNvSpPr>
            <p:nvPr/>
          </p:nvSpPr>
          <p:spPr bwMode="auto">
            <a:xfrm>
              <a:off x="896" y="3013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0" name="Rectangle 95"/>
            <p:cNvSpPr>
              <a:spLocks noChangeArrowheads="1"/>
            </p:cNvSpPr>
            <p:nvPr/>
          </p:nvSpPr>
          <p:spPr bwMode="auto">
            <a:xfrm>
              <a:off x="1184" y="30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1" name="Rectangle 96"/>
            <p:cNvSpPr>
              <a:spLocks noChangeArrowheads="1"/>
            </p:cNvSpPr>
            <p:nvPr/>
          </p:nvSpPr>
          <p:spPr bwMode="auto">
            <a:xfrm>
              <a:off x="1943" y="3013"/>
              <a:ext cx="155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0  0                     1  1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2" name="Rectangle 97"/>
            <p:cNvSpPr>
              <a:spLocks noChangeArrowheads="1"/>
            </p:cNvSpPr>
            <p:nvPr/>
          </p:nvSpPr>
          <p:spPr bwMode="auto">
            <a:xfrm>
              <a:off x="3527" y="30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3" name="Rectangle 98"/>
            <p:cNvSpPr>
              <a:spLocks noChangeArrowheads="1"/>
            </p:cNvSpPr>
            <p:nvPr/>
          </p:nvSpPr>
          <p:spPr bwMode="auto">
            <a:xfrm>
              <a:off x="4324" y="3013"/>
              <a:ext cx="5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4" name="Rectangle 99"/>
            <p:cNvSpPr>
              <a:spLocks noChangeArrowheads="1"/>
            </p:cNvSpPr>
            <p:nvPr/>
          </p:nvSpPr>
          <p:spPr bwMode="auto">
            <a:xfrm>
              <a:off x="4900" y="3013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55" name="Rectangle 100"/>
            <p:cNvSpPr>
              <a:spLocks noChangeArrowheads="1"/>
            </p:cNvSpPr>
            <p:nvPr/>
          </p:nvSpPr>
          <p:spPr bwMode="auto">
            <a:xfrm>
              <a:off x="572" y="29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56" name="Line 101"/>
            <p:cNvSpPr>
              <a:spLocks noChangeShapeType="1"/>
            </p:cNvSpPr>
            <p:nvPr/>
          </p:nvSpPr>
          <p:spPr bwMode="auto">
            <a:xfrm>
              <a:off x="572" y="29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57" name="Line 102"/>
            <p:cNvSpPr>
              <a:spLocks noChangeShapeType="1"/>
            </p:cNvSpPr>
            <p:nvPr/>
          </p:nvSpPr>
          <p:spPr bwMode="auto">
            <a:xfrm>
              <a:off x="572" y="29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58" name="Rectangle 103"/>
            <p:cNvSpPr>
              <a:spLocks noChangeArrowheads="1"/>
            </p:cNvSpPr>
            <p:nvPr/>
          </p:nvSpPr>
          <p:spPr bwMode="auto">
            <a:xfrm>
              <a:off x="584" y="2994"/>
              <a:ext cx="91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59" name="Line 104"/>
            <p:cNvSpPr>
              <a:spLocks noChangeShapeType="1"/>
            </p:cNvSpPr>
            <p:nvPr/>
          </p:nvSpPr>
          <p:spPr bwMode="auto">
            <a:xfrm>
              <a:off x="584" y="2994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0" name="Rectangle 105"/>
            <p:cNvSpPr>
              <a:spLocks noChangeArrowheads="1"/>
            </p:cNvSpPr>
            <p:nvPr/>
          </p:nvSpPr>
          <p:spPr bwMode="auto">
            <a:xfrm>
              <a:off x="1497" y="29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1" name="Line 106"/>
            <p:cNvSpPr>
              <a:spLocks noChangeShapeType="1"/>
            </p:cNvSpPr>
            <p:nvPr/>
          </p:nvSpPr>
          <p:spPr bwMode="auto">
            <a:xfrm>
              <a:off x="1497" y="29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2" name="Line 107"/>
            <p:cNvSpPr>
              <a:spLocks noChangeShapeType="1"/>
            </p:cNvSpPr>
            <p:nvPr/>
          </p:nvSpPr>
          <p:spPr bwMode="auto">
            <a:xfrm>
              <a:off x="1497" y="29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3" name="Rectangle 108"/>
            <p:cNvSpPr>
              <a:spLocks noChangeArrowheads="1"/>
            </p:cNvSpPr>
            <p:nvPr/>
          </p:nvSpPr>
          <p:spPr bwMode="auto">
            <a:xfrm>
              <a:off x="1509" y="2994"/>
              <a:ext cx="24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4" name="Line 109"/>
            <p:cNvSpPr>
              <a:spLocks noChangeShapeType="1"/>
            </p:cNvSpPr>
            <p:nvPr/>
          </p:nvSpPr>
          <p:spPr bwMode="auto">
            <a:xfrm>
              <a:off x="1509" y="2994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5" name="Rectangle 110"/>
            <p:cNvSpPr>
              <a:spLocks noChangeArrowheads="1"/>
            </p:cNvSpPr>
            <p:nvPr/>
          </p:nvSpPr>
          <p:spPr bwMode="auto">
            <a:xfrm>
              <a:off x="3965" y="29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6" name="Line 111"/>
            <p:cNvSpPr>
              <a:spLocks noChangeShapeType="1"/>
            </p:cNvSpPr>
            <p:nvPr/>
          </p:nvSpPr>
          <p:spPr bwMode="auto">
            <a:xfrm>
              <a:off x="3965" y="29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7" name="Line 112"/>
            <p:cNvSpPr>
              <a:spLocks noChangeShapeType="1"/>
            </p:cNvSpPr>
            <p:nvPr/>
          </p:nvSpPr>
          <p:spPr bwMode="auto">
            <a:xfrm>
              <a:off x="3965" y="29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8" name="Rectangle 113"/>
            <p:cNvSpPr>
              <a:spLocks noChangeArrowheads="1"/>
            </p:cNvSpPr>
            <p:nvPr/>
          </p:nvSpPr>
          <p:spPr bwMode="auto">
            <a:xfrm>
              <a:off x="3976" y="2994"/>
              <a:ext cx="127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69" name="Line 114"/>
            <p:cNvSpPr>
              <a:spLocks noChangeShapeType="1"/>
            </p:cNvSpPr>
            <p:nvPr/>
          </p:nvSpPr>
          <p:spPr bwMode="auto">
            <a:xfrm>
              <a:off x="3976" y="2994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0" name="Rectangle 115"/>
            <p:cNvSpPr>
              <a:spLocks noChangeArrowheads="1"/>
            </p:cNvSpPr>
            <p:nvPr/>
          </p:nvSpPr>
          <p:spPr bwMode="auto">
            <a:xfrm>
              <a:off x="5249" y="29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1" name="Line 116"/>
            <p:cNvSpPr>
              <a:spLocks noChangeShapeType="1"/>
            </p:cNvSpPr>
            <p:nvPr/>
          </p:nvSpPr>
          <p:spPr bwMode="auto">
            <a:xfrm>
              <a:off x="5249" y="29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2" name="Line 117"/>
            <p:cNvSpPr>
              <a:spLocks noChangeShapeType="1"/>
            </p:cNvSpPr>
            <p:nvPr/>
          </p:nvSpPr>
          <p:spPr bwMode="auto">
            <a:xfrm>
              <a:off x="5249" y="29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3" name="Rectangle 118"/>
            <p:cNvSpPr>
              <a:spLocks noChangeArrowheads="1"/>
            </p:cNvSpPr>
            <p:nvPr/>
          </p:nvSpPr>
          <p:spPr bwMode="auto">
            <a:xfrm>
              <a:off x="572" y="3005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4" name="Line 119"/>
            <p:cNvSpPr>
              <a:spLocks noChangeShapeType="1"/>
            </p:cNvSpPr>
            <p:nvPr/>
          </p:nvSpPr>
          <p:spPr bwMode="auto">
            <a:xfrm>
              <a:off x="572" y="3005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5" name="Rectangle 120"/>
            <p:cNvSpPr>
              <a:spLocks noChangeArrowheads="1"/>
            </p:cNvSpPr>
            <p:nvPr/>
          </p:nvSpPr>
          <p:spPr bwMode="auto">
            <a:xfrm>
              <a:off x="1497" y="3005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6" name="Line 121"/>
            <p:cNvSpPr>
              <a:spLocks noChangeShapeType="1"/>
            </p:cNvSpPr>
            <p:nvPr/>
          </p:nvSpPr>
          <p:spPr bwMode="auto">
            <a:xfrm>
              <a:off x="1497" y="3005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7" name="Rectangle 122"/>
            <p:cNvSpPr>
              <a:spLocks noChangeArrowheads="1"/>
            </p:cNvSpPr>
            <p:nvPr/>
          </p:nvSpPr>
          <p:spPr bwMode="auto">
            <a:xfrm>
              <a:off x="3965" y="3005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8" name="Line 123"/>
            <p:cNvSpPr>
              <a:spLocks noChangeShapeType="1"/>
            </p:cNvSpPr>
            <p:nvPr/>
          </p:nvSpPr>
          <p:spPr bwMode="auto">
            <a:xfrm>
              <a:off x="3965" y="3005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79" name="Rectangle 124"/>
            <p:cNvSpPr>
              <a:spLocks noChangeArrowheads="1"/>
            </p:cNvSpPr>
            <p:nvPr/>
          </p:nvSpPr>
          <p:spPr bwMode="auto">
            <a:xfrm>
              <a:off x="5249" y="3005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80" name="Line 125"/>
            <p:cNvSpPr>
              <a:spLocks noChangeShapeType="1"/>
            </p:cNvSpPr>
            <p:nvPr/>
          </p:nvSpPr>
          <p:spPr bwMode="auto">
            <a:xfrm>
              <a:off x="5249" y="3005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81" name="Rectangle 126"/>
            <p:cNvSpPr>
              <a:spLocks noChangeArrowheads="1"/>
            </p:cNvSpPr>
            <p:nvPr/>
          </p:nvSpPr>
          <p:spPr bwMode="auto">
            <a:xfrm>
              <a:off x="896" y="3250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2" name="Rectangle 127"/>
            <p:cNvSpPr>
              <a:spLocks noChangeArrowheads="1"/>
            </p:cNvSpPr>
            <p:nvPr/>
          </p:nvSpPr>
          <p:spPr bwMode="auto">
            <a:xfrm>
              <a:off x="1184" y="3250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3" name="Rectangle 128"/>
            <p:cNvSpPr>
              <a:spLocks noChangeArrowheads="1"/>
            </p:cNvSpPr>
            <p:nvPr/>
          </p:nvSpPr>
          <p:spPr bwMode="auto">
            <a:xfrm>
              <a:off x="1943" y="3250"/>
              <a:ext cx="12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0  0                  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4" name="Rectangle 129"/>
            <p:cNvSpPr>
              <a:spLocks noChangeArrowheads="1"/>
            </p:cNvSpPr>
            <p:nvPr/>
          </p:nvSpPr>
          <p:spPr bwMode="auto">
            <a:xfrm>
              <a:off x="3143" y="3250"/>
              <a:ext cx="3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 1  0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5" name="Rectangle 130"/>
            <p:cNvSpPr>
              <a:spLocks noChangeArrowheads="1"/>
            </p:cNvSpPr>
            <p:nvPr/>
          </p:nvSpPr>
          <p:spPr bwMode="auto">
            <a:xfrm>
              <a:off x="3527" y="3250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6" name="Rectangle 131"/>
            <p:cNvSpPr>
              <a:spLocks noChangeArrowheads="1"/>
            </p:cNvSpPr>
            <p:nvPr/>
          </p:nvSpPr>
          <p:spPr bwMode="auto">
            <a:xfrm>
              <a:off x="4324" y="3250"/>
              <a:ext cx="5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7" name="Rectangle 132"/>
            <p:cNvSpPr>
              <a:spLocks noChangeArrowheads="1"/>
            </p:cNvSpPr>
            <p:nvPr/>
          </p:nvSpPr>
          <p:spPr bwMode="auto">
            <a:xfrm>
              <a:off x="4900" y="3250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88" name="Rectangle 133"/>
            <p:cNvSpPr>
              <a:spLocks noChangeArrowheads="1"/>
            </p:cNvSpPr>
            <p:nvPr/>
          </p:nvSpPr>
          <p:spPr bwMode="auto">
            <a:xfrm>
              <a:off x="572" y="3231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89" name="Line 134"/>
            <p:cNvSpPr>
              <a:spLocks noChangeShapeType="1"/>
            </p:cNvSpPr>
            <p:nvPr/>
          </p:nvSpPr>
          <p:spPr bwMode="auto">
            <a:xfrm>
              <a:off x="572" y="323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0" name="Line 135"/>
            <p:cNvSpPr>
              <a:spLocks noChangeShapeType="1"/>
            </p:cNvSpPr>
            <p:nvPr/>
          </p:nvSpPr>
          <p:spPr bwMode="auto">
            <a:xfrm>
              <a:off x="572" y="32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1" name="Rectangle 136"/>
            <p:cNvSpPr>
              <a:spLocks noChangeArrowheads="1"/>
            </p:cNvSpPr>
            <p:nvPr/>
          </p:nvSpPr>
          <p:spPr bwMode="auto">
            <a:xfrm>
              <a:off x="584" y="3231"/>
              <a:ext cx="91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2" name="Line 137"/>
            <p:cNvSpPr>
              <a:spLocks noChangeShapeType="1"/>
            </p:cNvSpPr>
            <p:nvPr/>
          </p:nvSpPr>
          <p:spPr bwMode="auto">
            <a:xfrm>
              <a:off x="584" y="3231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3" name="Rectangle 138"/>
            <p:cNvSpPr>
              <a:spLocks noChangeArrowheads="1"/>
            </p:cNvSpPr>
            <p:nvPr/>
          </p:nvSpPr>
          <p:spPr bwMode="auto">
            <a:xfrm>
              <a:off x="1497" y="3231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4" name="Line 139"/>
            <p:cNvSpPr>
              <a:spLocks noChangeShapeType="1"/>
            </p:cNvSpPr>
            <p:nvPr/>
          </p:nvSpPr>
          <p:spPr bwMode="auto">
            <a:xfrm>
              <a:off x="1497" y="323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5" name="Line 140"/>
            <p:cNvSpPr>
              <a:spLocks noChangeShapeType="1"/>
            </p:cNvSpPr>
            <p:nvPr/>
          </p:nvSpPr>
          <p:spPr bwMode="auto">
            <a:xfrm>
              <a:off x="1497" y="32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6" name="Rectangle 141"/>
            <p:cNvSpPr>
              <a:spLocks noChangeArrowheads="1"/>
            </p:cNvSpPr>
            <p:nvPr/>
          </p:nvSpPr>
          <p:spPr bwMode="auto">
            <a:xfrm>
              <a:off x="1509" y="3231"/>
              <a:ext cx="24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7" name="Line 142"/>
            <p:cNvSpPr>
              <a:spLocks noChangeShapeType="1"/>
            </p:cNvSpPr>
            <p:nvPr/>
          </p:nvSpPr>
          <p:spPr bwMode="auto">
            <a:xfrm>
              <a:off x="1509" y="3231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8" name="Rectangle 143"/>
            <p:cNvSpPr>
              <a:spLocks noChangeArrowheads="1"/>
            </p:cNvSpPr>
            <p:nvPr/>
          </p:nvSpPr>
          <p:spPr bwMode="auto">
            <a:xfrm>
              <a:off x="3965" y="323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799" name="Line 144"/>
            <p:cNvSpPr>
              <a:spLocks noChangeShapeType="1"/>
            </p:cNvSpPr>
            <p:nvPr/>
          </p:nvSpPr>
          <p:spPr bwMode="auto">
            <a:xfrm>
              <a:off x="3965" y="32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0" name="Line 145"/>
            <p:cNvSpPr>
              <a:spLocks noChangeShapeType="1"/>
            </p:cNvSpPr>
            <p:nvPr/>
          </p:nvSpPr>
          <p:spPr bwMode="auto">
            <a:xfrm>
              <a:off x="3965" y="32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1" name="Rectangle 146"/>
            <p:cNvSpPr>
              <a:spLocks noChangeArrowheads="1"/>
            </p:cNvSpPr>
            <p:nvPr/>
          </p:nvSpPr>
          <p:spPr bwMode="auto">
            <a:xfrm>
              <a:off x="3976" y="3231"/>
              <a:ext cx="127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2" name="Line 147"/>
            <p:cNvSpPr>
              <a:spLocks noChangeShapeType="1"/>
            </p:cNvSpPr>
            <p:nvPr/>
          </p:nvSpPr>
          <p:spPr bwMode="auto">
            <a:xfrm>
              <a:off x="3976" y="3231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3" name="Rectangle 148"/>
            <p:cNvSpPr>
              <a:spLocks noChangeArrowheads="1"/>
            </p:cNvSpPr>
            <p:nvPr/>
          </p:nvSpPr>
          <p:spPr bwMode="auto">
            <a:xfrm>
              <a:off x="5249" y="3231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4" name="Line 149"/>
            <p:cNvSpPr>
              <a:spLocks noChangeShapeType="1"/>
            </p:cNvSpPr>
            <p:nvPr/>
          </p:nvSpPr>
          <p:spPr bwMode="auto">
            <a:xfrm>
              <a:off x="5249" y="323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5" name="Line 150"/>
            <p:cNvSpPr>
              <a:spLocks noChangeShapeType="1"/>
            </p:cNvSpPr>
            <p:nvPr/>
          </p:nvSpPr>
          <p:spPr bwMode="auto">
            <a:xfrm>
              <a:off x="5249" y="323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6" name="Rectangle 151"/>
            <p:cNvSpPr>
              <a:spLocks noChangeArrowheads="1"/>
            </p:cNvSpPr>
            <p:nvPr/>
          </p:nvSpPr>
          <p:spPr bwMode="auto">
            <a:xfrm>
              <a:off x="572" y="3242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7" name="Line 152"/>
            <p:cNvSpPr>
              <a:spLocks noChangeShapeType="1"/>
            </p:cNvSpPr>
            <p:nvPr/>
          </p:nvSpPr>
          <p:spPr bwMode="auto">
            <a:xfrm>
              <a:off x="572" y="3242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8" name="Rectangle 153"/>
            <p:cNvSpPr>
              <a:spLocks noChangeArrowheads="1"/>
            </p:cNvSpPr>
            <p:nvPr/>
          </p:nvSpPr>
          <p:spPr bwMode="auto">
            <a:xfrm>
              <a:off x="1497" y="3242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09" name="Line 154"/>
            <p:cNvSpPr>
              <a:spLocks noChangeShapeType="1"/>
            </p:cNvSpPr>
            <p:nvPr/>
          </p:nvSpPr>
          <p:spPr bwMode="auto">
            <a:xfrm>
              <a:off x="1497" y="3242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10" name="Rectangle 155"/>
            <p:cNvSpPr>
              <a:spLocks noChangeArrowheads="1"/>
            </p:cNvSpPr>
            <p:nvPr/>
          </p:nvSpPr>
          <p:spPr bwMode="auto">
            <a:xfrm>
              <a:off x="3965" y="3242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11" name="Line 156"/>
            <p:cNvSpPr>
              <a:spLocks noChangeShapeType="1"/>
            </p:cNvSpPr>
            <p:nvPr/>
          </p:nvSpPr>
          <p:spPr bwMode="auto">
            <a:xfrm>
              <a:off x="3965" y="3242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12" name="Rectangle 157"/>
            <p:cNvSpPr>
              <a:spLocks noChangeArrowheads="1"/>
            </p:cNvSpPr>
            <p:nvPr/>
          </p:nvSpPr>
          <p:spPr bwMode="auto">
            <a:xfrm>
              <a:off x="5249" y="3242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13" name="Line 158"/>
            <p:cNvSpPr>
              <a:spLocks noChangeShapeType="1"/>
            </p:cNvSpPr>
            <p:nvPr/>
          </p:nvSpPr>
          <p:spPr bwMode="auto">
            <a:xfrm>
              <a:off x="5249" y="3242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14" name="Rectangle 159"/>
            <p:cNvSpPr>
              <a:spLocks noChangeArrowheads="1"/>
            </p:cNvSpPr>
            <p:nvPr/>
          </p:nvSpPr>
          <p:spPr bwMode="auto">
            <a:xfrm>
              <a:off x="896" y="3487"/>
              <a:ext cx="2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1  1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15" name="Rectangle 160"/>
            <p:cNvSpPr>
              <a:spLocks noChangeArrowheads="1"/>
            </p:cNvSpPr>
            <p:nvPr/>
          </p:nvSpPr>
          <p:spPr bwMode="auto">
            <a:xfrm>
              <a:off x="1184" y="348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16" name="Rectangle 161"/>
            <p:cNvSpPr>
              <a:spLocks noChangeArrowheads="1"/>
            </p:cNvSpPr>
            <p:nvPr/>
          </p:nvSpPr>
          <p:spPr bwMode="auto">
            <a:xfrm>
              <a:off x="1943" y="3487"/>
              <a:ext cx="15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0  0                     1  0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17" name="Rectangle 162"/>
            <p:cNvSpPr>
              <a:spLocks noChangeArrowheads="1"/>
            </p:cNvSpPr>
            <p:nvPr/>
          </p:nvSpPr>
          <p:spPr bwMode="auto">
            <a:xfrm>
              <a:off x="3527" y="348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18" name="Rectangle 163"/>
            <p:cNvSpPr>
              <a:spLocks noChangeArrowheads="1"/>
            </p:cNvSpPr>
            <p:nvPr/>
          </p:nvSpPr>
          <p:spPr bwMode="auto">
            <a:xfrm>
              <a:off x="4324" y="3487"/>
              <a:ext cx="5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1        0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19" name="Rectangle 164"/>
            <p:cNvSpPr>
              <a:spLocks noChangeArrowheads="1"/>
            </p:cNvSpPr>
            <p:nvPr/>
          </p:nvSpPr>
          <p:spPr bwMode="auto">
            <a:xfrm>
              <a:off x="4900" y="3487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820" name="Rectangle 165"/>
            <p:cNvSpPr>
              <a:spLocks noChangeArrowheads="1"/>
            </p:cNvSpPr>
            <p:nvPr/>
          </p:nvSpPr>
          <p:spPr bwMode="auto">
            <a:xfrm>
              <a:off x="572" y="346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1" name="Line 166"/>
            <p:cNvSpPr>
              <a:spLocks noChangeShapeType="1"/>
            </p:cNvSpPr>
            <p:nvPr/>
          </p:nvSpPr>
          <p:spPr bwMode="auto">
            <a:xfrm>
              <a:off x="572" y="34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2" name="Line 167"/>
            <p:cNvSpPr>
              <a:spLocks noChangeShapeType="1"/>
            </p:cNvSpPr>
            <p:nvPr/>
          </p:nvSpPr>
          <p:spPr bwMode="auto">
            <a:xfrm>
              <a:off x="572" y="346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3" name="Rectangle 168"/>
            <p:cNvSpPr>
              <a:spLocks noChangeArrowheads="1"/>
            </p:cNvSpPr>
            <p:nvPr/>
          </p:nvSpPr>
          <p:spPr bwMode="auto">
            <a:xfrm>
              <a:off x="584" y="3468"/>
              <a:ext cx="9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4" name="Line 169"/>
            <p:cNvSpPr>
              <a:spLocks noChangeShapeType="1"/>
            </p:cNvSpPr>
            <p:nvPr/>
          </p:nvSpPr>
          <p:spPr bwMode="auto">
            <a:xfrm>
              <a:off x="584" y="3468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5" name="Rectangle 170"/>
            <p:cNvSpPr>
              <a:spLocks noChangeArrowheads="1"/>
            </p:cNvSpPr>
            <p:nvPr/>
          </p:nvSpPr>
          <p:spPr bwMode="auto">
            <a:xfrm>
              <a:off x="1497" y="346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6" name="Line 171"/>
            <p:cNvSpPr>
              <a:spLocks noChangeShapeType="1"/>
            </p:cNvSpPr>
            <p:nvPr/>
          </p:nvSpPr>
          <p:spPr bwMode="auto">
            <a:xfrm>
              <a:off x="1497" y="34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7" name="Line 172"/>
            <p:cNvSpPr>
              <a:spLocks noChangeShapeType="1"/>
            </p:cNvSpPr>
            <p:nvPr/>
          </p:nvSpPr>
          <p:spPr bwMode="auto">
            <a:xfrm>
              <a:off x="1497" y="346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8" name="Rectangle 173"/>
            <p:cNvSpPr>
              <a:spLocks noChangeArrowheads="1"/>
            </p:cNvSpPr>
            <p:nvPr/>
          </p:nvSpPr>
          <p:spPr bwMode="auto">
            <a:xfrm>
              <a:off x="1509" y="3468"/>
              <a:ext cx="2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29" name="Line 174"/>
            <p:cNvSpPr>
              <a:spLocks noChangeShapeType="1"/>
            </p:cNvSpPr>
            <p:nvPr/>
          </p:nvSpPr>
          <p:spPr bwMode="auto">
            <a:xfrm>
              <a:off x="1509" y="3468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0" name="Rectangle 175"/>
            <p:cNvSpPr>
              <a:spLocks noChangeArrowheads="1"/>
            </p:cNvSpPr>
            <p:nvPr/>
          </p:nvSpPr>
          <p:spPr bwMode="auto">
            <a:xfrm>
              <a:off x="3965" y="3468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1" name="Line 176"/>
            <p:cNvSpPr>
              <a:spLocks noChangeShapeType="1"/>
            </p:cNvSpPr>
            <p:nvPr/>
          </p:nvSpPr>
          <p:spPr bwMode="auto">
            <a:xfrm>
              <a:off x="3965" y="346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2" name="Line 177"/>
            <p:cNvSpPr>
              <a:spLocks noChangeShapeType="1"/>
            </p:cNvSpPr>
            <p:nvPr/>
          </p:nvSpPr>
          <p:spPr bwMode="auto">
            <a:xfrm>
              <a:off x="3965" y="346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3" name="Rectangle 178"/>
            <p:cNvSpPr>
              <a:spLocks noChangeArrowheads="1"/>
            </p:cNvSpPr>
            <p:nvPr/>
          </p:nvSpPr>
          <p:spPr bwMode="auto">
            <a:xfrm>
              <a:off x="3976" y="3468"/>
              <a:ext cx="127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4" name="Line 179"/>
            <p:cNvSpPr>
              <a:spLocks noChangeShapeType="1"/>
            </p:cNvSpPr>
            <p:nvPr/>
          </p:nvSpPr>
          <p:spPr bwMode="auto">
            <a:xfrm>
              <a:off x="3976" y="3468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5" name="Rectangle 180"/>
            <p:cNvSpPr>
              <a:spLocks noChangeArrowheads="1"/>
            </p:cNvSpPr>
            <p:nvPr/>
          </p:nvSpPr>
          <p:spPr bwMode="auto">
            <a:xfrm>
              <a:off x="5249" y="346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6" name="Line 181"/>
            <p:cNvSpPr>
              <a:spLocks noChangeShapeType="1"/>
            </p:cNvSpPr>
            <p:nvPr/>
          </p:nvSpPr>
          <p:spPr bwMode="auto">
            <a:xfrm>
              <a:off x="5249" y="346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7" name="Line 182"/>
            <p:cNvSpPr>
              <a:spLocks noChangeShapeType="1"/>
            </p:cNvSpPr>
            <p:nvPr/>
          </p:nvSpPr>
          <p:spPr bwMode="auto">
            <a:xfrm>
              <a:off x="5249" y="346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8" name="Rectangle 183"/>
            <p:cNvSpPr>
              <a:spLocks noChangeArrowheads="1"/>
            </p:cNvSpPr>
            <p:nvPr/>
          </p:nvSpPr>
          <p:spPr bwMode="auto">
            <a:xfrm>
              <a:off x="572" y="3480"/>
              <a:ext cx="12" cy="2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39" name="Line 184"/>
            <p:cNvSpPr>
              <a:spLocks noChangeShapeType="1"/>
            </p:cNvSpPr>
            <p:nvPr/>
          </p:nvSpPr>
          <p:spPr bwMode="auto">
            <a:xfrm>
              <a:off x="572" y="3480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0" name="Rectangle 185"/>
            <p:cNvSpPr>
              <a:spLocks noChangeArrowheads="1"/>
            </p:cNvSpPr>
            <p:nvPr/>
          </p:nvSpPr>
          <p:spPr bwMode="auto">
            <a:xfrm>
              <a:off x="572" y="370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1" name="Line 186"/>
            <p:cNvSpPr>
              <a:spLocks noChangeShapeType="1"/>
            </p:cNvSpPr>
            <p:nvPr/>
          </p:nvSpPr>
          <p:spPr bwMode="auto">
            <a:xfrm>
              <a:off x="572" y="370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2" name="Line 187"/>
            <p:cNvSpPr>
              <a:spLocks noChangeShapeType="1"/>
            </p:cNvSpPr>
            <p:nvPr/>
          </p:nvSpPr>
          <p:spPr bwMode="auto">
            <a:xfrm>
              <a:off x="572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3" name="Rectangle 188"/>
            <p:cNvSpPr>
              <a:spLocks noChangeArrowheads="1"/>
            </p:cNvSpPr>
            <p:nvPr/>
          </p:nvSpPr>
          <p:spPr bwMode="auto">
            <a:xfrm>
              <a:off x="572" y="370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4" name="Line 189"/>
            <p:cNvSpPr>
              <a:spLocks noChangeShapeType="1"/>
            </p:cNvSpPr>
            <p:nvPr/>
          </p:nvSpPr>
          <p:spPr bwMode="auto">
            <a:xfrm>
              <a:off x="572" y="370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5" name="Line 190"/>
            <p:cNvSpPr>
              <a:spLocks noChangeShapeType="1"/>
            </p:cNvSpPr>
            <p:nvPr/>
          </p:nvSpPr>
          <p:spPr bwMode="auto">
            <a:xfrm>
              <a:off x="572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6" name="Rectangle 191"/>
            <p:cNvSpPr>
              <a:spLocks noChangeArrowheads="1"/>
            </p:cNvSpPr>
            <p:nvPr/>
          </p:nvSpPr>
          <p:spPr bwMode="auto">
            <a:xfrm>
              <a:off x="584" y="3705"/>
              <a:ext cx="9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7" name="Line 192"/>
            <p:cNvSpPr>
              <a:spLocks noChangeShapeType="1"/>
            </p:cNvSpPr>
            <p:nvPr/>
          </p:nvSpPr>
          <p:spPr bwMode="auto">
            <a:xfrm>
              <a:off x="584" y="3705"/>
              <a:ext cx="9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8" name="Rectangle 193"/>
            <p:cNvSpPr>
              <a:spLocks noChangeArrowheads="1"/>
            </p:cNvSpPr>
            <p:nvPr/>
          </p:nvSpPr>
          <p:spPr bwMode="auto">
            <a:xfrm>
              <a:off x="1497" y="3480"/>
              <a:ext cx="12" cy="2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49" name="Line 194"/>
            <p:cNvSpPr>
              <a:spLocks noChangeShapeType="1"/>
            </p:cNvSpPr>
            <p:nvPr/>
          </p:nvSpPr>
          <p:spPr bwMode="auto">
            <a:xfrm>
              <a:off x="1497" y="3480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0" name="Rectangle 195"/>
            <p:cNvSpPr>
              <a:spLocks noChangeArrowheads="1"/>
            </p:cNvSpPr>
            <p:nvPr/>
          </p:nvSpPr>
          <p:spPr bwMode="auto">
            <a:xfrm>
              <a:off x="1497" y="370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1" name="Line 196"/>
            <p:cNvSpPr>
              <a:spLocks noChangeShapeType="1"/>
            </p:cNvSpPr>
            <p:nvPr/>
          </p:nvSpPr>
          <p:spPr bwMode="auto">
            <a:xfrm>
              <a:off x="1497" y="370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2" name="Line 197"/>
            <p:cNvSpPr>
              <a:spLocks noChangeShapeType="1"/>
            </p:cNvSpPr>
            <p:nvPr/>
          </p:nvSpPr>
          <p:spPr bwMode="auto">
            <a:xfrm>
              <a:off x="1497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3" name="Rectangle 198"/>
            <p:cNvSpPr>
              <a:spLocks noChangeArrowheads="1"/>
            </p:cNvSpPr>
            <p:nvPr/>
          </p:nvSpPr>
          <p:spPr bwMode="auto">
            <a:xfrm>
              <a:off x="1509" y="3705"/>
              <a:ext cx="2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4" name="Line 199"/>
            <p:cNvSpPr>
              <a:spLocks noChangeShapeType="1"/>
            </p:cNvSpPr>
            <p:nvPr/>
          </p:nvSpPr>
          <p:spPr bwMode="auto">
            <a:xfrm>
              <a:off x="1509" y="3705"/>
              <a:ext cx="2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5" name="Rectangle 200"/>
            <p:cNvSpPr>
              <a:spLocks noChangeArrowheads="1"/>
            </p:cNvSpPr>
            <p:nvPr/>
          </p:nvSpPr>
          <p:spPr bwMode="auto">
            <a:xfrm>
              <a:off x="3965" y="3480"/>
              <a:ext cx="11" cy="2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6" name="Line 201"/>
            <p:cNvSpPr>
              <a:spLocks noChangeShapeType="1"/>
            </p:cNvSpPr>
            <p:nvPr/>
          </p:nvSpPr>
          <p:spPr bwMode="auto">
            <a:xfrm>
              <a:off x="3965" y="3480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7" name="Rectangle 202"/>
            <p:cNvSpPr>
              <a:spLocks noChangeArrowheads="1"/>
            </p:cNvSpPr>
            <p:nvPr/>
          </p:nvSpPr>
          <p:spPr bwMode="auto">
            <a:xfrm>
              <a:off x="3965" y="370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8" name="Line 203"/>
            <p:cNvSpPr>
              <a:spLocks noChangeShapeType="1"/>
            </p:cNvSpPr>
            <p:nvPr/>
          </p:nvSpPr>
          <p:spPr bwMode="auto">
            <a:xfrm>
              <a:off x="3965" y="370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59" name="Line 204"/>
            <p:cNvSpPr>
              <a:spLocks noChangeShapeType="1"/>
            </p:cNvSpPr>
            <p:nvPr/>
          </p:nvSpPr>
          <p:spPr bwMode="auto">
            <a:xfrm>
              <a:off x="3965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0" name="Rectangle 205"/>
            <p:cNvSpPr>
              <a:spLocks noChangeArrowheads="1"/>
            </p:cNvSpPr>
            <p:nvPr/>
          </p:nvSpPr>
          <p:spPr bwMode="auto">
            <a:xfrm>
              <a:off x="3976" y="3705"/>
              <a:ext cx="127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1" name="Line 206"/>
            <p:cNvSpPr>
              <a:spLocks noChangeShapeType="1"/>
            </p:cNvSpPr>
            <p:nvPr/>
          </p:nvSpPr>
          <p:spPr bwMode="auto">
            <a:xfrm>
              <a:off x="3976" y="3705"/>
              <a:ext cx="12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2" name="Rectangle 207"/>
            <p:cNvSpPr>
              <a:spLocks noChangeArrowheads="1"/>
            </p:cNvSpPr>
            <p:nvPr/>
          </p:nvSpPr>
          <p:spPr bwMode="auto">
            <a:xfrm>
              <a:off x="5249" y="3480"/>
              <a:ext cx="12" cy="2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3" name="Line 208"/>
            <p:cNvSpPr>
              <a:spLocks noChangeShapeType="1"/>
            </p:cNvSpPr>
            <p:nvPr/>
          </p:nvSpPr>
          <p:spPr bwMode="auto">
            <a:xfrm>
              <a:off x="5249" y="3480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4" name="Rectangle 209"/>
            <p:cNvSpPr>
              <a:spLocks noChangeArrowheads="1"/>
            </p:cNvSpPr>
            <p:nvPr/>
          </p:nvSpPr>
          <p:spPr bwMode="auto">
            <a:xfrm>
              <a:off x="5249" y="370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5" name="Line 210"/>
            <p:cNvSpPr>
              <a:spLocks noChangeShapeType="1"/>
            </p:cNvSpPr>
            <p:nvPr/>
          </p:nvSpPr>
          <p:spPr bwMode="auto">
            <a:xfrm>
              <a:off x="5249" y="370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6" name="Line 211"/>
            <p:cNvSpPr>
              <a:spLocks noChangeShapeType="1"/>
            </p:cNvSpPr>
            <p:nvPr/>
          </p:nvSpPr>
          <p:spPr bwMode="auto">
            <a:xfrm>
              <a:off x="5249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7" name="Rectangle 212"/>
            <p:cNvSpPr>
              <a:spLocks noChangeArrowheads="1"/>
            </p:cNvSpPr>
            <p:nvPr/>
          </p:nvSpPr>
          <p:spPr bwMode="auto">
            <a:xfrm>
              <a:off x="5249" y="370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8" name="Line 213"/>
            <p:cNvSpPr>
              <a:spLocks noChangeShapeType="1"/>
            </p:cNvSpPr>
            <p:nvPr/>
          </p:nvSpPr>
          <p:spPr bwMode="auto">
            <a:xfrm>
              <a:off x="5249" y="370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69" name="Line 214"/>
            <p:cNvSpPr>
              <a:spLocks noChangeShapeType="1"/>
            </p:cNvSpPr>
            <p:nvPr/>
          </p:nvSpPr>
          <p:spPr bwMode="auto">
            <a:xfrm>
              <a:off x="5249" y="370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>
                <a:latin typeface="Comic Sans MS" pitchFamily="66" charset="0"/>
              </a:endParaRPr>
            </a:p>
          </p:txBody>
        </p:sp>
        <p:sp>
          <p:nvSpPr>
            <p:cNvPr id="870" name="Rectangle 215"/>
            <p:cNvSpPr>
              <a:spLocks noChangeArrowheads="1"/>
            </p:cNvSpPr>
            <p:nvPr/>
          </p:nvSpPr>
          <p:spPr bwMode="auto">
            <a:xfrm>
              <a:off x="622" y="3721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sz="2000" b="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State Diagrams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The sequential circuit function can be represented in graphical form as a </a:t>
            </a:r>
            <a:r>
              <a:rPr lang="en-US" sz="2800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state </a:t>
            </a:r>
            <a:r>
              <a:rPr lang="en-US" sz="2800" b="1" u="sng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diagra</a:t>
            </a:r>
            <a:r>
              <a:rPr lang="tr-TR" sz="2800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67744" y="2708920"/>
            <a:ext cx="5292725" cy="3725863"/>
            <a:chOff x="2348" y="854"/>
            <a:chExt cx="3334" cy="234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053" y="1277"/>
              <a:ext cx="430" cy="431"/>
            </a:xfrm>
            <a:custGeom>
              <a:avLst/>
              <a:gdLst>
                <a:gd name="T0" fmla="*/ 3 w 430"/>
                <a:gd name="T1" fmla="*/ 256 h 431"/>
                <a:gd name="T2" fmla="*/ 16 w 430"/>
                <a:gd name="T3" fmla="*/ 298 h 431"/>
                <a:gd name="T4" fmla="*/ 47 w 430"/>
                <a:gd name="T5" fmla="*/ 351 h 431"/>
                <a:gd name="T6" fmla="*/ 94 w 430"/>
                <a:gd name="T7" fmla="*/ 392 h 431"/>
                <a:gd name="T8" fmla="*/ 129 w 430"/>
                <a:gd name="T9" fmla="*/ 412 h 431"/>
                <a:gd name="T10" fmla="*/ 170 w 430"/>
                <a:gd name="T11" fmla="*/ 425 h 431"/>
                <a:gd name="T12" fmla="*/ 212 w 430"/>
                <a:gd name="T13" fmla="*/ 431 h 431"/>
                <a:gd name="T14" fmla="*/ 247 w 430"/>
                <a:gd name="T15" fmla="*/ 427 h 431"/>
                <a:gd name="T16" fmla="*/ 287 w 430"/>
                <a:gd name="T17" fmla="*/ 418 h 431"/>
                <a:gd name="T18" fmla="*/ 334 w 430"/>
                <a:gd name="T19" fmla="*/ 392 h 431"/>
                <a:gd name="T20" fmla="*/ 403 w 430"/>
                <a:gd name="T21" fmla="*/ 316 h 431"/>
                <a:gd name="T22" fmla="*/ 419 w 430"/>
                <a:gd name="T23" fmla="*/ 278 h 431"/>
                <a:gd name="T24" fmla="*/ 428 w 430"/>
                <a:gd name="T25" fmla="*/ 236 h 431"/>
                <a:gd name="T26" fmla="*/ 428 w 430"/>
                <a:gd name="T27" fmla="*/ 204 h 431"/>
                <a:gd name="T28" fmla="*/ 423 w 430"/>
                <a:gd name="T29" fmla="*/ 158 h 431"/>
                <a:gd name="T30" fmla="*/ 406 w 430"/>
                <a:gd name="T31" fmla="*/ 120 h 431"/>
                <a:gd name="T32" fmla="*/ 381 w 430"/>
                <a:gd name="T33" fmla="*/ 76 h 431"/>
                <a:gd name="T34" fmla="*/ 334 w 430"/>
                <a:gd name="T35" fmla="*/ 36 h 431"/>
                <a:gd name="T36" fmla="*/ 287 w 430"/>
                <a:gd name="T37" fmla="*/ 11 h 431"/>
                <a:gd name="T38" fmla="*/ 247 w 430"/>
                <a:gd name="T39" fmla="*/ 2 h 431"/>
                <a:gd name="T40" fmla="*/ 170 w 430"/>
                <a:gd name="T41" fmla="*/ 4 h 431"/>
                <a:gd name="T42" fmla="*/ 129 w 430"/>
                <a:gd name="T43" fmla="*/ 16 h 431"/>
                <a:gd name="T44" fmla="*/ 94 w 430"/>
                <a:gd name="T45" fmla="*/ 36 h 431"/>
                <a:gd name="T46" fmla="*/ 36 w 430"/>
                <a:gd name="T47" fmla="*/ 95 h 431"/>
                <a:gd name="T48" fmla="*/ 16 w 430"/>
                <a:gd name="T49" fmla="*/ 129 h 431"/>
                <a:gd name="T50" fmla="*/ 3 w 430"/>
                <a:gd name="T51" fmla="*/ 171 h 431"/>
                <a:gd name="T52" fmla="*/ 21 w 430"/>
                <a:gd name="T53" fmla="*/ 214 h 431"/>
                <a:gd name="T54" fmla="*/ 27 w 430"/>
                <a:gd name="T55" fmla="*/ 165 h 431"/>
                <a:gd name="T56" fmla="*/ 40 w 430"/>
                <a:gd name="T57" fmla="*/ 131 h 431"/>
                <a:gd name="T58" fmla="*/ 60 w 430"/>
                <a:gd name="T59" fmla="*/ 96 h 431"/>
                <a:gd name="T60" fmla="*/ 83 w 430"/>
                <a:gd name="T61" fmla="*/ 73 h 431"/>
                <a:gd name="T62" fmla="*/ 112 w 430"/>
                <a:gd name="T63" fmla="*/ 49 h 431"/>
                <a:gd name="T64" fmla="*/ 147 w 430"/>
                <a:gd name="T65" fmla="*/ 33 h 431"/>
                <a:gd name="T66" fmla="*/ 183 w 430"/>
                <a:gd name="T67" fmla="*/ 24 h 431"/>
                <a:gd name="T68" fmla="*/ 243 w 430"/>
                <a:gd name="T69" fmla="*/ 24 h 431"/>
                <a:gd name="T70" fmla="*/ 279 w 430"/>
                <a:gd name="T71" fmla="*/ 33 h 431"/>
                <a:gd name="T72" fmla="*/ 323 w 430"/>
                <a:gd name="T73" fmla="*/ 55 h 431"/>
                <a:gd name="T74" fmla="*/ 363 w 430"/>
                <a:gd name="T75" fmla="*/ 91 h 431"/>
                <a:gd name="T76" fmla="*/ 385 w 430"/>
                <a:gd name="T77" fmla="*/ 122 h 431"/>
                <a:gd name="T78" fmla="*/ 397 w 430"/>
                <a:gd name="T79" fmla="*/ 156 h 431"/>
                <a:gd name="T80" fmla="*/ 406 w 430"/>
                <a:gd name="T81" fmla="*/ 193 h 431"/>
                <a:gd name="T82" fmla="*/ 406 w 430"/>
                <a:gd name="T83" fmla="*/ 222 h 431"/>
                <a:gd name="T84" fmla="*/ 401 w 430"/>
                <a:gd name="T85" fmla="*/ 262 h 431"/>
                <a:gd name="T86" fmla="*/ 388 w 430"/>
                <a:gd name="T87" fmla="*/ 296 h 431"/>
                <a:gd name="T88" fmla="*/ 336 w 430"/>
                <a:gd name="T89" fmla="*/ 363 h 431"/>
                <a:gd name="T90" fmla="*/ 287 w 430"/>
                <a:gd name="T91" fmla="*/ 394 h 431"/>
                <a:gd name="T92" fmla="*/ 252 w 430"/>
                <a:gd name="T93" fmla="*/ 403 h 431"/>
                <a:gd name="T94" fmla="*/ 212 w 430"/>
                <a:gd name="T95" fmla="*/ 409 h 431"/>
                <a:gd name="T96" fmla="*/ 183 w 430"/>
                <a:gd name="T97" fmla="*/ 405 h 431"/>
                <a:gd name="T98" fmla="*/ 147 w 430"/>
                <a:gd name="T99" fmla="*/ 396 h 431"/>
                <a:gd name="T100" fmla="*/ 112 w 430"/>
                <a:gd name="T101" fmla="*/ 380 h 431"/>
                <a:gd name="T102" fmla="*/ 78 w 430"/>
                <a:gd name="T103" fmla="*/ 351 h 431"/>
                <a:gd name="T104" fmla="*/ 43 w 430"/>
                <a:gd name="T105" fmla="*/ 305 h 431"/>
                <a:gd name="T106" fmla="*/ 31 w 430"/>
                <a:gd name="T107" fmla="*/ 271 h 431"/>
                <a:gd name="T108" fmla="*/ 21 w 430"/>
                <a:gd name="T109" fmla="*/ 234 h 43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0"/>
                <a:gd name="T166" fmla="*/ 0 h 431"/>
                <a:gd name="T167" fmla="*/ 430 w 430"/>
                <a:gd name="T168" fmla="*/ 431 h 43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0" h="431">
                  <a:moveTo>
                    <a:pt x="0" y="214"/>
                  </a:moveTo>
                  <a:lnTo>
                    <a:pt x="0" y="234"/>
                  </a:lnTo>
                  <a:lnTo>
                    <a:pt x="1" y="247"/>
                  </a:lnTo>
                  <a:lnTo>
                    <a:pt x="3" y="256"/>
                  </a:lnTo>
                  <a:lnTo>
                    <a:pt x="5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6" y="298"/>
                  </a:lnTo>
                  <a:lnTo>
                    <a:pt x="21" y="307"/>
                  </a:lnTo>
                  <a:lnTo>
                    <a:pt x="25" y="316"/>
                  </a:lnTo>
                  <a:lnTo>
                    <a:pt x="36" y="334"/>
                  </a:lnTo>
                  <a:lnTo>
                    <a:pt x="47" y="351"/>
                  </a:lnTo>
                  <a:lnTo>
                    <a:pt x="54" y="358"/>
                  </a:lnTo>
                  <a:lnTo>
                    <a:pt x="60" y="365"/>
                  </a:lnTo>
                  <a:lnTo>
                    <a:pt x="76" y="382"/>
                  </a:lnTo>
                  <a:lnTo>
                    <a:pt x="94" y="392"/>
                  </a:lnTo>
                  <a:lnTo>
                    <a:pt x="101" y="398"/>
                  </a:lnTo>
                  <a:lnTo>
                    <a:pt x="110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39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0" y="425"/>
                  </a:lnTo>
                  <a:lnTo>
                    <a:pt x="179" y="427"/>
                  </a:lnTo>
                  <a:lnTo>
                    <a:pt x="190" y="429"/>
                  </a:lnTo>
                  <a:lnTo>
                    <a:pt x="201" y="429"/>
                  </a:lnTo>
                  <a:lnTo>
                    <a:pt x="212" y="431"/>
                  </a:lnTo>
                  <a:lnTo>
                    <a:pt x="216" y="431"/>
                  </a:lnTo>
                  <a:lnTo>
                    <a:pt x="225" y="429"/>
                  </a:lnTo>
                  <a:lnTo>
                    <a:pt x="234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8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7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0" y="382"/>
                  </a:lnTo>
                  <a:lnTo>
                    <a:pt x="381" y="351"/>
                  </a:lnTo>
                  <a:lnTo>
                    <a:pt x="392" y="334"/>
                  </a:lnTo>
                  <a:lnTo>
                    <a:pt x="403" y="316"/>
                  </a:lnTo>
                  <a:lnTo>
                    <a:pt x="406" y="307"/>
                  </a:lnTo>
                  <a:lnTo>
                    <a:pt x="412" y="298"/>
                  </a:lnTo>
                  <a:lnTo>
                    <a:pt x="417" y="287"/>
                  </a:lnTo>
                  <a:lnTo>
                    <a:pt x="419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6" y="247"/>
                  </a:lnTo>
                  <a:lnTo>
                    <a:pt x="428" y="236"/>
                  </a:lnTo>
                  <a:lnTo>
                    <a:pt x="428" y="225"/>
                  </a:lnTo>
                  <a:lnTo>
                    <a:pt x="430" y="216"/>
                  </a:lnTo>
                  <a:lnTo>
                    <a:pt x="430" y="213"/>
                  </a:lnTo>
                  <a:lnTo>
                    <a:pt x="428" y="204"/>
                  </a:lnTo>
                  <a:lnTo>
                    <a:pt x="428" y="193"/>
                  </a:lnTo>
                  <a:lnTo>
                    <a:pt x="426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19" y="149"/>
                  </a:lnTo>
                  <a:lnTo>
                    <a:pt x="417" y="140"/>
                  </a:lnTo>
                  <a:lnTo>
                    <a:pt x="412" y="129"/>
                  </a:lnTo>
                  <a:lnTo>
                    <a:pt x="406" y="120"/>
                  </a:lnTo>
                  <a:lnTo>
                    <a:pt x="403" y="111"/>
                  </a:lnTo>
                  <a:lnTo>
                    <a:pt x="397" y="102"/>
                  </a:lnTo>
                  <a:lnTo>
                    <a:pt x="392" y="95"/>
                  </a:lnTo>
                  <a:lnTo>
                    <a:pt x="381" y="76"/>
                  </a:lnTo>
                  <a:lnTo>
                    <a:pt x="365" y="60"/>
                  </a:lnTo>
                  <a:lnTo>
                    <a:pt x="357" y="55"/>
                  </a:lnTo>
                  <a:lnTo>
                    <a:pt x="350" y="47"/>
                  </a:lnTo>
                  <a:lnTo>
                    <a:pt x="334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7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8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2" y="0"/>
                  </a:lnTo>
                  <a:lnTo>
                    <a:pt x="179" y="2"/>
                  </a:lnTo>
                  <a:lnTo>
                    <a:pt x="170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39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0" y="26"/>
                  </a:lnTo>
                  <a:lnTo>
                    <a:pt x="101" y="31"/>
                  </a:lnTo>
                  <a:lnTo>
                    <a:pt x="94" y="36"/>
                  </a:lnTo>
                  <a:lnTo>
                    <a:pt x="76" y="47"/>
                  </a:lnTo>
                  <a:lnTo>
                    <a:pt x="61" y="62"/>
                  </a:lnTo>
                  <a:lnTo>
                    <a:pt x="47" y="76"/>
                  </a:lnTo>
                  <a:lnTo>
                    <a:pt x="36" y="95"/>
                  </a:lnTo>
                  <a:lnTo>
                    <a:pt x="31" y="102"/>
                  </a:lnTo>
                  <a:lnTo>
                    <a:pt x="25" y="111"/>
                  </a:lnTo>
                  <a:lnTo>
                    <a:pt x="21" y="120"/>
                  </a:lnTo>
                  <a:lnTo>
                    <a:pt x="16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5" y="158"/>
                  </a:lnTo>
                  <a:lnTo>
                    <a:pt x="3" y="171"/>
                  </a:lnTo>
                  <a:lnTo>
                    <a:pt x="1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1" y="214"/>
                  </a:lnTo>
                  <a:lnTo>
                    <a:pt x="21" y="194"/>
                  </a:lnTo>
                  <a:lnTo>
                    <a:pt x="23" y="184"/>
                  </a:lnTo>
                  <a:lnTo>
                    <a:pt x="25" y="174"/>
                  </a:lnTo>
                  <a:lnTo>
                    <a:pt x="27" y="165"/>
                  </a:lnTo>
                  <a:lnTo>
                    <a:pt x="31" y="156"/>
                  </a:lnTo>
                  <a:lnTo>
                    <a:pt x="32" y="147"/>
                  </a:lnTo>
                  <a:lnTo>
                    <a:pt x="34" y="140"/>
                  </a:lnTo>
                  <a:lnTo>
                    <a:pt x="40" y="131"/>
                  </a:lnTo>
                  <a:lnTo>
                    <a:pt x="43" y="122"/>
                  </a:lnTo>
                  <a:lnTo>
                    <a:pt x="49" y="113"/>
                  </a:lnTo>
                  <a:lnTo>
                    <a:pt x="54" y="105"/>
                  </a:lnTo>
                  <a:lnTo>
                    <a:pt x="60" y="96"/>
                  </a:lnTo>
                  <a:lnTo>
                    <a:pt x="65" y="91"/>
                  </a:lnTo>
                  <a:lnTo>
                    <a:pt x="72" y="84"/>
                  </a:lnTo>
                  <a:lnTo>
                    <a:pt x="76" y="76"/>
                  </a:lnTo>
                  <a:lnTo>
                    <a:pt x="83" y="73"/>
                  </a:lnTo>
                  <a:lnTo>
                    <a:pt x="90" y="66"/>
                  </a:lnTo>
                  <a:lnTo>
                    <a:pt x="96" y="60"/>
                  </a:lnTo>
                  <a:lnTo>
                    <a:pt x="105" y="55"/>
                  </a:lnTo>
                  <a:lnTo>
                    <a:pt x="112" y="49"/>
                  </a:lnTo>
                  <a:lnTo>
                    <a:pt x="121" y="44"/>
                  </a:lnTo>
                  <a:lnTo>
                    <a:pt x="130" y="40"/>
                  </a:lnTo>
                  <a:lnTo>
                    <a:pt x="139" y="35"/>
                  </a:lnTo>
                  <a:lnTo>
                    <a:pt x="147" y="33"/>
                  </a:lnTo>
                  <a:lnTo>
                    <a:pt x="156" y="31"/>
                  </a:lnTo>
                  <a:lnTo>
                    <a:pt x="165" y="27"/>
                  </a:lnTo>
                  <a:lnTo>
                    <a:pt x="174" y="26"/>
                  </a:lnTo>
                  <a:lnTo>
                    <a:pt x="183" y="24"/>
                  </a:lnTo>
                  <a:lnTo>
                    <a:pt x="192" y="22"/>
                  </a:lnTo>
                  <a:lnTo>
                    <a:pt x="214" y="22"/>
                  </a:lnTo>
                  <a:lnTo>
                    <a:pt x="232" y="22"/>
                  </a:lnTo>
                  <a:lnTo>
                    <a:pt x="243" y="24"/>
                  </a:lnTo>
                  <a:lnTo>
                    <a:pt x="252" y="26"/>
                  </a:lnTo>
                  <a:lnTo>
                    <a:pt x="261" y="27"/>
                  </a:lnTo>
                  <a:lnTo>
                    <a:pt x="270" y="31"/>
                  </a:lnTo>
                  <a:lnTo>
                    <a:pt x="279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3" y="55"/>
                  </a:lnTo>
                  <a:lnTo>
                    <a:pt x="336" y="66"/>
                  </a:lnTo>
                  <a:lnTo>
                    <a:pt x="343" y="73"/>
                  </a:lnTo>
                  <a:lnTo>
                    <a:pt x="350" y="78"/>
                  </a:lnTo>
                  <a:lnTo>
                    <a:pt x="363" y="91"/>
                  </a:lnTo>
                  <a:lnTo>
                    <a:pt x="368" y="96"/>
                  </a:lnTo>
                  <a:lnTo>
                    <a:pt x="374" y="105"/>
                  </a:lnTo>
                  <a:lnTo>
                    <a:pt x="379" y="113"/>
                  </a:lnTo>
                  <a:lnTo>
                    <a:pt x="385" y="122"/>
                  </a:lnTo>
                  <a:lnTo>
                    <a:pt x="388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7" y="156"/>
                  </a:lnTo>
                  <a:lnTo>
                    <a:pt x="401" y="165"/>
                  </a:lnTo>
                  <a:lnTo>
                    <a:pt x="403" y="174"/>
                  </a:lnTo>
                  <a:lnTo>
                    <a:pt x="405" y="184"/>
                  </a:lnTo>
                  <a:lnTo>
                    <a:pt x="406" y="193"/>
                  </a:lnTo>
                  <a:lnTo>
                    <a:pt x="406" y="204"/>
                  </a:lnTo>
                  <a:lnTo>
                    <a:pt x="408" y="216"/>
                  </a:lnTo>
                  <a:lnTo>
                    <a:pt x="408" y="213"/>
                  </a:lnTo>
                  <a:lnTo>
                    <a:pt x="406" y="222"/>
                  </a:lnTo>
                  <a:lnTo>
                    <a:pt x="406" y="233"/>
                  </a:lnTo>
                  <a:lnTo>
                    <a:pt x="405" y="243"/>
                  </a:lnTo>
                  <a:lnTo>
                    <a:pt x="403" y="253"/>
                  </a:lnTo>
                  <a:lnTo>
                    <a:pt x="401" y="262"/>
                  </a:lnTo>
                  <a:lnTo>
                    <a:pt x="397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8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3" y="336"/>
                  </a:lnTo>
                  <a:lnTo>
                    <a:pt x="336" y="363"/>
                  </a:lnTo>
                  <a:lnTo>
                    <a:pt x="323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79" y="396"/>
                  </a:lnTo>
                  <a:lnTo>
                    <a:pt x="270" y="398"/>
                  </a:lnTo>
                  <a:lnTo>
                    <a:pt x="261" y="401"/>
                  </a:lnTo>
                  <a:lnTo>
                    <a:pt x="252" y="403"/>
                  </a:lnTo>
                  <a:lnTo>
                    <a:pt x="243" y="405"/>
                  </a:lnTo>
                  <a:lnTo>
                    <a:pt x="234" y="407"/>
                  </a:lnTo>
                  <a:lnTo>
                    <a:pt x="221" y="407"/>
                  </a:lnTo>
                  <a:lnTo>
                    <a:pt x="212" y="409"/>
                  </a:lnTo>
                  <a:lnTo>
                    <a:pt x="216" y="409"/>
                  </a:lnTo>
                  <a:lnTo>
                    <a:pt x="205" y="407"/>
                  </a:lnTo>
                  <a:lnTo>
                    <a:pt x="194" y="407"/>
                  </a:lnTo>
                  <a:lnTo>
                    <a:pt x="183" y="405"/>
                  </a:lnTo>
                  <a:lnTo>
                    <a:pt x="174" y="403"/>
                  </a:lnTo>
                  <a:lnTo>
                    <a:pt x="165" y="401"/>
                  </a:lnTo>
                  <a:lnTo>
                    <a:pt x="156" y="398"/>
                  </a:lnTo>
                  <a:lnTo>
                    <a:pt x="147" y="396"/>
                  </a:lnTo>
                  <a:lnTo>
                    <a:pt x="139" y="394"/>
                  </a:lnTo>
                  <a:lnTo>
                    <a:pt x="130" y="389"/>
                  </a:lnTo>
                  <a:lnTo>
                    <a:pt x="121" y="385"/>
                  </a:lnTo>
                  <a:lnTo>
                    <a:pt x="112" y="380"/>
                  </a:lnTo>
                  <a:lnTo>
                    <a:pt x="105" y="374"/>
                  </a:lnTo>
                  <a:lnTo>
                    <a:pt x="96" y="369"/>
                  </a:lnTo>
                  <a:lnTo>
                    <a:pt x="90" y="363"/>
                  </a:lnTo>
                  <a:lnTo>
                    <a:pt x="78" y="351"/>
                  </a:lnTo>
                  <a:lnTo>
                    <a:pt x="72" y="343"/>
                  </a:lnTo>
                  <a:lnTo>
                    <a:pt x="65" y="336"/>
                  </a:lnTo>
                  <a:lnTo>
                    <a:pt x="54" y="323"/>
                  </a:lnTo>
                  <a:lnTo>
                    <a:pt x="43" y="305"/>
                  </a:lnTo>
                  <a:lnTo>
                    <a:pt x="40" y="296"/>
                  </a:lnTo>
                  <a:lnTo>
                    <a:pt x="34" y="287"/>
                  </a:lnTo>
                  <a:lnTo>
                    <a:pt x="32" y="280"/>
                  </a:lnTo>
                  <a:lnTo>
                    <a:pt x="31" y="271"/>
                  </a:lnTo>
                  <a:lnTo>
                    <a:pt x="27" y="262"/>
                  </a:lnTo>
                  <a:lnTo>
                    <a:pt x="25" y="253"/>
                  </a:lnTo>
                  <a:lnTo>
                    <a:pt x="23" y="243"/>
                  </a:lnTo>
                  <a:lnTo>
                    <a:pt x="21" y="234"/>
                  </a:lnTo>
                  <a:lnTo>
                    <a:pt x="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27" y="1323"/>
              <a:ext cx="431" cy="430"/>
            </a:xfrm>
            <a:custGeom>
              <a:avLst/>
              <a:gdLst>
                <a:gd name="T0" fmla="*/ 4 w 431"/>
                <a:gd name="T1" fmla="*/ 256 h 430"/>
                <a:gd name="T2" fmla="*/ 17 w 431"/>
                <a:gd name="T3" fmla="*/ 297 h 430"/>
                <a:gd name="T4" fmla="*/ 48 w 431"/>
                <a:gd name="T5" fmla="*/ 350 h 430"/>
                <a:gd name="T6" fmla="*/ 95 w 431"/>
                <a:gd name="T7" fmla="*/ 392 h 430"/>
                <a:gd name="T8" fmla="*/ 129 w 431"/>
                <a:gd name="T9" fmla="*/ 412 h 430"/>
                <a:gd name="T10" fmla="*/ 171 w 431"/>
                <a:gd name="T11" fmla="*/ 424 h 430"/>
                <a:gd name="T12" fmla="*/ 213 w 431"/>
                <a:gd name="T13" fmla="*/ 430 h 430"/>
                <a:gd name="T14" fmla="*/ 247 w 431"/>
                <a:gd name="T15" fmla="*/ 426 h 430"/>
                <a:gd name="T16" fmla="*/ 287 w 431"/>
                <a:gd name="T17" fmla="*/ 417 h 430"/>
                <a:gd name="T18" fmla="*/ 334 w 431"/>
                <a:gd name="T19" fmla="*/ 392 h 430"/>
                <a:gd name="T20" fmla="*/ 404 w 431"/>
                <a:gd name="T21" fmla="*/ 316 h 430"/>
                <a:gd name="T22" fmla="*/ 420 w 431"/>
                <a:gd name="T23" fmla="*/ 277 h 430"/>
                <a:gd name="T24" fmla="*/ 429 w 431"/>
                <a:gd name="T25" fmla="*/ 236 h 430"/>
                <a:gd name="T26" fmla="*/ 429 w 431"/>
                <a:gd name="T27" fmla="*/ 203 h 430"/>
                <a:gd name="T28" fmla="*/ 423 w 431"/>
                <a:gd name="T29" fmla="*/ 158 h 430"/>
                <a:gd name="T30" fmla="*/ 407 w 431"/>
                <a:gd name="T31" fmla="*/ 119 h 430"/>
                <a:gd name="T32" fmla="*/ 382 w 431"/>
                <a:gd name="T33" fmla="*/ 76 h 430"/>
                <a:gd name="T34" fmla="*/ 334 w 431"/>
                <a:gd name="T35" fmla="*/ 36 h 430"/>
                <a:gd name="T36" fmla="*/ 287 w 431"/>
                <a:gd name="T37" fmla="*/ 10 h 430"/>
                <a:gd name="T38" fmla="*/ 247 w 431"/>
                <a:gd name="T39" fmla="*/ 1 h 430"/>
                <a:gd name="T40" fmla="*/ 171 w 431"/>
                <a:gd name="T41" fmla="*/ 3 h 430"/>
                <a:gd name="T42" fmla="*/ 129 w 431"/>
                <a:gd name="T43" fmla="*/ 16 h 430"/>
                <a:gd name="T44" fmla="*/ 95 w 431"/>
                <a:gd name="T45" fmla="*/ 36 h 430"/>
                <a:gd name="T46" fmla="*/ 37 w 431"/>
                <a:gd name="T47" fmla="*/ 94 h 430"/>
                <a:gd name="T48" fmla="*/ 17 w 431"/>
                <a:gd name="T49" fmla="*/ 128 h 430"/>
                <a:gd name="T50" fmla="*/ 4 w 431"/>
                <a:gd name="T51" fmla="*/ 170 h 430"/>
                <a:gd name="T52" fmla="*/ 22 w 431"/>
                <a:gd name="T53" fmla="*/ 214 h 430"/>
                <a:gd name="T54" fmla="*/ 28 w 431"/>
                <a:gd name="T55" fmla="*/ 165 h 430"/>
                <a:gd name="T56" fmla="*/ 40 w 431"/>
                <a:gd name="T57" fmla="*/ 130 h 430"/>
                <a:gd name="T58" fmla="*/ 60 w 431"/>
                <a:gd name="T59" fmla="*/ 96 h 430"/>
                <a:gd name="T60" fmla="*/ 84 w 431"/>
                <a:gd name="T61" fmla="*/ 72 h 430"/>
                <a:gd name="T62" fmla="*/ 113 w 431"/>
                <a:gd name="T63" fmla="*/ 49 h 430"/>
                <a:gd name="T64" fmla="*/ 147 w 431"/>
                <a:gd name="T65" fmla="*/ 32 h 430"/>
                <a:gd name="T66" fmla="*/ 184 w 431"/>
                <a:gd name="T67" fmla="*/ 23 h 430"/>
                <a:gd name="T68" fmla="*/ 244 w 431"/>
                <a:gd name="T69" fmla="*/ 23 h 430"/>
                <a:gd name="T70" fmla="*/ 280 w 431"/>
                <a:gd name="T71" fmla="*/ 32 h 430"/>
                <a:gd name="T72" fmla="*/ 324 w 431"/>
                <a:gd name="T73" fmla="*/ 54 h 430"/>
                <a:gd name="T74" fmla="*/ 364 w 431"/>
                <a:gd name="T75" fmla="*/ 90 h 430"/>
                <a:gd name="T76" fmla="*/ 385 w 431"/>
                <a:gd name="T77" fmla="*/ 121 h 430"/>
                <a:gd name="T78" fmla="*/ 398 w 431"/>
                <a:gd name="T79" fmla="*/ 156 h 430"/>
                <a:gd name="T80" fmla="*/ 407 w 431"/>
                <a:gd name="T81" fmla="*/ 192 h 430"/>
                <a:gd name="T82" fmla="*/ 407 w 431"/>
                <a:gd name="T83" fmla="*/ 221 h 430"/>
                <a:gd name="T84" fmla="*/ 402 w 431"/>
                <a:gd name="T85" fmla="*/ 261 h 430"/>
                <a:gd name="T86" fmla="*/ 389 w 431"/>
                <a:gd name="T87" fmla="*/ 296 h 430"/>
                <a:gd name="T88" fmla="*/ 336 w 431"/>
                <a:gd name="T89" fmla="*/ 363 h 430"/>
                <a:gd name="T90" fmla="*/ 287 w 431"/>
                <a:gd name="T91" fmla="*/ 394 h 430"/>
                <a:gd name="T92" fmla="*/ 253 w 431"/>
                <a:gd name="T93" fmla="*/ 403 h 430"/>
                <a:gd name="T94" fmla="*/ 213 w 431"/>
                <a:gd name="T95" fmla="*/ 408 h 430"/>
                <a:gd name="T96" fmla="*/ 184 w 431"/>
                <a:gd name="T97" fmla="*/ 405 h 430"/>
                <a:gd name="T98" fmla="*/ 147 w 431"/>
                <a:gd name="T99" fmla="*/ 395 h 430"/>
                <a:gd name="T100" fmla="*/ 113 w 431"/>
                <a:gd name="T101" fmla="*/ 379 h 430"/>
                <a:gd name="T102" fmla="*/ 78 w 431"/>
                <a:gd name="T103" fmla="*/ 350 h 430"/>
                <a:gd name="T104" fmla="*/ 44 w 431"/>
                <a:gd name="T105" fmla="*/ 305 h 430"/>
                <a:gd name="T106" fmla="*/ 31 w 431"/>
                <a:gd name="T107" fmla="*/ 270 h 430"/>
                <a:gd name="T108" fmla="*/ 22 w 431"/>
                <a:gd name="T109" fmla="*/ 234 h 4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1"/>
                <a:gd name="T166" fmla="*/ 0 h 430"/>
                <a:gd name="T167" fmla="*/ 431 w 431"/>
                <a:gd name="T168" fmla="*/ 430 h 4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64" y="2685"/>
              <a:ext cx="430" cy="430"/>
            </a:xfrm>
            <a:custGeom>
              <a:avLst/>
              <a:gdLst>
                <a:gd name="T0" fmla="*/ 3 w 430"/>
                <a:gd name="T1" fmla="*/ 256 h 430"/>
                <a:gd name="T2" fmla="*/ 16 w 430"/>
                <a:gd name="T3" fmla="*/ 297 h 430"/>
                <a:gd name="T4" fmla="*/ 47 w 430"/>
                <a:gd name="T5" fmla="*/ 350 h 430"/>
                <a:gd name="T6" fmla="*/ 94 w 430"/>
                <a:gd name="T7" fmla="*/ 392 h 430"/>
                <a:gd name="T8" fmla="*/ 128 w 430"/>
                <a:gd name="T9" fmla="*/ 412 h 430"/>
                <a:gd name="T10" fmla="*/ 170 w 430"/>
                <a:gd name="T11" fmla="*/ 425 h 430"/>
                <a:gd name="T12" fmla="*/ 212 w 430"/>
                <a:gd name="T13" fmla="*/ 430 h 430"/>
                <a:gd name="T14" fmla="*/ 247 w 430"/>
                <a:gd name="T15" fmla="*/ 426 h 430"/>
                <a:gd name="T16" fmla="*/ 286 w 430"/>
                <a:gd name="T17" fmla="*/ 417 h 430"/>
                <a:gd name="T18" fmla="*/ 334 w 430"/>
                <a:gd name="T19" fmla="*/ 392 h 430"/>
                <a:gd name="T20" fmla="*/ 403 w 430"/>
                <a:gd name="T21" fmla="*/ 316 h 430"/>
                <a:gd name="T22" fmla="*/ 419 w 430"/>
                <a:gd name="T23" fmla="*/ 277 h 430"/>
                <a:gd name="T24" fmla="*/ 428 w 430"/>
                <a:gd name="T25" fmla="*/ 236 h 430"/>
                <a:gd name="T26" fmla="*/ 428 w 430"/>
                <a:gd name="T27" fmla="*/ 203 h 430"/>
                <a:gd name="T28" fmla="*/ 423 w 430"/>
                <a:gd name="T29" fmla="*/ 158 h 430"/>
                <a:gd name="T30" fmla="*/ 406 w 430"/>
                <a:gd name="T31" fmla="*/ 119 h 430"/>
                <a:gd name="T32" fmla="*/ 381 w 430"/>
                <a:gd name="T33" fmla="*/ 76 h 430"/>
                <a:gd name="T34" fmla="*/ 334 w 430"/>
                <a:gd name="T35" fmla="*/ 36 h 430"/>
                <a:gd name="T36" fmla="*/ 286 w 430"/>
                <a:gd name="T37" fmla="*/ 10 h 430"/>
                <a:gd name="T38" fmla="*/ 247 w 430"/>
                <a:gd name="T39" fmla="*/ 1 h 430"/>
                <a:gd name="T40" fmla="*/ 170 w 430"/>
                <a:gd name="T41" fmla="*/ 3 h 430"/>
                <a:gd name="T42" fmla="*/ 128 w 430"/>
                <a:gd name="T43" fmla="*/ 16 h 430"/>
                <a:gd name="T44" fmla="*/ 94 w 430"/>
                <a:gd name="T45" fmla="*/ 36 h 430"/>
                <a:gd name="T46" fmla="*/ 36 w 430"/>
                <a:gd name="T47" fmla="*/ 94 h 430"/>
                <a:gd name="T48" fmla="*/ 16 w 430"/>
                <a:gd name="T49" fmla="*/ 129 h 430"/>
                <a:gd name="T50" fmla="*/ 3 w 430"/>
                <a:gd name="T51" fmla="*/ 170 h 430"/>
                <a:gd name="T52" fmla="*/ 21 w 430"/>
                <a:gd name="T53" fmla="*/ 214 h 430"/>
                <a:gd name="T54" fmla="*/ 27 w 430"/>
                <a:gd name="T55" fmla="*/ 165 h 430"/>
                <a:gd name="T56" fmla="*/ 39 w 430"/>
                <a:gd name="T57" fmla="*/ 130 h 430"/>
                <a:gd name="T58" fmla="*/ 59 w 430"/>
                <a:gd name="T59" fmla="*/ 96 h 430"/>
                <a:gd name="T60" fmla="*/ 83 w 430"/>
                <a:gd name="T61" fmla="*/ 72 h 430"/>
                <a:gd name="T62" fmla="*/ 112 w 430"/>
                <a:gd name="T63" fmla="*/ 49 h 430"/>
                <a:gd name="T64" fmla="*/ 147 w 430"/>
                <a:gd name="T65" fmla="*/ 32 h 430"/>
                <a:gd name="T66" fmla="*/ 183 w 430"/>
                <a:gd name="T67" fmla="*/ 23 h 430"/>
                <a:gd name="T68" fmla="*/ 243 w 430"/>
                <a:gd name="T69" fmla="*/ 23 h 430"/>
                <a:gd name="T70" fmla="*/ 279 w 430"/>
                <a:gd name="T71" fmla="*/ 32 h 430"/>
                <a:gd name="T72" fmla="*/ 323 w 430"/>
                <a:gd name="T73" fmla="*/ 54 h 430"/>
                <a:gd name="T74" fmla="*/ 363 w 430"/>
                <a:gd name="T75" fmla="*/ 90 h 430"/>
                <a:gd name="T76" fmla="*/ 385 w 430"/>
                <a:gd name="T77" fmla="*/ 121 h 430"/>
                <a:gd name="T78" fmla="*/ 397 w 430"/>
                <a:gd name="T79" fmla="*/ 156 h 430"/>
                <a:gd name="T80" fmla="*/ 406 w 430"/>
                <a:gd name="T81" fmla="*/ 192 h 430"/>
                <a:gd name="T82" fmla="*/ 406 w 430"/>
                <a:gd name="T83" fmla="*/ 221 h 430"/>
                <a:gd name="T84" fmla="*/ 401 w 430"/>
                <a:gd name="T85" fmla="*/ 261 h 430"/>
                <a:gd name="T86" fmla="*/ 388 w 430"/>
                <a:gd name="T87" fmla="*/ 296 h 430"/>
                <a:gd name="T88" fmla="*/ 336 w 430"/>
                <a:gd name="T89" fmla="*/ 363 h 430"/>
                <a:gd name="T90" fmla="*/ 286 w 430"/>
                <a:gd name="T91" fmla="*/ 394 h 430"/>
                <a:gd name="T92" fmla="*/ 252 w 430"/>
                <a:gd name="T93" fmla="*/ 403 h 430"/>
                <a:gd name="T94" fmla="*/ 212 w 430"/>
                <a:gd name="T95" fmla="*/ 408 h 430"/>
                <a:gd name="T96" fmla="*/ 183 w 430"/>
                <a:gd name="T97" fmla="*/ 405 h 430"/>
                <a:gd name="T98" fmla="*/ 147 w 430"/>
                <a:gd name="T99" fmla="*/ 395 h 430"/>
                <a:gd name="T100" fmla="*/ 112 w 430"/>
                <a:gd name="T101" fmla="*/ 379 h 430"/>
                <a:gd name="T102" fmla="*/ 78 w 430"/>
                <a:gd name="T103" fmla="*/ 350 h 430"/>
                <a:gd name="T104" fmla="*/ 43 w 430"/>
                <a:gd name="T105" fmla="*/ 305 h 430"/>
                <a:gd name="T106" fmla="*/ 30 w 430"/>
                <a:gd name="T107" fmla="*/ 270 h 430"/>
                <a:gd name="T108" fmla="*/ 21 w 430"/>
                <a:gd name="T109" fmla="*/ 234 h 4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0"/>
                <a:gd name="T166" fmla="*/ 0 h 430"/>
                <a:gd name="T167" fmla="*/ 430 w 430"/>
                <a:gd name="T168" fmla="*/ 430 h 4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0" h="430">
                  <a:moveTo>
                    <a:pt x="0" y="214"/>
                  </a:moveTo>
                  <a:lnTo>
                    <a:pt x="0" y="234"/>
                  </a:lnTo>
                  <a:lnTo>
                    <a:pt x="1" y="247"/>
                  </a:lnTo>
                  <a:lnTo>
                    <a:pt x="3" y="256"/>
                  </a:lnTo>
                  <a:lnTo>
                    <a:pt x="5" y="268"/>
                  </a:lnTo>
                  <a:lnTo>
                    <a:pt x="9" y="277"/>
                  </a:lnTo>
                  <a:lnTo>
                    <a:pt x="10" y="287"/>
                  </a:lnTo>
                  <a:lnTo>
                    <a:pt x="16" y="297"/>
                  </a:lnTo>
                  <a:lnTo>
                    <a:pt x="21" y="306"/>
                  </a:lnTo>
                  <a:lnTo>
                    <a:pt x="25" y="316"/>
                  </a:lnTo>
                  <a:lnTo>
                    <a:pt x="36" y="334"/>
                  </a:lnTo>
                  <a:lnTo>
                    <a:pt x="47" y="350"/>
                  </a:lnTo>
                  <a:lnTo>
                    <a:pt x="54" y="357"/>
                  </a:lnTo>
                  <a:lnTo>
                    <a:pt x="59" y="365"/>
                  </a:lnTo>
                  <a:lnTo>
                    <a:pt x="76" y="381"/>
                  </a:lnTo>
                  <a:lnTo>
                    <a:pt x="94" y="392"/>
                  </a:lnTo>
                  <a:lnTo>
                    <a:pt x="101" y="397"/>
                  </a:lnTo>
                  <a:lnTo>
                    <a:pt x="110" y="403"/>
                  </a:lnTo>
                  <a:lnTo>
                    <a:pt x="119" y="406"/>
                  </a:lnTo>
                  <a:lnTo>
                    <a:pt x="128" y="412"/>
                  </a:lnTo>
                  <a:lnTo>
                    <a:pt x="139" y="417"/>
                  </a:lnTo>
                  <a:lnTo>
                    <a:pt x="148" y="419"/>
                  </a:lnTo>
                  <a:lnTo>
                    <a:pt x="158" y="423"/>
                  </a:lnTo>
                  <a:lnTo>
                    <a:pt x="170" y="425"/>
                  </a:lnTo>
                  <a:lnTo>
                    <a:pt x="179" y="426"/>
                  </a:lnTo>
                  <a:lnTo>
                    <a:pt x="190" y="428"/>
                  </a:lnTo>
                  <a:lnTo>
                    <a:pt x="201" y="428"/>
                  </a:lnTo>
                  <a:lnTo>
                    <a:pt x="212" y="430"/>
                  </a:lnTo>
                  <a:lnTo>
                    <a:pt x="216" y="430"/>
                  </a:lnTo>
                  <a:lnTo>
                    <a:pt x="225" y="428"/>
                  </a:lnTo>
                  <a:lnTo>
                    <a:pt x="234" y="428"/>
                  </a:lnTo>
                  <a:lnTo>
                    <a:pt x="247" y="426"/>
                  </a:lnTo>
                  <a:lnTo>
                    <a:pt x="256" y="425"/>
                  </a:lnTo>
                  <a:lnTo>
                    <a:pt x="268" y="423"/>
                  </a:lnTo>
                  <a:lnTo>
                    <a:pt x="277" y="419"/>
                  </a:lnTo>
                  <a:lnTo>
                    <a:pt x="286" y="417"/>
                  </a:lnTo>
                  <a:lnTo>
                    <a:pt x="297" y="412"/>
                  </a:lnTo>
                  <a:lnTo>
                    <a:pt x="306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0" y="381"/>
                  </a:lnTo>
                  <a:lnTo>
                    <a:pt x="381" y="350"/>
                  </a:lnTo>
                  <a:lnTo>
                    <a:pt x="392" y="334"/>
                  </a:lnTo>
                  <a:lnTo>
                    <a:pt x="403" y="316"/>
                  </a:lnTo>
                  <a:lnTo>
                    <a:pt x="406" y="306"/>
                  </a:lnTo>
                  <a:lnTo>
                    <a:pt x="412" y="297"/>
                  </a:lnTo>
                  <a:lnTo>
                    <a:pt x="417" y="287"/>
                  </a:lnTo>
                  <a:lnTo>
                    <a:pt x="419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6" y="247"/>
                  </a:lnTo>
                  <a:lnTo>
                    <a:pt x="428" y="236"/>
                  </a:lnTo>
                  <a:lnTo>
                    <a:pt x="428" y="225"/>
                  </a:lnTo>
                  <a:lnTo>
                    <a:pt x="430" y="216"/>
                  </a:lnTo>
                  <a:lnTo>
                    <a:pt x="430" y="212"/>
                  </a:lnTo>
                  <a:lnTo>
                    <a:pt x="428" y="203"/>
                  </a:lnTo>
                  <a:lnTo>
                    <a:pt x="428" y="192"/>
                  </a:lnTo>
                  <a:lnTo>
                    <a:pt x="426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19" y="149"/>
                  </a:lnTo>
                  <a:lnTo>
                    <a:pt x="417" y="139"/>
                  </a:lnTo>
                  <a:lnTo>
                    <a:pt x="412" y="129"/>
                  </a:lnTo>
                  <a:lnTo>
                    <a:pt x="406" y="119"/>
                  </a:lnTo>
                  <a:lnTo>
                    <a:pt x="403" y="110"/>
                  </a:lnTo>
                  <a:lnTo>
                    <a:pt x="397" y="101"/>
                  </a:lnTo>
                  <a:lnTo>
                    <a:pt x="392" y="94"/>
                  </a:lnTo>
                  <a:lnTo>
                    <a:pt x="381" y="76"/>
                  </a:lnTo>
                  <a:lnTo>
                    <a:pt x="365" y="60"/>
                  </a:lnTo>
                  <a:lnTo>
                    <a:pt x="357" y="54"/>
                  </a:lnTo>
                  <a:lnTo>
                    <a:pt x="350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6" y="21"/>
                  </a:lnTo>
                  <a:lnTo>
                    <a:pt x="297" y="16"/>
                  </a:lnTo>
                  <a:lnTo>
                    <a:pt x="286" y="10"/>
                  </a:lnTo>
                  <a:lnTo>
                    <a:pt x="277" y="9"/>
                  </a:lnTo>
                  <a:lnTo>
                    <a:pt x="268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2" y="0"/>
                  </a:lnTo>
                  <a:lnTo>
                    <a:pt x="179" y="1"/>
                  </a:lnTo>
                  <a:lnTo>
                    <a:pt x="170" y="3"/>
                  </a:lnTo>
                  <a:lnTo>
                    <a:pt x="158" y="5"/>
                  </a:lnTo>
                  <a:lnTo>
                    <a:pt x="148" y="9"/>
                  </a:lnTo>
                  <a:lnTo>
                    <a:pt x="139" y="10"/>
                  </a:lnTo>
                  <a:lnTo>
                    <a:pt x="128" y="16"/>
                  </a:lnTo>
                  <a:lnTo>
                    <a:pt x="119" y="21"/>
                  </a:lnTo>
                  <a:lnTo>
                    <a:pt x="110" y="25"/>
                  </a:lnTo>
                  <a:lnTo>
                    <a:pt x="101" y="30"/>
                  </a:lnTo>
                  <a:lnTo>
                    <a:pt x="94" y="36"/>
                  </a:lnTo>
                  <a:lnTo>
                    <a:pt x="76" y="47"/>
                  </a:lnTo>
                  <a:lnTo>
                    <a:pt x="61" y="61"/>
                  </a:lnTo>
                  <a:lnTo>
                    <a:pt x="47" y="76"/>
                  </a:lnTo>
                  <a:lnTo>
                    <a:pt x="36" y="94"/>
                  </a:lnTo>
                  <a:lnTo>
                    <a:pt x="30" y="101"/>
                  </a:lnTo>
                  <a:lnTo>
                    <a:pt x="25" y="110"/>
                  </a:lnTo>
                  <a:lnTo>
                    <a:pt x="21" y="119"/>
                  </a:lnTo>
                  <a:lnTo>
                    <a:pt x="16" y="129"/>
                  </a:lnTo>
                  <a:lnTo>
                    <a:pt x="10" y="139"/>
                  </a:lnTo>
                  <a:lnTo>
                    <a:pt x="9" y="149"/>
                  </a:lnTo>
                  <a:lnTo>
                    <a:pt x="5" y="158"/>
                  </a:lnTo>
                  <a:lnTo>
                    <a:pt x="3" y="170"/>
                  </a:lnTo>
                  <a:lnTo>
                    <a:pt x="1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1" y="214"/>
                  </a:lnTo>
                  <a:lnTo>
                    <a:pt x="21" y="194"/>
                  </a:lnTo>
                  <a:lnTo>
                    <a:pt x="23" y="183"/>
                  </a:lnTo>
                  <a:lnTo>
                    <a:pt x="25" y="174"/>
                  </a:lnTo>
                  <a:lnTo>
                    <a:pt x="27" y="165"/>
                  </a:lnTo>
                  <a:lnTo>
                    <a:pt x="30" y="156"/>
                  </a:lnTo>
                  <a:lnTo>
                    <a:pt x="32" y="147"/>
                  </a:lnTo>
                  <a:lnTo>
                    <a:pt x="34" y="139"/>
                  </a:lnTo>
                  <a:lnTo>
                    <a:pt x="39" y="130"/>
                  </a:lnTo>
                  <a:lnTo>
                    <a:pt x="43" y="121"/>
                  </a:lnTo>
                  <a:lnTo>
                    <a:pt x="49" y="112"/>
                  </a:lnTo>
                  <a:lnTo>
                    <a:pt x="54" y="105"/>
                  </a:lnTo>
                  <a:lnTo>
                    <a:pt x="59" y="96"/>
                  </a:lnTo>
                  <a:lnTo>
                    <a:pt x="65" y="90"/>
                  </a:lnTo>
                  <a:lnTo>
                    <a:pt x="72" y="83"/>
                  </a:lnTo>
                  <a:lnTo>
                    <a:pt x="76" y="76"/>
                  </a:lnTo>
                  <a:lnTo>
                    <a:pt x="83" y="72"/>
                  </a:lnTo>
                  <a:lnTo>
                    <a:pt x="90" y="65"/>
                  </a:lnTo>
                  <a:lnTo>
                    <a:pt x="96" y="60"/>
                  </a:lnTo>
                  <a:lnTo>
                    <a:pt x="105" y="54"/>
                  </a:lnTo>
                  <a:lnTo>
                    <a:pt x="112" y="49"/>
                  </a:lnTo>
                  <a:lnTo>
                    <a:pt x="121" y="43"/>
                  </a:lnTo>
                  <a:lnTo>
                    <a:pt x="130" y="40"/>
                  </a:lnTo>
                  <a:lnTo>
                    <a:pt x="139" y="34"/>
                  </a:lnTo>
                  <a:lnTo>
                    <a:pt x="147" y="32"/>
                  </a:lnTo>
                  <a:lnTo>
                    <a:pt x="156" y="30"/>
                  </a:lnTo>
                  <a:lnTo>
                    <a:pt x="165" y="27"/>
                  </a:lnTo>
                  <a:lnTo>
                    <a:pt x="174" y="25"/>
                  </a:lnTo>
                  <a:lnTo>
                    <a:pt x="183" y="23"/>
                  </a:lnTo>
                  <a:lnTo>
                    <a:pt x="192" y="21"/>
                  </a:lnTo>
                  <a:lnTo>
                    <a:pt x="214" y="21"/>
                  </a:lnTo>
                  <a:lnTo>
                    <a:pt x="232" y="21"/>
                  </a:lnTo>
                  <a:lnTo>
                    <a:pt x="243" y="23"/>
                  </a:lnTo>
                  <a:lnTo>
                    <a:pt x="252" y="25"/>
                  </a:lnTo>
                  <a:lnTo>
                    <a:pt x="261" y="27"/>
                  </a:lnTo>
                  <a:lnTo>
                    <a:pt x="270" y="30"/>
                  </a:lnTo>
                  <a:lnTo>
                    <a:pt x="279" y="32"/>
                  </a:lnTo>
                  <a:lnTo>
                    <a:pt x="286" y="34"/>
                  </a:lnTo>
                  <a:lnTo>
                    <a:pt x="296" y="40"/>
                  </a:lnTo>
                  <a:lnTo>
                    <a:pt x="305" y="43"/>
                  </a:lnTo>
                  <a:lnTo>
                    <a:pt x="323" y="54"/>
                  </a:lnTo>
                  <a:lnTo>
                    <a:pt x="336" y="65"/>
                  </a:lnTo>
                  <a:lnTo>
                    <a:pt x="343" y="72"/>
                  </a:lnTo>
                  <a:lnTo>
                    <a:pt x="350" y="78"/>
                  </a:lnTo>
                  <a:lnTo>
                    <a:pt x="363" y="90"/>
                  </a:lnTo>
                  <a:lnTo>
                    <a:pt x="368" y="96"/>
                  </a:lnTo>
                  <a:lnTo>
                    <a:pt x="374" y="105"/>
                  </a:lnTo>
                  <a:lnTo>
                    <a:pt x="379" y="112"/>
                  </a:lnTo>
                  <a:lnTo>
                    <a:pt x="385" y="121"/>
                  </a:lnTo>
                  <a:lnTo>
                    <a:pt x="388" y="130"/>
                  </a:lnTo>
                  <a:lnTo>
                    <a:pt x="394" y="139"/>
                  </a:lnTo>
                  <a:lnTo>
                    <a:pt x="395" y="147"/>
                  </a:lnTo>
                  <a:lnTo>
                    <a:pt x="397" y="156"/>
                  </a:lnTo>
                  <a:lnTo>
                    <a:pt x="401" y="165"/>
                  </a:lnTo>
                  <a:lnTo>
                    <a:pt x="403" y="174"/>
                  </a:lnTo>
                  <a:lnTo>
                    <a:pt x="405" y="183"/>
                  </a:lnTo>
                  <a:lnTo>
                    <a:pt x="406" y="192"/>
                  </a:lnTo>
                  <a:lnTo>
                    <a:pt x="406" y="203"/>
                  </a:lnTo>
                  <a:lnTo>
                    <a:pt x="408" y="216"/>
                  </a:lnTo>
                  <a:lnTo>
                    <a:pt x="408" y="212"/>
                  </a:lnTo>
                  <a:lnTo>
                    <a:pt x="406" y="221"/>
                  </a:lnTo>
                  <a:lnTo>
                    <a:pt x="406" y="232"/>
                  </a:lnTo>
                  <a:lnTo>
                    <a:pt x="405" y="243"/>
                  </a:lnTo>
                  <a:lnTo>
                    <a:pt x="403" y="252"/>
                  </a:lnTo>
                  <a:lnTo>
                    <a:pt x="401" y="261"/>
                  </a:lnTo>
                  <a:lnTo>
                    <a:pt x="397" y="270"/>
                  </a:lnTo>
                  <a:lnTo>
                    <a:pt x="395" y="279"/>
                  </a:lnTo>
                  <a:lnTo>
                    <a:pt x="394" y="287"/>
                  </a:lnTo>
                  <a:lnTo>
                    <a:pt x="388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3" y="336"/>
                  </a:lnTo>
                  <a:lnTo>
                    <a:pt x="336" y="363"/>
                  </a:lnTo>
                  <a:lnTo>
                    <a:pt x="323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6" y="394"/>
                  </a:lnTo>
                  <a:lnTo>
                    <a:pt x="279" y="395"/>
                  </a:lnTo>
                  <a:lnTo>
                    <a:pt x="270" y="397"/>
                  </a:lnTo>
                  <a:lnTo>
                    <a:pt x="261" y="401"/>
                  </a:lnTo>
                  <a:lnTo>
                    <a:pt x="252" y="403"/>
                  </a:lnTo>
                  <a:lnTo>
                    <a:pt x="243" y="405"/>
                  </a:lnTo>
                  <a:lnTo>
                    <a:pt x="234" y="406"/>
                  </a:lnTo>
                  <a:lnTo>
                    <a:pt x="221" y="406"/>
                  </a:lnTo>
                  <a:lnTo>
                    <a:pt x="212" y="408"/>
                  </a:lnTo>
                  <a:lnTo>
                    <a:pt x="216" y="408"/>
                  </a:lnTo>
                  <a:lnTo>
                    <a:pt x="205" y="406"/>
                  </a:lnTo>
                  <a:lnTo>
                    <a:pt x="194" y="406"/>
                  </a:lnTo>
                  <a:lnTo>
                    <a:pt x="183" y="405"/>
                  </a:lnTo>
                  <a:lnTo>
                    <a:pt x="174" y="403"/>
                  </a:lnTo>
                  <a:lnTo>
                    <a:pt x="165" y="401"/>
                  </a:lnTo>
                  <a:lnTo>
                    <a:pt x="156" y="397"/>
                  </a:lnTo>
                  <a:lnTo>
                    <a:pt x="147" y="395"/>
                  </a:lnTo>
                  <a:lnTo>
                    <a:pt x="139" y="394"/>
                  </a:lnTo>
                  <a:lnTo>
                    <a:pt x="130" y="388"/>
                  </a:lnTo>
                  <a:lnTo>
                    <a:pt x="121" y="385"/>
                  </a:lnTo>
                  <a:lnTo>
                    <a:pt x="112" y="379"/>
                  </a:lnTo>
                  <a:lnTo>
                    <a:pt x="105" y="374"/>
                  </a:lnTo>
                  <a:lnTo>
                    <a:pt x="96" y="368"/>
                  </a:lnTo>
                  <a:lnTo>
                    <a:pt x="90" y="363"/>
                  </a:lnTo>
                  <a:lnTo>
                    <a:pt x="78" y="350"/>
                  </a:lnTo>
                  <a:lnTo>
                    <a:pt x="72" y="343"/>
                  </a:lnTo>
                  <a:lnTo>
                    <a:pt x="65" y="336"/>
                  </a:lnTo>
                  <a:lnTo>
                    <a:pt x="54" y="323"/>
                  </a:lnTo>
                  <a:lnTo>
                    <a:pt x="43" y="305"/>
                  </a:lnTo>
                  <a:lnTo>
                    <a:pt x="39" y="296"/>
                  </a:lnTo>
                  <a:lnTo>
                    <a:pt x="34" y="287"/>
                  </a:lnTo>
                  <a:lnTo>
                    <a:pt x="32" y="279"/>
                  </a:lnTo>
                  <a:lnTo>
                    <a:pt x="30" y="270"/>
                  </a:lnTo>
                  <a:lnTo>
                    <a:pt x="27" y="261"/>
                  </a:lnTo>
                  <a:lnTo>
                    <a:pt x="25" y="252"/>
                  </a:lnTo>
                  <a:lnTo>
                    <a:pt x="23" y="243"/>
                  </a:lnTo>
                  <a:lnTo>
                    <a:pt x="21" y="234"/>
                  </a:lnTo>
                  <a:lnTo>
                    <a:pt x="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96" y="2650"/>
              <a:ext cx="431" cy="430"/>
            </a:xfrm>
            <a:custGeom>
              <a:avLst/>
              <a:gdLst>
                <a:gd name="T0" fmla="*/ 4 w 431"/>
                <a:gd name="T1" fmla="*/ 256 h 430"/>
                <a:gd name="T2" fmla="*/ 17 w 431"/>
                <a:gd name="T3" fmla="*/ 298 h 430"/>
                <a:gd name="T4" fmla="*/ 48 w 431"/>
                <a:gd name="T5" fmla="*/ 351 h 430"/>
                <a:gd name="T6" fmla="*/ 95 w 431"/>
                <a:gd name="T7" fmla="*/ 392 h 430"/>
                <a:gd name="T8" fmla="*/ 129 w 431"/>
                <a:gd name="T9" fmla="*/ 412 h 430"/>
                <a:gd name="T10" fmla="*/ 171 w 431"/>
                <a:gd name="T11" fmla="*/ 425 h 430"/>
                <a:gd name="T12" fmla="*/ 213 w 431"/>
                <a:gd name="T13" fmla="*/ 430 h 430"/>
                <a:gd name="T14" fmla="*/ 247 w 431"/>
                <a:gd name="T15" fmla="*/ 427 h 430"/>
                <a:gd name="T16" fmla="*/ 287 w 431"/>
                <a:gd name="T17" fmla="*/ 418 h 430"/>
                <a:gd name="T18" fmla="*/ 335 w 431"/>
                <a:gd name="T19" fmla="*/ 392 h 430"/>
                <a:gd name="T20" fmla="*/ 404 w 431"/>
                <a:gd name="T21" fmla="*/ 316 h 430"/>
                <a:gd name="T22" fmla="*/ 420 w 431"/>
                <a:gd name="T23" fmla="*/ 278 h 430"/>
                <a:gd name="T24" fmla="*/ 429 w 431"/>
                <a:gd name="T25" fmla="*/ 236 h 430"/>
                <a:gd name="T26" fmla="*/ 429 w 431"/>
                <a:gd name="T27" fmla="*/ 203 h 430"/>
                <a:gd name="T28" fmla="*/ 423 w 431"/>
                <a:gd name="T29" fmla="*/ 158 h 430"/>
                <a:gd name="T30" fmla="*/ 407 w 431"/>
                <a:gd name="T31" fmla="*/ 120 h 430"/>
                <a:gd name="T32" fmla="*/ 382 w 431"/>
                <a:gd name="T33" fmla="*/ 76 h 430"/>
                <a:gd name="T34" fmla="*/ 335 w 431"/>
                <a:gd name="T35" fmla="*/ 36 h 430"/>
                <a:gd name="T36" fmla="*/ 287 w 431"/>
                <a:gd name="T37" fmla="*/ 11 h 430"/>
                <a:gd name="T38" fmla="*/ 247 w 431"/>
                <a:gd name="T39" fmla="*/ 2 h 430"/>
                <a:gd name="T40" fmla="*/ 171 w 431"/>
                <a:gd name="T41" fmla="*/ 4 h 430"/>
                <a:gd name="T42" fmla="*/ 129 w 431"/>
                <a:gd name="T43" fmla="*/ 16 h 430"/>
                <a:gd name="T44" fmla="*/ 95 w 431"/>
                <a:gd name="T45" fmla="*/ 36 h 430"/>
                <a:gd name="T46" fmla="*/ 37 w 431"/>
                <a:gd name="T47" fmla="*/ 95 h 430"/>
                <a:gd name="T48" fmla="*/ 17 w 431"/>
                <a:gd name="T49" fmla="*/ 129 h 430"/>
                <a:gd name="T50" fmla="*/ 4 w 431"/>
                <a:gd name="T51" fmla="*/ 171 h 430"/>
                <a:gd name="T52" fmla="*/ 22 w 431"/>
                <a:gd name="T53" fmla="*/ 214 h 430"/>
                <a:gd name="T54" fmla="*/ 28 w 431"/>
                <a:gd name="T55" fmla="*/ 165 h 430"/>
                <a:gd name="T56" fmla="*/ 40 w 431"/>
                <a:gd name="T57" fmla="*/ 131 h 430"/>
                <a:gd name="T58" fmla="*/ 60 w 431"/>
                <a:gd name="T59" fmla="*/ 96 h 430"/>
                <a:gd name="T60" fmla="*/ 84 w 431"/>
                <a:gd name="T61" fmla="*/ 73 h 430"/>
                <a:gd name="T62" fmla="*/ 113 w 431"/>
                <a:gd name="T63" fmla="*/ 49 h 430"/>
                <a:gd name="T64" fmla="*/ 147 w 431"/>
                <a:gd name="T65" fmla="*/ 33 h 430"/>
                <a:gd name="T66" fmla="*/ 184 w 431"/>
                <a:gd name="T67" fmla="*/ 24 h 430"/>
                <a:gd name="T68" fmla="*/ 244 w 431"/>
                <a:gd name="T69" fmla="*/ 24 h 430"/>
                <a:gd name="T70" fmla="*/ 280 w 431"/>
                <a:gd name="T71" fmla="*/ 33 h 430"/>
                <a:gd name="T72" fmla="*/ 324 w 431"/>
                <a:gd name="T73" fmla="*/ 55 h 430"/>
                <a:gd name="T74" fmla="*/ 364 w 431"/>
                <a:gd name="T75" fmla="*/ 91 h 430"/>
                <a:gd name="T76" fmla="*/ 385 w 431"/>
                <a:gd name="T77" fmla="*/ 122 h 430"/>
                <a:gd name="T78" fmla="*/ 398 w 431"/>
                <a:gd name="T79" fmla="*/ 156 h 430"/>
                <a:gd name="T80" fmla="*/ 407 w 431"/>
                <a:gd name="T81" fmla="*/ 193 h 430"/>
                <a:gd name="T82" fmla="*/ 407 w 431"/>
                <a:gd name="T83" fmla="*/ 222 h 430"/>
                <a:gd name="T84" fmla="*/ 402 w 431"/>
                <a:gd name="T85" fmla="*/ 262 h 430"/>
                <a:gd name="T86" fmla="*/ 389 w 431"/>
                <a:gd name="T87" fmla="*/ 296 h 430"/>
                <a:gd name="T88" fmla="*/ 336 w 431"/>
                <a:gd name="T89" fmla="*/ 363 h 430"/>
                <a:gd name="T90" fmla="*/ 287 w 431"/>
                <a:gd name="T91" fmla="*/ 394 h 430"/>
                <a:gd name="T92" fmla="*/ 253 w 431"/>
                <a:gd name="T93" fmla="*/ 403 h 430"/>
                <a:gd name="T94" fmla="*/ 213 w 431"/>
                <a:gd name="T95" fmla="*/ 409 h 430"/>
                <a:gd name="T96" fmla="*/ 184 w 431"/>
                <a:gd name="T97" fmla="*/ 405 h 430"/>
                <a:gd name="T98" fmla="*/ 147 w 431"/>
                <a:gd name="T99" fmla="*/ 396 h 430"/>
                <a:gd name="T100" fmla="*/ 113 w 431"/>
                <a:gd name="T101" fmla="*/ 380 h 430"/>
                <a:gd name="T102" fmla="*/ 78 w 431"/>
                <a:gd name="T103" fmla="*/ 351 h 430"/>
                <a:gd name="T104" fmla="*/ 44 w 431"/>
                <a:gd name="T105" fmla="*/ 305 h 430"/>
                <a:gd name="T106" fmla="*/ 31 w 431"/>
                <a:gd name="T107" fmla="*/ 271 h 430"/>
                <a:gd name="T108" fmla="*/ 22 w 431"/>
                <a:gd name="T109" fmla="*/ 234 h 4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1"/>
                <a:gd name="T166" fmla="*/ 0 h 430"/>
                <a:gd name="T167" fmla="*/ 431 w 431"/>
                <a:gd name="T168" fmla="*/ 430 h 4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753" y="970"/>
              <a:ext cx="330" cy="496"/>
            </a:xfrm>
            <a:custGeom>
              <a:avLst/>
              <a:gdLst>
                <a:gd name="T0" fmla="*/ 176 w 330"/>
                <a:gd name="T1" fmla="*/ 476 h 496"/>
                <a:gd name="T2" fmla="*/ 172 w 330"/>
                <a:gd name="T3" fmla="*/ 487 h 496"/>
                <a:gd name="T4" fmla="*/ 178 w 330"/>
                <a:gd name="T5" fmla="*/ 494 h 496"/>
                <a:gd name="T6" fmla="*/ 192 w 330"/>
                <a:gd name="T7" fmla="*/ 494 h 496"/>
                <a:gd name="T8" fmla="*/ 223 w 330"/>
                <a:gd name="T9" fmla="*/ 480 h 496"/>
                <a:gd name="T10" fmla="*/ 243 w 330"/>
                <a:gd name="T11" fmla="*/ 467 h 496"/>
                <a:gd name="T12" fmla="*/ 268 w 330"/>
                <a:gd name="T13" fmla="*/ 442 h 496"/>
                <a:gd name="T14" fmla="*/ 288 w 330"/>
                <a:gd name="T15" fmla="*/ 411 h 496"/>
                <a:gd name="T16" fmla="*/ 306 w 330"/>
                <a:gd name="T17" fmla="*/ 376 h 496"/>
                <a:gd name="T18" fmla="*/ 316 w 330"/>
                <a:gd name="T19" fmla="*/ 347 h 496"/>
                <a:gd name="T20" fmla="*/ 325 w 330"/>
                <a:gd name="T21" fmla="*/ 305 h 496"/>
                <a:gd name="T22" fmla="*/ 330 w 330"/>
                <a:gd name="T23" fmla="*/ 251 h 496"/>
                <a:gd name="T24" fmla="*/ 328 w 330"/>
                <a:gd name="T25" fmla="*/ 213 h 496"/>
                <a:gd name="T26" fmla="*/ 319 w 330"/>
                <a:gd name="T27" fmla="*/ 165 h 496"/>
                <a:gd name="T28" fmla="*/ 306 w 330"/>
                <a:gd name="T29" fmla="*/ 122 h 496"/>
                <a:gd name="T30" fmla="*/ 292 w 330"/>
                <a:gd name="T31" fmla="*/ 91 h 496"/>
                <a:gd name="T32" fmla="*/ 272 w 330"/>
                <a:gd name="T33" fmla="*/ 58 h 496"/>
                <a:gd name="T34" fmla="*/ 245 w 330"/>
                <a:gd name="T35" fmla="*/ 29 h 496"/>
                <a:gd name="T36" fmla="*/ 223 w 330"/>
                <a:gd name="T37" fmla="*/ 15 h 496"/>
                <a:gd name="T38" fmla="*/ 199 w 330"/>
                <a:gd name="T39" fmla="*/ 4 h 496"/>
                <a:gd name="T40" fmla="*/ 147 w 330"/>
                <a:gd name="T41" fmla="*/ 0 h 496"/>
                <a:gd name="T42" fmla="*/ 121 w 330"/>
                <a:gd name="T43" fmla="*/ 7 h 496"/>
                <a:gd name="T44" fmla="*/ 98 w 330"/>
                <a:gd name="T45" fmla="*/ 20 h 496"/>
                <a:gd name="T46" fmla="*/ 69 w 330"/>
                <a:gd name="T47" fmla="*/ 44 h 496"/>
                <a:gd name="T48" fmla="*/ 45 w 330"/>
                <a:gd name="T49" fmla="*/ 75 h 496"/>
                <a:gd name="T50" fmla="*/ 30 w 330"/>
                <a:gd name="T51" fmla="*/ 100 h 496"/>
                <a:gd name="T52" fmla="*/ 18 w 330"/>
                <a:gd name="T53" fmla="*/ 131 h 496"/>
                <a:gd name="T54" fmla="*/ 5 w 330"/>
                <a:gd name="T55" fmla="*/ 176 h 496"/>
                <a:gd name="T56" fmla="*/ 0 w 330"/>
                <a:gd name="T57" fmla="*/ 293 h 496"/>
                <a:gd name="T58" fmla="*/ 3 w 330"/>
                <a:gd name="T59" fmla="*/ 304 h 496"/>
                <a:gd name="T60" fmla="*/ 5 w 330"/>
                <a:gd name="T61" fmla="*/ 314 h 496"/>
                <a:gd name="T62" fmla="*/ 9 w 330"/>
                <a:gd name="T63" fmla="*/ 322 h 496"/>
                <a:gd name="T64" fmla="*/ 19 w 330"/>
                <a:gd name="T65" fmla="*/ 327 h 496"/>
                <a:gd name="T66" fmla="*/ 29 w 330"/>
                <a:gd name="T67" fmla="*/ 320 h 496"/>
                <a:gd name="T68" fmla="*/ 27 w 330"/>
                <a:gd name="T69" fmla="*/ 305 h 496"/>
                <a:gd name="T70" fmla="*/ 23 w 330"/>
                <a:gd name="T71" fmla="*/ 294 h 496"/>
                <a:gd name="T72" fmla="*/ 21 w 330"/>
                <a:gd name="T73" fmla="*/ 249 h 496"/>
                <a:gd name="T74" fmla="*/ 27 w 330"/>
                <a:gd name="T75" fmla="*/ 180 h 496"/>
                <a:gd name="T76" fmla="*/ 39 w 330"/>
                <a:gd name="T77" fmla="*/ 138 h 496"/>
                <a:gd name="T78" fmla="*/ 49 w 330"/>
                <a:gd name="T79" fmla="*/ 111 h 496"/>
                <a:gd name="T80" fmla="*/ 63 w 330"/>
                <a:gd name="T81" fmla="*/ 86 h 496"/>
                <a:gd name="T82" fmla="*/ 87 w 330"/>
                <a:gd name="T83" fmla="*/ 58 h 496"/>
                <a:gd name="T84" fmla="*/ 108 w 330"/>
                <a:gd name="T85" fmla="*/ 38 h 496"/>
                <a:gd name="T86" fmla="*/ 128 w 330"/>
                <a:gd name="T87" fmla="*/ 29 h 496"/>
                <a:gd name="T88" fmla="*/ 150 w 330"/>
                <a:gd name="T89" fmla="*/ 22 h 496"/>
                <a:gd name="T90" fmla="*/ 185 w 330"/>
                <a:gd name="T91" fmla="*/ 24 h 496"/>
                <a:gd name="T92" fmla="*/ 207 w 330"/>
                <a:gd name="T93" fmla="*/ 31 h 496"/>
                <a:gd name="T94" fmla="*/ 225 w 330"/>
                <a:gd name="T95" fmla="*/ 42 h 496"/>
                <a:gd name="T96" fmla="*/ 247 w 330"/>
                <a:gd name="T97" fmla="*/ 66 h 496"/>
                <a:gd name="T98" fmla="*/ 268 w 330"/>
                <a:gd name="T99" fmla="*/ 95 h 496"/>
                <a:gd name="T100" fmla="*/ 281 w 330"/>
                <a:gd name="T101" fmla="*/ 118 h 496"/>
                <a:gd name="T102" fmla="*/ 296 w 330"/>
                <a:gd name="T103" fmla="*/ 158 h 496"/>
                <a:gd name="T104" fmla="*/ 305 w 330"/>
                <a:gd name="T105" fmla="*/ 202 h 496"/>
                <a:gd name="T106" fmla="*/ 308 w 330"/>
                <a:gd name="T107" fmla="*/ 251 h 496"/>
                <a:gd name="T108" fmla="*/ 306 w 330"/>
                <a:gd name="T109" fmla="*/ 280 h 496"/>
                <a:gd name="T110" fmla="*/ 297 w 330"/>
                <a:gd name="T111" fmla="*/ 331 h 496"/>
                <a:gd name="T112" fmla="*/ 288 w 330"/>
                <a:gd name="T113" fmla="*/ 358 h 496"/>
                <a:gd name="T114" fmla="*/ 276 w 330"/>
                <a:gd name="T115" fmla="*/ 392 h 496"/>
                <a:gd name="T116" fmla="*/ 256 w 330"/>
                <a:gd name="T117" fmla="*/ 422 h 496"/>
                <a:gd name="T118" fmla="*/ 236 w 330"/>
                <a:gd name="T119" fmla="*/ 443 h 496"/>
                <a:gd name="T120" fmla="*/ 217 w 330"/>
                <a:gd name="T121" fmla="*/ 458 h 496"/>
                <a:gd name="T122" fmla="*/ 192 w 330"/>
                <a:gd name="T123" fmla="*/ 469 h 496"/>
                <a:gd name="T124" fmla="*/ 181 w 330"/>
                <a:gd name="T125" fmla="*/ 474 h 4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0"/>
                <a:gd name="T190" fmla="*/ 0 h 496"/>
                <a:gd name="T191" fmla="*/ 330 w 330"/>
                <a:gd name="T192" fmla="*/ 496 h 4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0" h="496">
                  <a:moveTo>
                    <a:pt x="181" y="474"/>
                  </a:moveTo>
                  <a:lnTo>
                    <a:pt x="178" y="476"/>
                  </a:lnTo>
                  <a:lnTo>
                    <a:pt x="176" y="476"/>
                  </a:lnTo>
                  <a:lnTo>
                    <a:pt x="174" y="480"/>
                  </a:lnTo>
                  <a:lnTo>
                    <a:pt x="172" y="481"/>
                  </a:lnTo>
                  <a:lnTo>
                    <a:pt x="172" y="487"/>
                  </a:lnTo>
                  <a:lnTo>
                    <a:pt x="174" y="491"/>
                  </a:lnTo>
                  <a:lnTo>
                    <a:pt x="174" y="492"/>
                  </a:lnTo>
                  <a:lnTo>
                    <a:pt x="178" y="494"/>
                  </a:lnTo>
                  <a:lnTo>
                    <a:pt x="179" y="496"/>
                  </a:lnTo>
                  <a:lnTo>
                    <a:pt x="187" y="496"/>
                  </a:lnTo>
                  <a:lnTo>
                    <a:pt x="192" y="494"/>
                  </a:lnTo>
                  <a:lnTo>
                    <a:pt x="199" y="491"/>
                  </a:lnTo>
                  <a:lnTo>
                    <a:pt x="207" y="489"/>
                  </a:lnTo>
                  <a:lnTo>
                    <a:pt x="223" y="480"/>
                  </a:lnTo>
                  <a:lnTo>
                    <a:pt x="228" y="476"/>
                  </a:lnTo>
                  <a:lnTo>
                    <a:pt x="237" y="472"/>
                  </a:lnTo>
                  <a:lnTo>
                    <a:pt x="243" y="467"/>
                  </a:lnTo>
                  <a:lnTo>
                    <a:pt x="250" y="462"/>
                  </a:lnTo>
                  <a:lnTo>
                    <a:pt x="263" y="449"/>
                  </a:lnTo>
                  <a:lnTo>
                    <a:pt x="268" y="442"/>
                  </a:lnTo>
                  <a:lnTo>
                    <a:pt x="274" y="436"/>
                  </a:lnTo>
                  <a:lnTo>
                    <a:pt x="285" y="420"/>
                  </a:lnTo>
                  <a:lnTo>
                    <a:pt x="288" y="411"/>
                  </a:lnTo>
                  <a:lnTo>
                    <a:pt x="294" y="403"/>
                  </a:lnTo>
                  <a:lnTo>
                    <a:pt x="301" y="383"/>
                  </a:lnTo>
                  <a:lnTo>
                    <a:pt x="306" y="376"/>
                  </a:lnTo>
                  <a:lnTo>
                    <a:pt x="310" y="365"/>
                  </a:lnTo>
                  <a:lnTo>
                    <a:pt x="314" y="356"/>
                  </a:lnTo>
                  <a:lnTo>
                    <a:pt x="316" y="347"/>
                  </a:lnTo>
                  <a:lnTo>
                    <a:pt x="319" y="338"/>
                  </a:lnTo>
                  <a:lnTo>
                    <a:pt x="323" y="314"/>
                  </a:lnTo>
                  <a:lnTo>
                    <a:pt x="325" y="305"/>
                  </a:lnTo>
                  <a:lnTo>
                    <a:pt x="328" y="284"/>
                  </a:lnTo>
                  <a:lnTo>
                    <a:pt x="328" y="262"/>
                  </a:lnTo>
                  <a:lnTo>
                    <a:pt x="330" y="251"/>
                  </a:lnTo>
                  <a:lnTo>
                    <a:pt x="330" y="247"/>
                  </a:lnTo>
                  <a:lnTo>
                    <a:pt x="328" y="236"/>
                  </a:lnTo>
                  <a:lnTo>
                    <a:pt x="328" y="213"/>
                  </a:lnTo>
                  <a:lnTo>
                    <a:pt x="326" y="198"/>
                  </a:lnTo>
                  <a:lnTo>
                    <a:pt x="323" y="176"/>
                  </a:lnTo>
                  <a:lnTo>
                    <a:pt x="319" y="165"/>
                  </a:lnTo>
                  <a:lnTo>
                    <a:pt x="317" y="155"/>
                  </a:lnTo>
                  <a:lnTo>
                    <a:pt x="310" y="131"/>
                  </a:lnTo>
                  <a:lnTo>
                    <a:pt x="306" y="122"/>
                  </a:lnTo>
                  <a:lnTo>
                    <a:pt x="303" y="111"/>
                  </a:lnTo>
                  <a:lnTo>
                    <a:pt x="297" y="100"/>
                  </a:lnTo>
                  <a:lnTo>
                    <a:pt x="292" y="91"/>
                  </a:lnTo>
                  <a:lnTo>
                    <a:pt x="286" y="84"/>
                  </a:lnTo>
                  <a:lnTo>
                    <a:pt x="283" y="75"/>
                  </a:lnTo>
                  <a:lnTo>
                    <a:pt x="272" y="58"/>
                  </a:lnTo>
                  <a:lnTo>
                    <a:pt x="265" y="51"/>
                  </a:lnTo>
                  <a:lnTo>
                    <a:pt x="259" y="44"/>
                  </a:lnTo>
                  <a:lnTo>
                    <a:pt x="245" y="29"/>
                  </a:lnTo>
                  <a:lnTo>
                    <a:pt x="236" y="24"/>
                  </a:lnTo>
                  <a:lnTo>
                    <a:pt x="230" y="20"/>
                  </a:lnTo>
                  <a:lnTo>
                    <a:pt x="223" y="15"/>
                  </a:lnTo>
                  <a:lnTo>
                    <a:pt x="214" y="9"/>
                  </a:lnTo>
                  <a:lnTo>
                    <a:pt x="207" y="7"/>
                  </a:lnTo>
                  <a:lnTo>
                    <a:pt x="199" y="4"/>
                  </a:lnTo>
                  <a:lnTo>
                    <a:pt x="188" y="2"/>
                  </a:lnTo>
                  <a:lnTo>
                    <a:pt x="181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28" y="4"/>
                  </a:lnTo>
                  <a:lnTo>
                    <a:pt x="121" y="7"/>
                  </a:lnTo>
                  <a:lnTo>
                    <a:pt x="114" y="9"/>
                  </a:lnTo>
                  <a:lnTo>
                    <a:pt x="105" y="15"/>
                  </a:lnTo>
                  <a:lnTo>
                    <a:pt x="98" y="20"/>
                  </a:lnTo>
                  <a:lnTo>
                    <a:pt x="92" y="24"/>
                  </a:lnTo>
                  <a:lnTo>
                    <a:pt x="83" y="29"/>
                  </a:lnTo>
                  <a:lnTo>
                    <a:pt x="69" y="44"/>
                  </a:lnTo>
                  <a:lnTo>
                    <a:pt x="63" y="51"/>
                  </a:lnTo>
                  <a:lnTo>
                    <a:pt x="56" y="58"/>
                  </a:lnTo>
                  <a:lnTo>
                    <a:pt x="45" y="75"/>
                  </a:lnTo>
                  <a:lnTo>
                    <a:pt x="41" y="84"/>
                  </a:lnTo>
                  <a:lnTo>
                    <a:pt x="36" y="91"/>
                  </a:lnTo>
                  <a:lnTo>
                    <a:pt x="30" y="100"/>
                  </a:lnTo>
                  <a:lnTo>
                    <a:pt x="25" y="111"/>
                  </a:lnTo>
                  <a:lnTo>
                    <a:pt x="21" y="122"/>
                  </a:lnTo>
                  <a:lnTo>
                    <a:pt x="18" y="131"/>
                  </a:lnTo>
                  <a:lnTo>
                    <a:pt x="10" y="155"/>
                  </a:lnTo>
                  <a:lnTo>
                    <a:pt x="9" y="165"/>
                  </a:lnTo>
                  <a:lnTo>
                    <a:pt x="5" y="176"/>
                  </a:lnTo>
                  <a:lnTo>
                    <a:pt x="1" y="198"/>
                  </a:lnTo>
                  <a:lnTo>
                    <a:pt x="0" y="213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1" y="302"/>
                  </a:lnTo>
                  <a:lnTo>
                    <a:pt x="3" y="304"/>
                  </a:lnTo>
                  <a:lnTo>
                    <a:pt x="3" y="311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9" y="322"/>
                  </a:lnTo>
                  <a:lnTo>
                    <a:pt x="7" y="318"/>
                  </a:lnTo>
                  <a:lnTo>
                    <a:pt x="9" y="322"/>
                  </a:lnTo>
                  <a:lnTo>
                    <a:pt x="12" y="325"/>
                  </a:lnTo>
                  <a:lnTo>
                    <a:pt x="14" y="327"/>
                  </a:lnTo>
                  <a:lnTo>
                    <a:pt x="19" y="327"/>
                  </a:lnTo>
                  <a:lnTo>
                    <a:pt x="23" y="325"/>
                  </a:lnTo>
                  <a:lnTo>
                    <a:pt x="27" y="322"/>
                  </a:lnTo>
                  <a:lnTo>
                    <a:pt x="29" y="320"/>
                  </a:lnTo>
                  <a:lnTo>
                    <a:pt x="29" y="314"/>
                  </a:lnTo>
                  <a:lnTo>
                    <a:pt x="27" y="311"/>
                  </a:lnTo>
                  <a:lnTo>
                    <a:pt x="27" y="305"/>
                  </a:lnTo>
                  <a:lnTo>
                    <a:pt x="25" y="304"/>
                  </a:lnTo>
                  <a:lnTo>
                    <a:pt x="25" y="296"/>
                  </a:lnTo>
                  <a:lnTo>
                    <a:pt x="23" y="294"/>
                  </a:lnTo>
                  <a:lnTo>
                    <a:pt x="23" y="287"/>
                  </a:lnTo>
                  <a:lnTo>
                    <a:pt x="21" y="285"/>
                  </a:lnTo>
                  <a:lnTo>
                    <a:pt x="21" y="249"/>
                  </a:lnTo>
                  <a:lnTo>
                    <a:pt x="21" y="213"/>
                  </a:lnTo>
                  <a:lnTo>
                    <a:pt x="23" y="202"/>
                  </a:lnTo>
                  <a:lnTo>
                    <a:pt x="27" y="180"/>
                  </a:lnTo>
                  <a:lnTo>
                    <a:pt x="30" y="169"/>
                  </a:lnTo>
                  <a:lnTo>
                    <a:pt x="32" y="158"/>
                  </a:lnTo>
                  <a:lnTo>
                    <a:pt x="39" y="138"/>
                  </a:lnTo>
                  <a:lnTo>
                    <a:pt x="43" y="129"/>
                  </a:lnTo>
                  <a:lnTo>
                    <a:pt x="47" y="118"/>
                  </a:lnTo>
                  <a:lnTo>
                    <a:pt x="49" y="111"/>
                  </a:lnTo>
                  <a:lnTo>
                    <a:pt x="54" y="102"/>
                  </a:lnTo>
                  <a:lnTo>
                    <a:pt x="59" y="95"/>
                  </a:lnTo>
                  <a:lnTo>
                    <a:pt x="63" y="86"/>
                  </a:lnTo>
                  <a:lnTo>
                    <a:pt x="74" y="73"/>
                  </a:lnTo>
                  <a:lnTo>
                    <a:pt x="81" y="66"/>
                  </a:lnTo>
                  <a:lnTo>
                    <a:pt x="87" y="58"/>
                  </a:lnTo>
                  <a:lnTo>
                    <a:pt x="98" y="47"/>
                  </a:lnTo>
                  <a:lnTo>
                    <a:pt x="103" y="42"/>
                  </a:lnTo>
                  <a:lnTo>
                    <a:pt x="108" y="38"/>
                  </a:lnTo>
                  <a:lnTo>
                    <a:pt x="116" y="33"/>
                  </a:lnTo>
                  <a:lnTo>
                    <a:pt x="121" y="31"/>
                  </a:lnTo>
                  <a:lnTo>
                    <a:pt x="128" y="29"/>
                  </a:lnTo>
                  <a:lnTo>
                    <a:pt x="136" y="26"/>
                  </a:lnTo>
                  <a:lnTo>
                    <a:pt x="143" y="24"/>
                  </a:lnTo>
                  <a:lnTo>
                    <a:pt x="150" y="22"/>
                  </a:lnTo>
                  <a:lnTo>
                    <a:pt x="165" y="22"/>
                  </a:lnTo>
                  <a:lnTo>
                    <a:pt x="178" y="22"/>
                  </a:lnTo>
                  <a:lnTo>
                    <a:pt x="185" y="24"/>
                  </a:lnTo>
                  <a:lnTo>
                    <a:pt x="192" y="26"/>
                  </a:lnTo>
                  <a:lnTo>
                    <a:pt x="199" y="29"/>
                  </a:lnTo>
                  <a:lnTo>
                    <a:pt x="207" y="31"/>
                  </a:lnTo>
                  <a:lnTo>
                    <a:pt x="212" y="33"/>
                  </a:lnTo>
                  <a:lnTo>
                    <a:pt x="219" y="38"/>
                  </a:lnTo>
                  <a:lnTo>
                    <a:pt x="225" y="42"/>
                  </a:lnTo>
                  <a:lnTo>
                    <a:pt x="230" y="47"/>
                  </a:lnTo>
                  <a:lnTo>
                    <a:pt x="241" y="58"/>
                  </a:lnTo>
                  <a:lnTo>
                    <a:pt x="247" y="66"/>
                  </a:lnTo>
                  <a:lnTo>
                    <a:pt x="254" y="73"/>
                  </a:lnTo>
                  <a:lnTo>
                    <a:pt x="265" y="86"/>
                  </a:lnTo>
                  <a:lnTo>
                    <a:pt x="268" y="95"/>
                  </a:lnTo>
                  <a:lnTo>
                    <a:pt x="274" y="102"/>
                  </a:lnTo>
                  <a:lnTo>
                    <a:pt x="279" y="111"/>
                  </a:lnTo>
                  <a:lnTo>
                    <a:pt x="281" y="118"/>
                  </a:lnTo>
                  <a:lnTo>
                    <a:pt x="285" y="129"/>
                  </a:lnTo>
                  <a:lnTo>
                    <a:pt x="288" y="138"/>
                  </a:lnTo>
                  <a:lnTo>
                    <a:pt x="296" y="158"/>
                  </a:lnTo>
                  <a:lnTo>
                    <a:pt x="297" y="169"/>
                  </a:lnTo>
                  <a:lnTo>
                    <a:pt x="301" y="180"/>
                  </a:lnTo>
                  <a:lnTo>
                    <a:pt x="305" y="202"/>
                  </a:lnTo>
                  <a:lnTo>
                    <a:pt x="306" y="213"/>
                  </a:lnTo>
                  <a:lnTo>
                    <a:pt x="306" y="236"/>
                  </a:lnTo>
                  <a:lnTo>
                    <a:pt x="308" y="251"/>
                  </a:lnTo>
                  <a:lnTo>
                    <a:pt x="308" y="247"/>
                  </a:lnTo>
                  <a:lnTo>
                    <a:pt x="306" y="258"/>
                  </a:lnTo>
                  <a:lnTo>
                    <a:pt x="306" y="280"/>
                  </a:lnTo>
                  <a:lnTo>
                    <a:pt x="303" y="302"/>
                  </a:lnTo>
                  <a:lnTo>
                    <a:pt x="301" y="311"/>
                  </a:lnTo>
                  <a:lnTo>
                    <a:pt x="297" y="331"/>
                  </a:lnTo>
                  <a:lnTo>
                    <a:pt x="294" y="340"/>
                  </a:lnTo>
                  <a:lnTo>
                    <a:pt x="292" y="349"/>
                  </a:lnTo>
                  <a:lnTo>
                    <a:pt x="288" y="358"/>
                  </a:lnTo>
                  <a:lnTo>
                    <a:pt x="285" y="369"/>
                  </a:lnTo>
                  <a:lnTo>
                    <a:pt x="283" y="376"/>
                  </a:lnTo>
                  <a:lnTo>
                    <a:pt x="276" y="392"/>
                  </a:lnTo>
                  <a:lnTo>
                    <a:pt x="270" y="400"/>
                  </a:lnTo>
                  <a:lnTo>
                    <a:pt x="266" y="409"/>
                  </a:lnTo>
                  <a:lnTo>
                    <a:pt x="256" y="422"/>
                  </a:lnTo>
                  <a:lnTo>
                    <a:pt x="250" y="427"/>
                  </a:lnTo>
                  <a:lnTo>
                    <a:pt x="245" y="434"/>
                  </a:lnTo>
                  <a:lnTo>
                    <a:pt x="236" y="443"/>
                  </a:lnTo>
                  <a:lnTo>
                    <a:pt x="228" y="449"/>
                  </a:lnTo>
                  <a:lnTo>
                    <a:pt x="223" y="454"/>
                  </a:lnTo>
                  <a:lnTo>
                    <a:pt x="217" y="458"/>
                  </a:lnTo>
                  <a:lnTo>
                    <a:pt x="212" y="462"/>
                  </a:lnTo>
                  <a:lnTo>
                    <a:pt x="199" y="467"/>
                  </a:lnTo>
                  <a:lnTo>
                    <a:pt x="192" y="469"/>
                  </a:lnTo>
                  <a:lnTo>
                    <a:pt x="185" y="472"/>
                  </a:lnTo>
                  <a:lnTo>
                    <a:pt x="179" y="474"/>
                  </a:lnTo>
                  <a:lnTo>
                    <a:pt x="181" y="4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16" y="1217"/>
              <a:ext cx="95" cy="102"/>
            </a:xfrm>
            <a:custGeom>
              <a:avLst/>
              <a:gdLst>
                <a:gd name="T0" fmla="*/ 95 w 95"/>
                <a:gd name="T1" fmla="*/ 0 h 102"/>
                <a:gd name="T2" fmla="*/ 60 w 95"/>
                <a:gd name="T3" fmla="*/ 102 h 102"/>
                <a:gd name="T4" fmla="*/ 0 w 95"/>
                <a:gd name="T5" fmla="*/ 13 h 102"/>
                <a:gd name="T6" fmla="*/ 53 w 95"/>
                <a:gd name="T7" fmla="*/ 55 h 102"/>
                <a:gd name="T8" fmla="*/ 95 w 95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02"/>
                <a:gd name="T17" fmla="*/ 95 w 95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02">
                  <a:moveTo>
                    <a:pt x="95" y="0"/>
                  </a:moveTo>
                  <a:lnTo>
                    <a:pt x="60" y="102"/>
                  </a:lnTo>
                  <a:lnTo>
                    <a:pt x="0" y="13"/>
                  </a:lnTo>
                  <a:lnTo>
                    <a:pt x="53" y="5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05" y="1206"/>
              <a:ext cx="117" cy="124"/>
            </a:xfrm>
            <a:custGeom>
              <a:avLst/>
              <a:gdLst>
                <a:gd name="T0" fmla="*/ 115 w 117"/>
                <a:gd name="T1" fmla="*/ 18 h 124"/>
                <a:gd name="T2" fmla="*/ 95 w 117"/>
                <a:gd name="T3" fmla="*/ 8 h 124"/>
                <a:gd name="T4" fmla="*/ 60 w 117"/>
                <a:gd name="T5" fmla="*/ 109 h 124"/>
                <a:gd name="T6" fmla="*/ 80 w 117"/>
                <a:gd name="T7" fmla="*/ 107 h 124"/>
                <a:gd name="T8" fmla="*/ 20 w 117"/>
                <a:gd name="T9" fmla="*/ 18 h 124"/>
                <a:gd name="T10" fmla="*/ 4 w 117"/>
                <a:gd name="T11" fmla="*/ 33 h 124"/>
                <a:gd name="T12" fmla="*/ 57 w 117"/>
                <a:gd name="T13" fmla="*/ 75 h 124"/>
                <a:gd name="T14" fmla="*/ 60 w 117"/>
                <a:gd name="T15" fmla="*/ 77 h 124"/>
                <a:gd name="T16" fmla="*/ 67 w 117"/>
                <a:gd name="T17" fmla="*/ 77 h 124"/>
                <a:gd name="T18" fmla="*/ 71 w 117"/>
                <a:gd name="T19" fmla="*/ 75 h 124"/>
                <a:gd name="T20" fmla="*/ 73 w 117"/>
                <a:gd name="T21" fmla="*/ 73 h 124"/>
                <a:gd name="T22" fmla="*/ 115 w 117"/>
                <a:gd name="T23" fmla="*/ 18 h 124"/>
                <a:gd name="T24" fmla="*/ 97 w 117"/>
                <a:gd name="T25" fmla="*/ 4 h 124"/>
                <a:gd name="T26" fmla="*/ 55 w 117"/>
                <a:gd name="T27" fmla="*/ 58 h 124"/>
                <a:gd name="T28" fmla="*/ 71 w 117"/>
                <a:gd name="T29" fmla="*/ 57 h 124"/>
                <a:gd name="T30" fmla="*/ 18 w 117"/>
                <a:gd name="T31" fmla="*/ 15 h 124"/>
                <a:gd name="T32" fmla="*/ 17 w 117"/>
                <a:gd name="T33" fmla="*/ 15 h 124"/>
                <a:gd name="T34" fmla="*/ 13 w 117"/>
                <a:gd name="T35" fmla="*/ 13 h 124"/>
                <a:gd name="T36" fmla="*/ 11 w 117"/>
                <a:gd name="T37" fmla="*/ 13 h 124"/>
                <a:gd name="T38" fmla="*/ 8 w 117"/>
                <a:gd name="T39" fmla="*/ 13 h 124"/>
                <a:gd name="T40" fmla="*/ 6 w 117"/>
                <a:gd name="T41" fmla="*/ 15 h 124"/>
                <a:gd name="T42" fmla="*/ 2 w 117"/>
                <a:gd name="T43" fmla="*/ 17 h 124"/>
                <a:gd name="T44" fmla="*/ 2 w 117"/>
                <a:gd name="T45" fmla="*/ 18 h 124"/>
                <a:gd name="T46" fmla="*/ 0 w 117"/>
                <a:gd name="T47" fmla="*/ 22 h 124"/>
                <a:gd name="T48" fmla="*/ 0 w 117"/>
                <a:gd name="T49" fmla="*/ 24 h 124"/>
                <a:gd name="T50" fmla="*/ 0 w 117"/>
                <a:gd name="T51" fmla="*/ 28 h 124"/>
                <a:gd name="T52" fmla="*/ 2 w 117"/>
                <a:gd name="T53" fmla="*/ 29 h 124"/>
                <a:gd name="T54" fmla="*/ 62 w 117"/>
                <a:gd name="T55" fmla="*/ 118 h 124"/>
                <a:gd name="T56" fmla="*/ 62 w 117"/>
                <a:gd name="T57" fmla="*/ 120 h 124"/>
                <a:gd name="T58" fmla="*/ 66 w 117"/>
                <a:gd name="T59" fmla="*/ 122 h 124"/>
                <a:gd name="T60" fmla="*/ 67 w 117"/>
                <a:gd name="T61" fmla="*/ 124 h 124"/>
                <a:gd name="T62" fmla="*/ 71 w 117"/>
                <a:gd name="T63" fmla="*/ 124 h 124"/>
                <a:gd name="T64" fmla="*/ 73 w 117"/>
                <a:gd name="T65" fmla="*/ 124 h 124"/>
                <a:gd name="T66" fmla="*/ 77 w 117"/>
                <a:gd name="T67" fmla="*/ 122 h 124"/>
                <a:gd name="T68" fmla="*/ 78 w 117"/>
                <a:gd name="T69" fmla="*/ 122 h 124"/>
                <a:gd name="T70" fmla="*/ 80 w 117"/>
                <a:gd name="T71" fmla="*/ 118 h 124"/>
                <a:gd name="T72" fmla="*/ 82 w 117"/>
                <a:gd name="T73" fmla="*/ 117 h 124"/>
                <a:gd name="T74" fmla="*/ 117 w 117"/>
                <a:gd name="T75" fmla="*/ 15 h 124"/>
                <a:gd name="T76" fmla="*/ 117 w 117"/>
                <a:gd name="T77" fmla="*/ 13 h 124"/>
                <a:gd name="T78" fmla="*/ 117 w 117"/>
                <a:gd name="T79" fmla="*/ 9 h 124"/>
                <a:gd name="T80" fmla="*/ 117 w 117"/>
                <a:gd name="T81" fmla="*/ 8 h 124"/>
                <a:gd name="T82" fmla="*/ 115 w 117"/>
                <a:gd name="T83" fmla="*/ 4 h 124"/>
                <a:gd name="T84" fmla="*/ 113 w 117"/>
                <a:gd name="T85" fmla="*/ 2 h 124"/>
                <a:gd name="T86" fmla="*/ 109 w 117"/>
                <a:gd name="T87" fmla="*/ 0 h 124"/>
                <a:gd name="T88" fmla="*/ 107 w 117"/>
                <a:gd name="T89" fmla="*/ 0 h 124"/>
                <a:gd name="T90" fmla="*/ 104 w 117"/>
                <a:gd name="T91" fmla="*/ 0 h 124"/>
                <a:gd name="T92" fmla="*/ 102 w 117"/>
                <a:gd name="T93" fmla="*/ 0 h 124"/>
                <a:gd name="T94" fmla="*/ 98 w 117"/>
                <a:gd name="T95" fmla="*/ 2 h 124"/>
                <a:gd name="T96" fmla="*/ 97 w 117"/>
                <a:gd name="T97" fmla="*/ 4 h 124"/>
                <a:gd name="T98" fmla="*/ 115 w 117"/>
                <a:gd name="T99" fmla="*/ 18 h 1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7"/>
                <a:gd name="T151" fmla="*/ 0 h 124"/>
                <a:gd name="T152" fmla="*/ 117 w 117"/>
                <a:gd name="T153" fmla="*/ 124 h 12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7" h="124">
                  <a:moveTo>
                    <a:pt x="115" y="18"/>
                  </a:moveTo>
                  <a:lnTo>
                    <a:pt x="95" y="8"/>
                  </a:lnTo>
                  <a:lnTo>
                    <a:pt x="60" y="109"/>
                  </a:lnTo>
                  <a:lnTo>
                    <a:pt x="80" y="107"/>
                  </a:lnTo>
                  <a:lnTo>
                    <a:pt x="20" y="18"/>
                  </a:lnTo>
                  <a:lnTo>
                    <a:pt x="4" y="33"/>
                  </a:lnTo>
                  <a:lnTo>
                    <a:pt x="57" y="75"/>
                  </a:lnTo>
                  <a:lnTo>
                    <a:pt x="60" y="77"/>
                  </a:lnTo>
                  <a:lnTo>
                    <a:pt x="67" y="77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115" y="18"/>
                  </a:lnTo>
                  <a:lnTo>
                    <a:pt x="97" y="4"/>
                  </a:lnTo>
                  <a:lnTo>
                    <a:pt x="55" y="58"/>
                  </a:lnTo>
                  <a:lnTo>
                    <a:pt x="71" y="57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29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2"/>
                  </a:lnTo>
                  <a:lnTo>
                    <a:pt x="67" y="124"/>
                  </a:lnTo>
                  <a:lnTo>
                    <a:pt x="71" y="124"/>
                  </a:lnTo>
                  <a:lnTo>
                    <a:pt x="73" y="124"/>
                  </a:lnTo>
                  <a:lnTo>
                    <a:pt x="77" y="122"/>
                  </a:lnTo>
                  <a:lnTo>
                    <a:pt x="78" y="122"/>
                  </a:lnTo>
                  <a:lnTo>
                    <a:pt x="80" y="118"/>
                  </a:lnTo>
                  <a:lnTo>
                    <a:pt x="82" y="117"/>
                  </a:lnTo>
                  <a:lnTo>
                    <a:pt x="117" y="15"/>
                  </a:lnTo>
                  <a:lnTo>
                    <a:pt x="117" y="13"/>
                  </a:lnTo>
                  <a:lnTo>
                    <a:pt x="117" y="9"/>
                  </a:lnTo>
                  <a:lnTo>
                    <a:pt x="117" y="8"/>
                  </a:lnTo>
                  <a:lnTo>
                    <a:pt x="115" y="4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7" y="4"/>
                  </a:lnTo>
                  <a:lnTo>
                    <a:pt x="115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860" y="983"/>
              <a:ext cx="327" cy="496"/>
            </a:xfrm>
            <a:custGeom>
              <a:avLst/>
              <a:gdLst>
                <a:gd name="T0" fmla="*/ 155 w 327"/>
                <a:gd name="T1" fmla="*/ 494 h 496"/>
                <a:gd name="T2" fmla="*/ 158 w 327"/>
                <a:gd name="T3" fmla="*/ 487 h 496"/>
                <a:gd name="T4" fmla="*/ 155 w 327"/>
                <a:gd name="T5" fmla="*/ 476 h 496"/>
                <a:gd name="T6" fmla="*/ 136 w 327"/>
                <a:gd name="T7" fmla="*/ 470 h 496"/>
                <a:gd name="T8" fmla="*/ 116 w 327"/>
                <a:gd name="T9" fmla="*/ 463 h 496"/>
                <a:gd name="T10" fmla="*/ 98 w 327"/>
                <a:gd name="T11" fmla="*/ 450 h 496"/>
                <a:gd name="T12" fmla="*/ 84 w 327"/>
                <a:gd name="T13" fmla="*/ 434 h 496"/>
                <a:gd name="T14" fmla="*/ 58 w 327"/>
                <a:gd name="T15" fmla="*/ 401 h 496"/>
                <a:gd name="T16" fmla="*/ 35 w 327"/>
                <a:gd name="T17" fmla="*/ 341 h 496"/>
                <a:gd name="T18" fmla="*/ 27 w 327"/>
                <a:gd name="T19" fmla="*/ 312 h 496"/>
                <a:gd name="T20" fmla="*/ 24 w 327"/>
                <a:gd name="T21" fmla="*/ 202 h 496"/>
                <a:gd name="T22" fmla="*/ 33 w 327"/>
                <a:gd name="T23" fmla="*/ 158 h 496"/>
                <a:gd name="T24" fmla="*/ 47 w 327"/>
                <a:gd name="T25" fmla="*/ 118 h 496"/>
                <a:gd name="T26" fmla="*/ 58 w 327"/>
                <a:gd name="T27" fmla="*/ 94 h 496"/>
                <a:gd name="T28" fmla="*/ 104 w 327"/>
                <a:gd name="T29" fmla="*/ 42 h 496"/>
                <a:gd name="T30" fmla="*/ 122 w 327"/>
                <a:gd name="T31" fmla="*/ 31 h 496"/>
                <a:gd name="T32" fmla="*/ 149 w 327"/>
                <a:gd name="T33" fmla="*/ 22 h 496"/>
                <a:gd name="T34" fmla="*/ 196 w 327"/>
                <a:gd name="T35" fmla="*/ 29 h 496"/>
                <a:gd name="T36" fmla="*/ 216 w 327"/>
                <a:gd name="T37" fmla="*/ 38 h 496"/>
                <a:gd name="T38" fmla="*/ 262 w 327"/>
                <a:gd name="T39" fmla="*/ 85 h 496"/>
                <a:gd name="T40" fmla="*/ 276 w 327"/>
                <a:gd name="T41" fmla="*/ 111 h 496"/>
                <a:gd name="T42" fmla="*/ 285 w 327"/>
                <a:gd name="T43" fmla="*/ 138 h 496"/>
                <a:gd name="T44" fmla="*/ 298 w 327"/>
                <a:gd name="T45" fmla="*/ 180 h 496"/>
                <a:gd name="T46" fmla="*/ 303 w 327"/>
                <a:gd name="T47" fmla="*/ 236 h 496"/>
                <a:gd name="T48" fmla="*/ 303 w 327"/>
                <a:gd name="T49" fmla="*/ 247 h 496"/>
                <a:gd name="T50" fmla="*/ 302 w 327"/>
                <a:gd name="T51" fmla="*/ 296 h 496"/>
                <a:gd name="T52" fmla="*/ 300 w 327"/>
                <a:gd name="T53" fmla="*/ 312 h 496"/>
                <a:gd name="T54" fmla="*/ 303 w 327"/>
                <a:gd name="T55" fmla="*/ 323 h 496"/>
                <a:gd name="T56" fmla="*/ 314 w 327"/>
                <a:gd name="T57" fmla="*/ 325 h 496"/>
                <a:gd name="T58" fmla="*/ 320 w 327"/>
                <a:gd name="T59" fmla="*/ 318 h 496"/>
                <a:gd name="T60" fmla="*/ 322 w 327"/>
                <a:gd name="T61" fmla="*/ 305 h 496"/>
                <a:gd name="T62" fmla="*/ 325 w 327"/>
                <a:gd name="T63" fmla="*/ 294 h 496"/>
                <a:gd name="T64" fmla="*/ 327 w 327"/>
                <a:gd name="T65" fmla="*/ 247 h 496"/>
                <a:gd name="T66" fmla="*/ 323 w 327"/>
                <a:gd name="T67" fmla="*/ 198 h 496"/>
                <a:gd name="T68" fmla="*/ 314 w 327"/>
                <a:gd name="T69" fmla="*/ 154 h 496"/>
                <a:gd name="T70" fmla="*/ 300 w 327"/>
                <a:gd name="T71" fmla="*/ 111 h 496"/>
                <a:gd name="T72" fmla="*/ 285 w 327"/>
                <a:gd name="T73" fmla="*/ 83 h 496"/>
                <a:gd name="T74" fmla="*/ 236 w 327"/>
                <a:gd name="T75" fmla="*/ 24 h 496"/>
                <a:gd name="T76" fmla="*/ 211 w 327"/>
                <a:gd name="T77" fmla="*/ 9 h 496"/>
                <a:gd name="T78" fmla="*/ 180 w 327"/>
                <a:gd name="T79" fmla="*/ 0 h 496"/>
                <a:gd name="T80" fmla="*/ 129 w 327"/>
                <a:gd name="T81" fmla="*/ 4 h 496"/>
                <a:gd name="T82" fmla="*/ 105 w 327"/>
                <a:gd name="T83" fmla="*/ 14 h 496"/>
                <a:gd name="T84" fmla="*/ 62 w 327"/>
                <a:gd name="T85" fmla="*/ 51 h 496"/>
                <a:gd name="T86" fmla="*/ 36 w 327"/>
                <a:gd name="T87" fmla="*/ 91 h 496"/>
                <a:gd name="T88" fmla="*/ 22 w 327"/>
                <a:gd name="T89" fmla="*/ 122 h 496"/>
                <a:gd name="T90" fmla="*/ 9 w 327"/>
                <a:gd name="T91" fmla="*/ 165 h 496"/>
                <a:gd name="T92" fmla="*/ 0 w 327"/>
                <a:gd name="T93" fmla="*/ 212 h 496"/>
                <a:gd name="T94" fmla="*/ 6 w 327"/>
                <a:gd name="T95" fmla="*/ 316 h 496"/>
                <a:gd name="T96" fmla="*/ 13 w 327"/>
                <a:gd name="T97" fmla="*/ 349 h 496"/>
                <a:gd name="T98" fmla="*/ 40 w 327"/>
                <a:gd name="T99" fmla="*/ 412 h 496"/>
                <a:gd name="T100" fmla="*/ 66 w 327"/>
                <a:gd name="T101" fmla="*/ 449 h 496"/>
                <a:gd name="T102" fmla="*/ 87 w 327"/>
                <a:gd name="T103" fmla="*/ 468 h 496"/>
                <a:gd name="T104" fmla="*/ 105 w 327"/>
                <a:gd name="T105" fmla="*/ 481 h 496"/>
                <a:gd name="T106" fmla="*/ 129 w 327"/>
                <a:gd name="T107" fmla="*/ 492 h 4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"/>
                <a:gd name="T163" fmla="*/ 0 h 496"/>
                <a:gd name="T164" fmla="*/ 327 w 327"/>
                <a:gd name="T165" fmla="*/ 496 h 4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" h="496">
                  <a:moveTo>
                    <a:pt x="145" y="496"/>
                  </a:moveTo>
                  <a:lnTo>
                    <a:pt x="151" y="496"/>
                  </a:lnTo>
                  <a:lnTo>
                    <a:pt x="155" y="494"/>
                  </a:lnTo>
                  <a:lnTo>
                    <a:pt x="156" y="492"/>
                  </a:lnTo>
                  <a:lnTo>
                    <a:pt x="156" y="488"/>
                  </a:lnTo>
                  <a:lnTo>
                    <a:pt x="158" y="487"/>
                  </a:lnTo>
                  <a:lnTo>
                    <a:pt x="158" y="481"/>
                  </a:lnTo>
                  <a:lnTo>
                    <a:pt x="156" y="478"/>
                  </a:lnTo>
                  <a:lnTo>
                    <a:pt x="155" y="476"/>
                  </a:lnTo>
                  <a:lnTo>
                    <a:pt x="151" y="476"/>
                  </a:lnTo>
                  <a:lnTo>
                    <a:pt x="149" y="474"/>
                  </a:lnTo>
                  <a:lnTo>
                    <a:pt x="136" y="470"/>
                  </a:lnTo>
                  <a:lnTo>
                    <a:pt x="129" y="467"/>
                  </a:lnTo>
                  <a:lnTo>
                    <a:pt x="122" y="465"/>
                  </a:lnTo>
                  <a:lnTo>
                    <a:pt x="116" y="463"/>
                  </a:lnTo>
                  <a:lnTo>
                    <a:pt x="111" y="459"/>
                  </a:lnTo>
                  <a:lnTo>
                    <a:pt x="104" y="454"/>
                  </a:lnTo>
                  <a:lnTo>
                    <a:pt x="98" y="450"/>
                  </a:lnTo>
                  <a:lnTo>
                    <a:pt x="93" y="445"/>
                  </a:lnTo>
                  <a:lnTo>
                    <a:pt x="89" y="441"/>
                  </a:lnTo>
                  <a:lnTo>
                    <a:pt x="84" y="434"/>
                  </a:lnTo>
                  <a:lnTo>
                    <a:pt x="78" y="429"/>
                  </a:lnTo>
                  <a:lnTo>
                    <a:pt x="62" y="409"/>
                  </a:lnTo>
                  <a:lnTo>
                    <a:pt x="58" y="401"/>
                  </a:lnTo>
                  <a:lnTo>
                    <a:pt x="53" y="394"/>
                  </a:lnTo>
                  <a:lnTo>
                    <a:pt x="36" y="350"/>
                  </a:lnTo>
                  <a:lnTo>
                    <a:pt x="35" y="341"/>
                  </a:lnTo>
                  <a:lnTo>
                    <a:pt x="31" y="332"/>
                  </a:lnTo>
                  <a:lnTo>
                    <a:pt x="29" y="321"/>
                  </a:lnTo>
                  <a:lnTo>
                    <a:pt x="27" y="312"/>
                  </a:lnTo>
                  <a:lnTo>
                    <a:pt x="22" y="281"/>
                  </a:lnTo>
                  <a:lnTo>
                    <a:pt x="22" y="212"/>
                  </a:lnTo>
                  <a:lnTo>
                    <a:pt x="24" y="202"/>
                  </a:lnTo>
                  <a:lnTo>
                    <a:pt x="27" y="180"/>
                  </a:lnTo>
                  <a:lnTo>
                    <a:pt x="31" y="169"/>
                  </a:lnTo>
                  <a:lnTo>
                    <a:pt x="33" y="158"/>
                  </a:lnTo>
                  <a:lnTo>
                    <a:pt x="40" y="138"/>
                  </a:lnTo>
                  <a:lnTo>
                    <a:pt x="44" y="129"/>
                  </a:lnTo>
                  <a:lnTo>
                    <a:pt x="47" y="118"/>
                  </a:lnTo>
                  <a:lnTo>
                    <a:pt x="49" y="111"/>
                  </a:lnTo>
                  <a:lnTo>
                    <a:pt x="55" y="102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80" y="65"/>
                  </a:lnTo>
                  <a:lnTo>
                    <a:pt x="104" y="42"/>
                  </a:lnTo>
                  <a:lnTo>
                    <a:pt x="109" y="38"/>
                  </a:lnTo>
                  <a:lnTo>
                    <a:pt x="116" y="33"/>
                  </a:lnTo>
                  <a:lnTo>
                    <a:pt x="122" y="31"/>
                  </a:lnTo>
                  <a:lnTo>
                    <a:pt x="129" y="29"/>
                  </a:lnTo>
                  <a:lnTo>
                    <a:pt x="136" y="25"/>
                  </a:lnTo>
                  <a:lnTo>
                    <a:pt x="149" y="22"/>
                  </a:lnTo>
                  <a:lnTo>
                    <a:pt x="176" y="22"/>
                  </a:lnTo>
                  <a:lnTo>
                    <a:pt x="189" y="25"/>
                  </a:lnTo>
                  <a:lnTo>
                    <a:pt x="196" y="29"/>
                  </a:lnTo>
                  <a:lnTo>
                    <a:pt x="204" y="31"/>
                  </a:lnTo>
                  <a:lnTo>
                    <a:pt x="209" y="33"/>
                  </a:lnTo>
                  <a:lnTo>
                    <a:pt x="216" y="38"/>
                  </a:lnTo>
                  <a:lnTo>
                    <a:pt x="222" y="42"/>
                  </a:lnTo>
                  <a:lnTo>
                    <a:pt x="245" y="65"/>
                  </a:lnTo>
                  <a:lnTo>
                    <a:pt x="262" y="85"/>
                  </a:lnTo>
                  <a:lnTo>
                    <a:pt x="267" y="94"/>
                  </a:lnTo>
                  <a:lnTo>
                    <a:pt x="271" y="102"/>
                  </a:lnTo>
                  <a:lnTo>
                    <a:pt x="276" y="111"/>
                  </a:lnTo>
                  <a:lnTo>
                    <a:pt x="278" y="118"/>
                  </a:lnTo>
                  <a:lnTo>
                    <a:pt x="282" y="129"/>
                  </a:lnTo>
                  <a:lnTo>
                    <a:pt x="285" y="138"/>
                  </a:lnTo>
                  <a:lnTo>
                    <a:pt x="293" y="158"/>
                  </a:lnTo>
                  <a:lnTo>
                    <a:pt x="294" y="169"/>
                  </a:lnTo>
                  <a:lnTo>
                    <a:pt x="298" y="180"/>
                  </a:lnTo>
                  <a:lnTo>
                    <a:pt x="302" y="202"/>
                  </a:lnTo>
                  <a:lnTo>
                    <a:pt x="303" y="212"/>
                  </a:lnTo>
                  <a:lnTo>
                    <a:pt x="303" y="236"/>
                  </a:lnTo>
                  <a:lnTo>
                    <a:pt x="305" y="251"/>
                  </a:lnTo>
                  <a:lnTo>
                    <a:pt x="309" y="241"/>
                  </a:lnTo>
                  <a:lnTo>
                    <a:pt x="303" y="247"/>
                  </a:lnTo>
                  <a:lnTo>
                    <a:pt x="303" y="287"/>
                  </a:lnTo>
                  <a:lnTo>
                    <a:pt x="302" y="289"/>
                  </a:lnTo>
                  <a:lnTo>
                    <a:pt x="302" y="296"/>
                  </a:lnTo>
                  <a:lnTo>
                    <a:pt x="300" y="298"/>
                  </a:lnTo>
                  <a:lnTo>
                    <a:pt x="300" y="314"/>
                  </a:lnTo>
                  <a:lnTo>
                    <a:pt x="300" y="312"/>
                  </a:lnTo>
                  <a:lnTo>
                    <a:pt x="300" y="318"/>
                  </a:lnTo>
                  <a:lnTo>
                    <a:pt x="302" y="321"/>
                  </a:lnTo>
                  <a:lnTo>
                    <a:pt x="303" y="323"/>
                  </a:lnTo>
                  <a:lnTo>
                    <a:pt x="307" y="323"/>
                  </a:lnTo>
                  <a:lnTo>
                    <a:pt x="309" y="325"/>
                  </a:lnTo>
                  <a:lnTo>
                    <a:pt x="314" y="325"/>
                  </a:lnTo>
                  <a:lnTo>
                    <a:pt x="318" y="323"/>
                  </a:lnTo>
                  <a:lnTo>
                    <a:pt x="320" y="321"/>
                  </a:lnTo>
                  <a:lnTo>
                    <a:pt x="320" y="318"/>
                  </a:lnTo>
                  <a:lnTo>
                    <a:pt x="322" y="316"/>
                  </a:lnTo>
                  <a:lnTo>
                    <a:pt x="322" y="314"/>
                  </a:lnTo>
                  <a:lnTo>
                    <a:pt x="322" y="305"/>
                  </a:lnTo>
                  <a:lnTo>
                    <a:pt x="323" y="303"/>
                  </a:lnTo>
                  <a:lnTo>
                    <a:pt x="323" y="296"/>
                  </a:lnTo>
                  <a:lnTo>
                    <a:pt x="325" y="294"/>
                  </a:lnTo>
                  <a:lnTo>
                    <a:pt x="325" y="254"/>
                  </a:lnTo>
                  <a:lnTo>
                    <a:pt x="323" y="256"/>
                  </a:lnTo>
                  <a:lnTo>
                    <a:pt x="327" y="247"/>
                  </a:lnTo>
                  <a:lnTo>
                    <a:pt x="325" y="236"/>
                  </a:lnTo>
                  <a:lnTo>
                    <a:pt x="325" y="212"/>
                  </a:lnTo>
                  <a:lnTo>
                    <a:pt x="323" y="198"/>
                  </a:lnTo>
                  <a:lnTo>
                    <a:pt x="320" y="176"/>
                  </a:lnTo>
                  <a:lnTo>
                    <a:pt x="316" y="165"/>
                  </a:lnTo>
                  <a:lnTo>
                    <a:pt x="314" y="154"/>
                  </a:lnTo>
                  <a:lnTo>
                    <a:pt x="307" y="131"/>
                  </a:lnTo>
                  <a:lnTo>
                    <a:pt x="303" y="122"/>
                  </a:lnTo>
                  <a:lnTo>
                    <a:pt x="300" y="111"/>
                  </a:lnTo>
                  <a:lnTo>
                    <a:pt x="294" y="100"/>
                  </a:lnTo>
                  <a:lnTo>
                    <a:pt x="289" y="91"/>
                  </a:lnTo>
                  <a:lnTo>
                    <a:pt x="285" y="83"/>
                  </a:lnTo>
                  <a:lnTo>
                    <a:pt x="280" y="74"/>
                  </a:lnTo>
                  <a:lnTo>
                    <a:pt x="263" y="51"/>
                  </a:lnTo>
                  <a:lnTo>
                    <a:pt x="236" y="24"/>
                  </a:lnTo>
                  <a:lnTo>
                    <a:pt x="227" y="20"/>
                  </a:lnTo>
                  <a:lnTo>
                    <a:pt x="220" y="14"/>
                  </a:lnTo>
                  <a:lnTo>
                    <a:pt x="211" y="9"/>
                  </a:lnTo>
                  <a:lnTo>
                    <a:pt x="204" y="7"/>
                  </a:lnTo>
                  <a:lnTo>
                    <a:pt x="196" y="4"/>
                  </a:lnTo>
                  <a:lnTo>
                    <a:pt x="180" y="0"/>
                  </a:lnTo>
                  <a:lnTo>
                    <a:pt x="164" y="0"/>
                  </a:lnTo>
                  <a:lnTo>
                    <a:pt x="145" y="0"/>
                  </a:lnTo>
                  <a:lnTo>
                    <a:pt x="129" y="4"/>
                  </a:lnTo>
                  <a:lnTo>
                    <a:pt x="122" y="7"/>
                  </a:lnTo>
                  <a:lnTo>
                    <a:pt x="115" y="9"/>
                  </a:lnTo>
                  <a:lnTo>
                    <a:pt x="105" y="14"/>
                  </a:lnTo>
                  <a:lnTo>
                    <a:pt x="98" y="20"/>
                  </a:lnTo>
                  <a:lnTo>
                    <a:pt x="89" y="24"/>
                  </a:lnTo>
                  <a:lnTo>
                    <a:pt x="62" y="51"/>
                  </a:lnTo>
                  <a:lnTo>
                    <a:pt x="46" y="74"/>
                  </a:lnTo>
                  <a:lnTo>
                    <a:pt x="40" y="83"/>
                  </a:lnTo>
                  <a:lnTo>
                    <a:pt x="36" y="91"/>
                  </a:lnTo>
                  <a:lnTo>
                    <a:pt x="31" y="100"/>
                  </a:lnTo>
                  <a:lnTo>
                    <a:pt x="26" y="111"/>
                  </a:lnTo>
                  <a:lnTo>
                    <a:pt x="22" y="122"/>
                  </a:lnTo>
                  <a:lnTo>
                    <a:pt x="18" y="131"/>
                  </a:lnTo>
                  <a:lnTo>
                    <a:pt x="11" y="154"/>
                  </a:lnTo>
                  <a:lnTo>
                    <a:pt x="9" y="165"/>
                  </a:lnTo>
                  <a:lnTo>
                    <a:pt x="6" y="176"/>
                  </a:lnTo>
                  <a:lnTo>
                    <a:pt x="2" y="198"/>
                  </a:lnTo>
                  <a:lnTo>
                    <a:pt x="0" y="212"/>
                  </a:lnTo>
                  <a:lnTo>
                    <a:pt x="0" y="249"/>
                  </a:lnTo>
                  <a:lnTo>
                    <a:pt x="0" y="281"/>
                  </a:lnTo>
                  <a:lnTo>
                    <a:pt x="6" y="316"/>
                  </a:lnTo>
                  <a:lnTo>
                    <a:pt x="7" y="325"/>
                  </a:lnTo>
                  <a:lnTo>
                    <a:pt x="9" y="336"/>
                  </a:lnTo>
                  <a:lnTo>
                    <a:pt x="13" y="349"/>
                  </a:lnTo>
                  <a:lnTo>
                    <a:pt x="15" y="358"/>
                  </a:lnTo>
                  <a:lnTo>
                    <a:pt x="35" y="405"/>
                  </a:lnTo>
                  <a:lnTo>
                    <a:pt x="40" y="412"/>
                  </a:lnTo>
                  <a:lnTo>
                    <a:pt x="44" y="419"/>
                  </a:lnTo>
                  <a:lnTo>
                    <a:pt x="60" y="443"/>
                  </a:lnTo>
                  <a:lnTo>
                    <a:pt x="66" y="449"/>
                  </a:lnTo>
                  <a:lnTo>
                    <a:pt x="71" y="456"/>
                  </a:lnTo>
                  <a:lnTo>
                    <a:pt x="78" y="463"/>
                  </a:lnTo>
                  <a:lnTo>
                    <a:pt x="87" y="468"/>
                  </a:lnTo>
                  <a:lnTo>
                    <a:pt x="93" y="472"/>
                  </a:lnTo>
                  <a:lnTo>
                    <a:pt x="100" y="478"/>
                  </a:lnTo>
                  <a:lnTo>
                    <a:pt x="105" y="481"/>
                  </a:lnTo>
                  <a:lnTo>
                    <a:pt x="115" y="487"/>
                  </a:lnTo>
                  <a:lnTo>
                    <a:pt x="122" y="488"/>
                  </a:lnTo>
                  <a:lnTo>
                    <a:pt x="129" y="492"/>
                  </a:lnTo>
                  <a:lnTo>
                    <a:pt x="145" y="4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933" y="1404"/>
              <a:ext cx="107" cy="95"/>
            </a:xfrm>
            <a:custGeom>
              <a:avLst/>
              <a:gdLst>
                <a:gd name="T0" fmla="*/ 0 w 107"/>
                <a:gd name="T1" fmla="*/ 95 h 95"/>
                <a:gd name="T2" fmla="*/ 107 w 107"/>
                <a:gd name="T3" fmla="*/ 73 h 95"/>
                <a:gd name="T4" fmla="*/ 27 w 107"/>
                <a:gd name="T5" fmla="*/ 0 h 95"/>
                <a:gd name="T6" fmla="*/ 60 w 107"/>
                <a:gd name="T7" fmla="*/ 60 h 95"/>
                <a:gd name="T8" fmla="*/ 0 w 10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95"/>
                <a:gd name="T17" fmla="*/ 107 w 107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95">
                  <a:moveTo>
                    <a:pt x="0" y="95"/>
                  </a:moveTo>
                  <a:lnTo>
                    <a:pt x="107" y="73"/>
                  </a:lnTo>
                  <a:lnTo>
                    <a:pt x="27" y="0"/>
                  </a:lnTo>
                  <a:lnTo>
                    <a:pt x="60" y="6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22" y="1393"/>
              <a:ext cx="129" cy="117"/>
            </a:xfrm>
            <a:custGeom>
              <a:avLst/>
              <a:gdLst>
                <a:gd name="T0" fmla="*/ 5 w 129"/>
                <a:gd name="T1" fmla="*/ 97 h 117"/>
                <a:gd name="T2" fmla="*/ 2 w 129"/>
                <a:gd name="T3" fmla="*/ 100 h 117"/>
                <a:gd name="T4" fmla="*/ 0 w 129"/>
                <a:gd name="T5" fmla="*/ 102 h 117"/>
                <a:gd name="T6" fmla="*/ 0 w 129"/>
                <a:gd name="T7" fmla="*/ 109 h 117"/>
                <a:gd name="T8" fmla="*/ 4 w 129"/>
                <a:gd name="T9" fmla="*/ 113 h 117"/>
                <a:gd name="T10" fmla="*/ 7 w 129"/>
                <a:gd name="T11" fmla="*/ 117 h 117"/>
                <a:gd name="T12" fmla="*/ 13 w 129"/>
                <a:gd name="T13" fmla="*/ 117 h 117"/>
                <a:gd name="T14" fmla="*/ 120 w 129"/>
                <a:gd name="T15" fmla="*/ 95 h 117"/>
                <a:gd name="T16" fmla="*/ 123 w 129"/>
                <a:gd name="T17" fmla="*/ 93 h 117"/>
                <a:gd name="T18" fmla="*/ 127 w 129"/>
                <a:gd name="T19" fmla="*/ 89 h 117"/>
                <a:gd name="T20" fmla="*/ 129 w 129"/>
                <a:gd name="T21" fmla="*/ 88 h 117"/>
                <a:gd name="T22" fmla="*/ 129 w 129"/>
                <a:gd name="T23" fmla="*/ 82 h 117"/>
                <a:gd name="T24" fmla="*/ 127 w 129"/>
                <a:gd name="T25" fmla="*/ 78 h 117"/>
                <a:gd name="T26" fmla="*/ 125 w 129"/>
                <a:gd name="T27" fmla="*/ 77 h 117"/>
                <a:gd name="T28" fmla="*/ 45 w 129"/>
                <a:gd name="T29" fmla="*/ 4 h 117"/>
                <a:gd name="T30" fmla="*/ 43 w 129"/>
                <a:gd name="T31" fmla="*/ 2 h 117"/>
                <a:gd name="T32" fmla="*/ 40 w 129"/>
                <a:gd name="T33" fmla="*/ 0 h 117"/>
                <a:gd name="T34" fmla="*/ 34 w 129"/>
                <a:gd name="T35" fmla="*/ 0 h 117"/>
                <a:gd name="T36" fmla="*/ 31 w 129"/>
                <a:gd name="T37" fmla="*/ 4 h 117"/>
                <a:gd name="T38" fmla="*/ 29 w 129"/>
                <a:gd name="T39" fmla="*/ 6 h 117"/>
                <a:gd name="T40" fmla="*/ 27 w 129"/>
                <a:gd name="T41" fmla="*/ 9 h 117"/>
                <a:gd name="T42" fmla="*/ 27 w 129"/>
                <a:gd name="T43" fmla="*/ 15 h 117"/>
                <a:gd name="T44" fmla="*/ 29 w 129"/>
                <a:gd name="T45" fmla="*/ 17 h 117"/>
                <a:gd name="T46" fmla="*/ 62 w 129"/>
                <a:gd name="T47" fmla="*/ 77 h 117"/>
                <a:gd name="T48" fmla="*/ 65 w 129"/>
                <a:gd name="T49" fmla="*/ 62 h 117"/>
                <a:gd name="T50" fmla="*/ 5 w 129"/>
                <a:gd name="T51" fmla="*/ 97 h 117"/>
                <a:gd name="T52" fmla="*/ 16 w 129"/>
                <a:gd name="T53" fmla="*/ 115 h 117"/>
                <a:gd name="T54" fmla="*/ 76 w 129"/>
                <a:gd name="T55" fmla="*/ 80 h 117"/>
                <a:gd name="T56" fmla="*/ 78 w 129"/>
                <a:gd name="T57" fmla="*/ 78 h 117"/>
                <a:gd name="T58" fmla="*/ 80 w 129"/>
                <a:gd name="T59" fmla="*/ 77 h 117"/>
                <a:gd name="T60" fmla="*/ 82 w 129"/>
                <a:gd name="T61" fmla="*/ 75 h 117"/>
                <a:gd name="T62" fmla="*/ 82 w 129"/>
                <a:gd name="T63" fmla="*/ 71 h 117"/>
                <a:gd name="T64" fmla="*/ 82 w 129"/>
                <a:gd name="T65" fmla="*/ 69 h 117"/>
                <a:gd name="T66" fmla="*/ 80 w 129"/>
                <a:gd name="T67" fmla="*/ 66 h 117"/>
                <a:gd name="T68" fmla="*/ 47 w 129"/>
                <a:gd name="T69" fmla="*/ 6 h 117"/>
                <a:gd name="T70" fmla="*/ 31 w 129"/>
                <a:gd name="T71" fmla="*/ 19 h 117"/>
                <a:gd name="T72" fmla="*/ 111 w 129"/>
                <a:gd name="T73" fmla="*/ 91 h 117"/>
                <a:gd name="T74" fmla="*/ 116 w 129"/>
                <a:gd name="T75" fmla="*/ 73 h 117"/>
                <a:gd name="T76" fmla="*/ 9 w 129"/>
                <a:gd name="T77" fmla="*/ 95 h 117"/>
                <a:gd name="T78" fmla="*/ 16 w 129"/>
                <a:gd name="T79" fmla="*/ 115 h 117"/>
                <a:gd name="T80" fmla="*/ 5 w 129"/>
                <a:gd name="T81" fmla="*/ 97 h 1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9"/>
                <a:gd name="T124" fmla="*/ 0 h 117"/>
                <a:gd name="T125" fmla="*/ 129 w 129"/>
                <a:gd name="T126" fmla="*/ 117 h 1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9" h="117">
                  <a:moveTo>
                    <a:pt x="5" y="97"/>
                  </a:moveTo>
                  <a:lnTo>
                    <a:pt x="2" y="100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4" y="113"/>
                  </a:lnTo>
                  <a:lnTo>
                    <a:pt x="7" y="117"/>
                  </a:lnTo>
                  <a:lnTo>
                    <a:pt x="13" y="117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7" y="89"/>
                  </a:lnTo>
                  <a:lnTo>
                    <a:pt x="129" y="88"/>
                  </a:lnTo>
                  <a:lnTo>
                    <a:pt x="129" y="82"/>
                  </a:lnTo>
                  <a:lnTo>
                    <a:pt x="127" y="78"/>
                  </a:lnTo>
                  <a:lnTo>
                    <a:pt x="125" y="7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1" y="4"/>
                  </a:lnTo>
                  <a:lnTo>
                    <a:pt x="29" y="6"/>
                  </a:lnTo>
                  <a:lnTo>
                    <a:pt x="27" y="9"/>
                  </a:lnTo>
                  <a:lnTo>
                    <a:pt x="27" y="15"/>
                  </a:lnTo>
                  <a:lnTo>
                    <a:pt x="29" y="17"/>
                  </a:lnTo>
                  <a:lnTo>
                    <a:pt x="62" y="77"/>
                  </a:lnTo>
                  <a:lnTo>
                    <a:pt x="65" y="62"/>
                  </a:lnTo>
                  <a:lnTo>
                    <a:pt x="5" y="97"/>
                  </a:lnTo>
                  <a:lnTo>
                    <a:pt x="16" y="115"/>
                  </a:lnTo>
                  <a:lnTo>
                    <a:pt x="76" y="80"/>
                  </a:lnTo>
                  <a:lnTo>
                    <a:pt x="78" y="78"/>
                  </a:lnTo>
                  <a:lnTo>
                    <a:pt x="80" y="77"/>
                  </a:lnTo>
                  <a:lnTo>
                    <a:pt x="82" y="75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0" y="66"/>
                  </a:lnTo>
                  <a:lnTo>
                    <a:pt x="47" y="6"/>
                  </a:lnTo>
                  <a:lnTo>
                    <a:pt x="31" y="19"/>
                  </a:lnTo>
                  <a:lnTo>
                    <a:pt x="111" y="91"/>
                  </a:lnTo>
                  <a:lnTo>
                    <a:pt x="116" y="73"/>
                  </a:lnTo>
                  <a:lnTo>
                    <a:pt x="9" y="95"/>
                  </a:lnTo>
                  <a:lnTo>
                    <a:pt x="16" y="115"/>
                  </a:lnTo>
                  <a:lnTo>
                    <a:pt x="5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949" y="1651"/>
              <a:ext cx="193" cy="1112"/>
            </a:xfrm>
            <a:custGeom>
              <a:avLst/>
              <a:gdLst>
                <a:gd name="T0" fmla="*/ 193 w 193"/>
                <a:gd name="T1" fmla="*/ 8 h 1112"/>
                <a:gd name="T2" fmla="*/ 189 w 193"/>
                <a:gd name="T3" fmla="*/ 2 h 1112"/>
                <a:gd name="T4" fmla="*/ 178 w 193"/>
                <a:gd name="T5" fmla="*/ 0 h 1112"/>
                <a:gd name="T6" fmla="*/ 173 w 193"/>
                <a:gd name="T7" fmla="*/ 4 h 1112"/>
                <a:gd name="T8" fmla="*/ 160 w 193"/>
                <a:gd name="T9" fmla="*/ 33 h 1112"/>
                <a:gd name="T10" fmla="*/ 140 w 193"/>
                <a:gd name="T11" fmla="*/ 82 h 1112"/>
                <a:gd name="T12" fmla="*/ 122 w 193"/>
                <a:gd name="T13" fmla="*/ 131 h 1112"/>
                <a:gd name="T14" fmla="*/ 105 w 193"/>
                <a:gd name="T15" fmla="*/ 180 h 1112"/>
                <a:gd name="T16" fmla="*/ 91 w 193"/>
                <a:gd name="T17" fmla="*/ 225 h 1112"/>
                <a:gd name="T18" fmla="*/ 69 w 193"/>
                <a:gd name="T19" fmla="*/ 294 h 1112"/>
                <a:gd name="T20" fmla="*/ 56 w 193"/>
                <a:gd name="T21" fmla="*/ 338 h 1112"/>
                <a:gd name="T22" fmla="*/ 46 w 193"/>
                <a:gd name="T23" fmla="*/ 380 h 1112"/>
                <a:gd name="T24" fmla="*/ 36 w 193"/>
                <a:gd name="T25" fmla="*/ 423 h 1112"/>
                <a:gd name="T26" fmla="*/ 24 w 193"/>
                <a:gd name="T27" fmla="*/ 485 h 1112"/>
                <a:gd name="T28" fmla="*/ 13 w 193"/>
                <a:gd name="T29" fmla="*/ 543 h 1112"/>
                <a:gd name="T30" fmla="*/ 9 w 193"/>
                <a:gd name="T31" fmla="*/ 581 h 1112"/>
                <a:gd name="T32" fmla="*/ 2 w 193"/>
                <a:gd name="T33" fmla="*/ 692 h 1112"/>
                <a:gd name="T34" fmla="*/ 0 w 193"/>
                <a:gd name="T35" fmla="*/ 709 h 1112"/>
                <a:gd name="T36" fmla="*/ 2 w 193"/>
                <a:gd name="T37" fmla="*/ 774 h 1112"/>
                <a:gd name="T38" fmla="*/ 4 w 193"/>
                <a:gd name="T39" fmla="*/ 807 h 1112"/>
                <a:gd name="T40" fmla="*/ 13 w 193"/>
                <a:gd name="T41" fmla="*/ 865 h 1112"/>
                <a:gd name="T42" fmla="*/ 18 w 193"/>
                <a:gd name="T43" fmla="*/ 894 h 1112"/>
                <a:gd name="T44" fmla="*/ 26 w 193"/>
                <a:gd name="T45" fmla="*/ 921 h 1112"/>
                <a:gd name="T46" fmla="*/ 35 w 193"/>
                <a:gd name="T47" fmla="*/ 946 h 1112"/>
                <a:gd name="T48" fmla="*/ 46 w 193"/>
                <a:gd name="T49" fmla="*/ 972 h 1112"/>
                <a:gd name="T50" fmla="*/ 62 w 193"/>
                <a:gd name="T51" fmla="*/ 1006 h 1112"/>
                <a:gd name="T52" fmla="*/ 75 w 193"/>
                <a:gd name="T53" fmla="*/ 1028 h 1112"/>
                <a:gd name="T54" fmla="*/ 96 w 193"/>
                <a:gd name="T55" fmla="*/ 1061 h 1112"/>
                <a:gd name="T56" fmla="*/ 115 w 193"/>
                <a:gd name="T57" fmla="*/ 1081 h 1112"/>
                <a:gd name="T58" fmla="*/ 144 w 193"/>
                <a:gd name="T59" fmla="*/ 1110 h 1112"/>
                <a:gd name="T60" fmla="*/ 153 w 193"/>
                <a:gd name="T61" fmla="*/ 1112 h 1112"/>
                <a:gd name="T62" fmla="*/ 158 w 193"/>
                <a:gd name="T63" fmla="*/ 1106 h 1112"/>
                <a:gd name="T64" fmla="*/ 160 w 193"/>
                <a:gd name="T65" fmla="*/ 1097 h 1112"/>
                <a:gd name="T66" fmla="*/ 129 w 193"/>
                <a:gd name="T67" fmla="*/ 1066 h 1112"/>
                <a:gd name="T68" fmla="*/ 115 w 193"/>
                <a:gd name="T69" fmla="*/ 1046 h 1112"/>
                <a:gd name="T70" fmla="*/ 93 w 193"/>
                <a:gd name="T71" fmla="*/ 1017 h 1112"/>
                <a:gd name="T72" fmla="*/ 80 w 193"/>
                <a:gd name="T73" fmla="*/ 995 h 1112"/>
                <a:gd name="T74" fmla="*/ 64 w 193"/>
                <a:gd name="T75" fmla="*/ 961 h 1112"/>
                <a:gd name="T76" fmla="*/ 56 w 193"/>
                <a:gd name="T77" fmla="*/ 939 h 1112"/>
                <a:gd name="T78" fmla="*/ 47 w 193"/>
                <a:gd name="T79" fmla="*/ 914 h 1112"/>
                <a:gd name="T80" fmla="*/ 40 w 193"/>
                <a:gd name="T81" fmla="*/ 886 h 1112"/>
                <a:gd name="T82" fmla="*/ 35 w 193"/>
                <a:gd name="T83" fmla="*/ 861 h 1112"/>
                <a:gd name="T84" fmla="*/ 26 w 193"/>
                <a:gd name="T85" fmla="*/ 803 h 1112"/>
                <a:gd name="T86" fmla="*/ 24 w 193"/>
                <a:gd name="T87" fmla="*/ 774 h 1112"/>
                <a:gd name="T88" fmla="*/ 22 w 193"/>
                <a:gd name="T89" fmla="*/ 709 h 1112"/>
                <a:gd name="T90" fmla="*/ 24 w 193"/>
                <a:gd name="T91" fmla="*/ 692 h 1112"/>
                <a:gd name="T92" fmla="*/ 31 w 193"/>
                <a:gd name="T93" fmla="*/ 585 h 1112"/>
                <a:gd name="T94" fmla="*/ 35 w 193"/>
                <a:gd name="T95" fmla="*/ 547 h 1112"/>
                <a:gd name="T96" fmla="*/ 46 w 193"/>
                <a:gd name="T97" fmla="*/ 489 h 1112"/>
                <a:gd name="T98" fmla="*/ 58 w 193"/>
                <a:gd name="T99" fmla="*/ 427 h 1112"/>
                <a:gd name="T100" fmla="*/ 67 w 193"/>
                <a:gd name="T101" fmla="*/ 387 h 1112"/>
                <a:gd name="T102" fmla="*/ 78 w 193"/>
                <a:gd name="T103" fmla="*/ 345 h 1112"/>
                <a:gd name="T104" fmla="*/ 91 w 193"/>
                <a:gd name="T105" fmla="*/ 302 h 1112"/>
                <a:gd name="T106" fmla="*/ 113 w 193"/>
                <a:gd name="T107" fmla="*/ 233 h 1112"/>
                <a:gd name="T108" fmla="*/ 127 w 193"/>
                <a:gd name="T109" fmla="*/ 187 h 1112"/>
                <a:gd name="T110" fmla="*/ 144 w 193"/>
                <a:gd name="T111" fmla="*/ 138 h 1112"/>
                <a:gd name="T112" fmla="*/ 162 w 193"/>
                <a:gd name="T113" fmla="*/ 89 h 1112"/>
                <a:gd name="T114" fmla="*/ 182 w 193"/>
                <a:gd name="T115" fmla="*/ 40 h 11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3"/>
                <a:gd name="T175" fmla="*/ 0 h 1112"/>
                <a:gd name="T176" fmla="*/ 193 w 193"/>
                <a:gd name="T177" fmla="*/ 1112 h 11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3" h="1112">
                  <a:moveTo>
                    <a:pt x="193" y="15"/>
                  </a:moveTo>
                  <a:lnTo>
                    <a:pt x="193" y="8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5" y="0"/>
                  </a:lnTo>
                  <a:lnTo>
                    <a:pt x="178" y="0"/>
                  </a:lnTo>
                  <a:lnTo>
                    <a:pt x="174" y="2"/>
                  </a:lnTo>
                  <a:lnTo>
                    <a:pt x="173" y="4"/>
                  </a:lnTo>
                  <a:lnTo>
                    <a:pt x="171" y="8"/>
                  </a:lnTo>
                  <a:lnTo>
                    <a:pt x="160" y="33"/>
                  </a:lnTo>
                  <a:lnTo>
                    <a:pt x="151" y="58"/>
                  </a:lnTo>
                  <a:lnTo>
                    <a:pt x="140" y="82"/>
                  </a:lnTo>
                  <a:lnTo>
                    <a:pt x="131" y="107"/>
                  </a:lnTo>
                  <a:lnTo>
                    <a:pt x="122" y="131"/>
                  </a:lnTo>
                  <a:lnTo>
                    <a:pt x="115" y="156"/>
                  </a:lnTo>
                  <a:lnTo>
                    <a:pt x="105" y="180"/>
                  </a:lnTo>
                  <a:lnTo>
                    <a:pt x="98" y="204"/>
                  </a:lnTo>
                  <a:lnTo>
                    <a:pt x="91" y="225"/>
                  </a:lnTo>
                  <a:lnTo>
                    <a:pt x="76" y="273"/>
                  </a:lnTo>
                  <a:lnTo>
                    <a:pt x="69" y="294"/>
                  </a:lnTo>
                  <a:lnTo>
                    <a:pt x="64" y="316"/>
                  </a:lnTo>
                  <a:lnTo>
                    <a:pt x="56" y="338"/>
                  </a:lnTo>
                  <a:lnTo>
                    <a:pt x="51" y="360"/>
                  </a:lnTo>
                  <a:lnTo>
                    <a:pt x="46" y="380"/>
                  </a:lnTo>
                  <a:lnTo>
                    <a:pt x="40" y="403"/>
                  </a:lnTo>
                  <a:lnTo>
                    <a:pt x="36" y="423"/>
                  </a:lnTo>
                  <a:lnTo>
                    <a:pt x="31" y="445"/>
                  </a:lnTo>
                  <a:lnTo>
                    <a:pt x="24" y="485"/>
                  </a:lnTo>
                  <a:lnTo>
                    <a:pt x="20" y="503"/>
                  </a:lnTo>
                  <a:lnTo>
                    <a:pt x="13" y="543"/>
                  </a:lnTo>
                  <a:lnTo>
                    <a:pt x="11" y="561"/>
                  </a:lnTo>
                  <a:lnTo>
                    <a:pt x="9" y="581"/>
                  </a:lnTo>
                  <a:lnTo>
                    <a:pt x="2" y="656"/>
                  </a:lnTo>
                  <a:lnTo>
                    <a:pt x="2" y="692"/>
                  </a:lnTo>
                  <a:lnTo>
                    <a:pt x="2" y="690"/>
                  </a:lnTo>
                  <a:lnTo>
                    <a:pt x="0" y="709"/>
                  </a:lnTo>
                  <a:lnTo>
                    <a:pt x="0" y="758"/>
                  </a:lnTo>
                  <a:lnTo>
                    <a:pt x="2" y="774"/>
                  </a:lnTo>
                  <a:lnTo>
                    <a:pt x="2" y="788"/>
                  </a:lnTo>
                  <a:lnTo>
                    <a:pt x="4" y="807"/>
                  </a:lnTo>
                  <a:lnTo>
                    <a:pt x="9" y="850"/>
                  </a:lnTo>
                  <a:lnTo>
                    <a:pt x="13" y="865"/>
                  </a:lnTo>
                  <a:lnTo>
                    <a:pt x="15" y="877"/>
                  </a:lnTo>
                  <a:lnTo>
                    <a:pt x="18" y="894"/>
                  </a:lnTo>
                  <a:lnTo>
                    <a:pt x="22" y="906"/>
                  </a:lnTo>
                  <a:lnTo>
                    <a:pt x="26" y="921"/>
                  </a:lnTo>
                  <a:lnTo>
                    <a:pt x="29" y="934"/>
                  </a:lnTo>
                  <a:lnTo>
                    <a:pt x="35" y="946"/>
                  </a:lnTo>
                  <a:lnTo>
                    <a:pt x="38" y="959"/>
                  </a:lnTo>
                  <a:lnTo>
                    <a:pt x="46" y="972"/>
                  </a:lnTo>
                  <a:lnTo>
                    <a:pt x="51" y="985"/>
                  </a:lnTo>
                  <a:lnTo>
                    <a:pt x="62" y="1006"/>
                  </a:lnTo>
                  <a:lnTo>
                    <a:pt x="69" y="1017"/>
                  </a:lnTo>
                  <a:lnTo>
                    <a:pt x="75" y="1028"/>
                  </a:lnTo>
                  <a:lnTo>
                    <a:pt x="89" y="1052"/>
                  </a:lnTo>
                  <a:lnTo>
                    <a:pt x="96" y="1061"/>
                  </a:lnTo>
                  <a:lnTo>
                    <a:pt x="105" y="1072"/>
                  </a:lnTo>
                  <a:lnTo>
                    <a:pt x="115" y="1081"/>
                  </a:lnTo>
                  <a:lnTo>
                    <a:pt x="142" y="1108"/>
                  </a:lnTo>
                  <a:lnTo>
                    <a:pt x="144" y="1110"/>
                  </a:lnTo>
                  <a:lnTo>
                    <a:pt x="147" y="1112"/>
                  </a:lnTo>
                  <a:lnTo>
                    <a:pt x="153" y="1112"/>
                  </a:lnTo>
                  <a:lnTo>
                    <a:pt x="156" y="1108"/>
                  </a:lnTo>
                  <a:lnTo>
                    <a:pt x="158" y="1106"/>
                  </a:lnTo>
                  <a:lnTo>
                    <a:pt x="160" y="1103"/>
                  </a:lnTo>
                  <a:lnTo>
                    <a:pt x="160" y="1097"/>
                  </a:lnTo>
                  <a:lnTo>
                    <a:pt x="156" y="1094"/>
                  </a:lnTo>
                  <a:lnTo>
                    <a:pt x="129" y="1066"/>
                  </a:lnTo>
                  <a:lnTo>
                    <a:pt x="124" y="1057"/>
                  </a:lnTo>
                  <a:lnTo>
                    <a:pt x="115" y="1046"/>
                  </a:lnTo>
                  <a:lnTo>
                    <a:pt x="107" y="1037"/>
                  </a:lnTo>
                  <a:lnTo>
                    <a:pt x="93" y="1017"/>
                  </a:lnTo>
                  <a:lnTo>
                    <a:pt x="87" y="1006"/>
                  </a:lnTo>
                  <a:lnTo>
                    <a:pt x="80" y="995"/>
                  </a:lnTo>
                  <a:lnTo>
                    <a:pt x="69" y="974"/>
                  </a:lnTo>
                  <a:lnTo>
                    <a:pt x="64" y="961"/>
                  </a:lnTo>
                  <a:lnTo>
                    <a:pt x="60" y="952"/>
                  </a:lnTo>
                  <a:lnTo>
                    <a:pt x="56" y="939"/>
                  </a:lnTo>
                  <a:lnTo>
                    <a:pt x="51" y="926"/>
                  </a:lnTo>
                  <a:lnTo>
                    <a:pt x="47" y="914"/>
                  </a:lnTo>
                  <a:lnTo>
                    <a:pt x="44" y="899"/>
                  </a:lnTo>
                  <a:lnTo>
                    <a:pt x="40" y="886"/>
                  </a:lnTo>
                  <a:lnTo>
                    <a:pt x="36" y="874"/>
                  </a:lnTo>
                  <a:lnTo>
                    <a:pt x="35" y="861"/>
                  </a:lnTo>
                  <a:lnTo>
                    <a:pt x="31" y="847"/>
                  </a:lnTo>
                  <a:lnTo>
                    <a:pt x="26" y="803"/>
                  </a:lnTo>
                  <a:lnTo>
                    <a:pt x="24" y="788"/>
                  </a:lnTo>
                  <a:lnTo>
                    <a:pt x="24" y="774"/>
                  </a:lnTo>
                  <a:lnTo>
                    <a:pt x="22" y="758"/>
                  </a:lnTo>
                  <a:lnTo>
                    <a:pt x="22" y="709"/>
                  </a:lnTo>
                  <a:lnTo>
                    <a:pt x="24" y="694"/>
                  </a:lnTo>
                  <a:lnTo>
                    <a:pt x="24" y="692"/>
                  </a:lnTo>
                  <a:lnTo>
                    <a:pt x="24" y="656"/>
                  </a:lnTo>
                  <a:lnTo>
                    <a:pt x="31" y="585"/>
                  </a:lnTo>
                  <a:lnTo>
                    <a:pt x="33" y="565"/>
                  </a:lnTo>
                  <a:lnTo>
                    <a:pt x="35" y="547"/>
                  </a:lnTo>
                  <a:lnTo>
                    <a:pt x="42" y="507"/>
                  </a:lnTo>
                  <a:lnTo>
                    <a:pt x="46" y="489"/>
                  </a:lnTo>
                  <a:lnTo>
                    <a:pt x="53" y="449"/>
                  </a:lnTo>
                  <a:lnTo>
                    <a:pt x="58" y="427"/>
                  </a:lnTo>
                  <a:lnTo>
                    <a:pt x="62" y="407"/>
                  </a:lnTo>
                  <a:lnTo>
                    <a:pt x="67" y="387"/>
                  </a:lnTo>
                  <a:lnTo>
                    <a:pt x="73" y="367"/>
                  </a:lnTo>
                  <a:lnTo>
                    <a:pt x="78" y="345"/>
                  </a:lnTo>
                  <a:lnTo>
                    <a:pt x="85" y="324"/>
                  </a:lnTo>
                  <a:lnTo>
                    <a:pt x="91" y="302"/>
                  </a:lnTo>
                  <a:lnTo>
                    <a:pt x="98" y="280"/>
                  </a:lnTo>
                  <a:lnTo>
                    <a:pt x="113" y="233"/>
                  </a:lnTo>
                  <a:lnTo>
                    <a:pt x="120" y="211"/>
                  </a:lnTo>
                  <a:lnTo>
                    <a:pt x="127" y="187"/>
                  </a:lnTo>
                  <a:lnTo>
                    <a:pt x="136" y="164"/>
                  </a:lnTo>
                  <a:lnTo>
                    <a:pt x="144" y="138"/>
                  </a:lnTo>
                  <a:lnTo>
                    <a:pt x="153" y="115"/>
                  </a:lnTo>
                  <a:lnTo>
                    <a:pt x="162" y="89"/>
                  </a:lnTo>
                  <a:lnTo>
                    <a:pt x="173" y="66"/>
                  </a:lnTo>
                  <a:lnTo>
                    <a:pt x="182" y="40"/>
                  </a:lnTo>
                  <a:lnTo>
                    <a:pt x="19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020" y="2674"/>
              <a:ext cx="98" cy="105"/>
            </a:xfrm>
            <a:custGeom>
              <a:avLst/>
              <a:gdLst>
                <a:gd name="T0" fmla="*/ 74 w 98"/>
                <a:gd name="T1" fmla="*/ 0 h 105"/>
                <a:gd name="T2" fmla="*/ 98 w 98"/>
                <a:gd name="T3" fmla="*/ 105 h 105"/>
                <a:gd name="T4" fmla="*/ 0 w 98"/>
                <a:gd name="T5" fmla="*/ 61 h 105"/>
                <a:gd name="T6" fmla="*/ 69 w 98"/>
                <a:gd name="T7" fmla="*/ 67 h 105"/>
                <a:gd name="T8" fmla="*/ 74 w 98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05"/>
                <a:gd name="T17" fmla="*/ 98 w 98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05">
                  <a:moveTo>
                    <a:pt x="74" y="0"/>
                  </a:moveTo>
                  <a:lnTo>
                    <a:pt x="98" y="105"/>
                  </a:lnTo>
                  <a:lnTo>
                    <a:pt x="0" y="61"/>
                  </a:lnTo>
                  <a:lnTo>
                    <a:pt x="69" y="6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009" y="2663"/>
              <a:ext cx="120" cy="127"/>
            </a:xfrm>
            <a:custGeom>
              <a:avLst/>
              <a:gdLst>
                <a:gd name="T0" fmla="*/ 96 w 120"/>
                <a:gd name="T1" fmla="*/ 11 h 127"/>
                <a:gd name="T2" fmla="*/ 75 w 120"/>
                <a:gd name="T3" fmla="*/ 13 h 127"/>
                <a:gd name="T4" fmla="*/ 98 w 120"/>
                <a:gd name="T5" fmla="*/ 118 h 127"/>
                <a:gd name="T6" fmla="*/ 113 w 120"/>
                <a:gd name="T7" fmla="*/ 107 h 127"/>
                <a:gd name="T8" fmla="*/ 15 w 120"/>
                <a:gd name="T9" fmla="*/ 63 h 127"/>
                <a:gd name="T10" fmla="*/ 11 w 120"/>
                <a:gd name="T11" fmla="*/ 83 h 127"/>
                <a:gd name="T12" fmla="*/ 80 w 120"/>
                <a:gd name="T13" fmla="*/ 89 h 127"/>
                <a:gd name="T14" fmla="*/ 82 w 120"/>
                <a:gd name="T15" fmla="*/ 89 h 127"/>
                <a:gd name="T16" fmla="*/ 85 w 120"/>
                <a:gd name="T17" fmla="*/ 87 h 127"/>
                <a:gd name="T18" fmla="*/ 87 w 120"/>
                <a:gd name="T19" fmla="*/ 87 h 127"/>
                <a:gd name="T20" fmla="*/ 89 w 120"/>
                <a:gd name="T21" fmla="*/ 83 h 127"/>
                <a:gd name="T22" fmla="*/ 91 w 120"/>
                <a:gd name="T23" fmla="*/ 82 h 127"/>
                <a:gd name="T24" fmla="*/ 91 w 120"/>
                <a:gd name="T25" fmla="*/ 78 h 127"/>
                <a:gd name="T26" fmla="*/ 96 w 120"/>
                <a:gd name="T27" fmla="*/ 11 h 127"/>
                <a:gd name="T28" fmla="*/ 75 w 120"/>
                <a:gd name="T29" fmla="*/ 11 h 127"/>
                <a:gd name="T30" fmla="*/ 69 w 120"/>
                <a:gd name="T31" fmla="*/ 78 h 127"/>
                <a:gd name="T32" fmla="*/ 80 w 120"/>
                <a:gd name="T33" fmla="*/ 67 h 127"/>
                <a:gd name="T34" fmla="*/ 11 w 120"/>
                <a:gd name="T35" fmla="*/ 62 h 127"/>
                <a:gd name="T36" fmla="*/ 9 w 120"/>
                <a:gd name="T37" fmla="*/ 62 h 127"/>
                <a:gd name="T38" fmla="*/ 7 w 120"/>
                <a:gd name="T39" fmla="*/ 62 h 127"/>
                <a:gd name="T40" fmla="*/ 4 w 120"/>
                <a:gd name="T41" fmla="*/ 63 h 127"/>
                <a:gd name="T42" fmla="*/ 2 w 120"/>
                <a:gd name="T43" fmla="*/ 65 h 127"/>
                <a:gd name="T44" fmla="*/ 2 w 120"/>
                <a:gd name="T45" fmla="*/ 69 h 127"/>
                <a:gd name="T46" fmla="*/ 0 w 120"/>
                <a:gd name="T47" fmla="*/ 71 h 127"/>
                <a:gd name="T48" fmla="*/ 0 w 120"/>
                <a:gd name="T49" fmla="*/ 74 h 127"/>
                <a:gd name="T50" fmla="*/ 0 w 120"/>
                <a:gd name="T51" fmla="*/ 76 h 127"/>
                <a:gd name="T52" fmla="*/ 2 w 120"/>
                <a:gd name="T53" fmla="*/ 80 h 127"/>
                <a:gd name="T54" fmla="*/ 4 w 120"/>
                <a:gd name="T55" fmla="*/ 82 h 127"/>
                <a:gd name="T56" fmla="*/ 7 w 120"/>
                <a:gd name="T57" fmla="*/ 82 h 127"/>
                <a:gd name="T58" fmla="*/ 105 w 120"/>
                <a:gd name="T59" fmla="*/ 125 h 127"/>
                <a:gd name="T60" fmla="*/ 105 w 120"/>
                <a:gd name="T61" fmla="*/ 127 h 127"/>
                <a:gd name="T62" fmla="*/ 109 w 120"/>
                <a:gd name="T63" fmla="*/ 127 h 127"/>
                <a:gd name="T64" fmla="*/ 111 w 120"/>
                <a:gd name="T65" fmla="*/ 127 h 127"/>
                <a:gd name="T66" fmla="*/ 114 w 120"/>
                <a:gd name="T67" fmla="*/ 125 h 127"/>
                <a:gd name="T68" fmla="*/ 116 w 120"/>
                <a:gd name="T69" fmla="*/ 123 h 127"/>
                <a:gd name="T70" fmla="*/ 118 w 120"/>
                <a:gd name="T71" fmla="*/ 121 h 127"/>
                <a:gd name="T72" fmla="*/ 120 w 120"/>
                <a:gd name="T73" fmla="*/ 120 h 127"/>
                <a:gd name="T74" fmla="*/ 120 w 120"/>
                <a:gd name="T75" fmla="*/ 116 h 127"/>
                <a:gd name="T76" fmla="*/ 120 w 120"/>
                <a:gd name="T77" fmla="*/ 114 h 127"/>
                <a:gd name="T78" fmla="*/ 96 w 120"/>
                <a:gd name="T79" fmla="*/ 9 h 127"/>
                <a:gd name="T80" fmla="*/ 94 w 120"/>
                <a:gd name="T81" fmla="*/ 5 h 127"/>
                <a:gd name="T82" fmla="*/ 94 w 120"/>
                <a:gd name="T83" fmla="*/ 3 h 127"/>
                <a:gd name="T84" fmla="*/ 91 w 120"/>
                <a:gd name="T85" fmla="*/ 2 h 127"/>
                <a:gd name="T86" fmla="*/ 89 w 120"/>
                <a:gd name="T87" fmla="*/ 0 h 127"/>
                <a:gd name="T88" fmla="*/ 85 w 120"/>
                <a:gd name="T89" fmla="*/ 0 h 127"/>
                <a:gd name="T90" fmla="*/ 84 w 120"/>
                <a:gd name="T91" fmla="*/ 0 h 127"/>
                <a:gd name="T92" fmla="*/ 80 w 120"/>
                <a:gd name="T93" fmla="*/ 2 h 127"/>
                <a:gd name="T94" fmla="*/ 78 w 120"/>
                <a:gd name="T95" fmla="*/ 2 h 127"/>
                <a:gd name="T96" fmla="*/ 76 w 120"/>
                <a:gd name="T97" fmla="*/ 5 h 127"/>
                <a:gd name="T98" fmla="*/ 75 w 120"/>
                <a:gd name="T99" fmla="*/ 7 h 127"/>
                <a:gd name="T100" fmla="*/ 75 w 120"/>
                <a:gd name="T101" fmla="*/ 11 h 127"/>
                <a:gd name="T102" fmla="*/ 96 w 120"/>
                <a:gd name="T103" fmla="*/ 11 h 1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0"/>
                <a:gd name="T157" fmla="*/ 0 h 127"/>
                <a:gd name="T158" fmla="*/ 120 w 120"/>
                <a:gd name="T159" fmla="*/ 127 h 12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0" h="127">
                  <a:moveTo>
                    <a:pt x="96" y="11"/>
                  </a:moveTo>
                  <a:lnTo>
                    <a:pt x="75" y="13"/>
                  </a:lnTo>
                  <a:lnTo>
                    <a:pt x="98" y="118"/>
                  </a:lnTo>
                  <a:lnTo>
                    <a:pt x="113" y="107"/>
                  </a:lnTo>
                  <a:lnTo>
                    <a:pt x="15" y="63"/>
                  </a:lnTo>
                  <a:lnTo>
                    <a:pt x="11" y="83"/>
                  </a:lnTo>
                  <a:lnTo>
                    <a:pt x="80" y="89"/>
                  </a:lnTo>
                  <a:lnTo>
                    <a:pt x="82" y="89"/>
                  </a:lnTo>
                  <a:lnTo>
                    <a:pt x="85" y="87"/>
                  </a:lnTo>
                  <a:lnTo>
                    <a:pt x="87" y="87"/>
                  </a:lnTo>
                  <a:lnTo>
                    <a:pt x="89" y="83"/>
                  </a:lnTo>
                  <a:lnTo>
                    <a:pt x="91" y="82"/>
                  </a:lnTo>
                  <a:lnTo>
                    <a:pt x="91" y="78"/>
                  </a:lnTo>
                  <a:lnTo>
                    <a:pt x="96" y="11"/>
                  </a:lnTo>
                  <a:lnTo>
                    <a:pt x="75" y="11"/>
                  </a:lnTo>
                  <a:lnTo>
                    <a:pt x="69" y="78"/>
                  </a:lnTo>
                  <a:lnTo>
                    <a:pt x="80" y="67"/>
                  </a:lnTo>
                  <a:lnTo>
                    <a:pt x="11" y="62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7" y="82"/>
                  </a:lnTo>
                  <a:lnTo>
                    <a:pt x="105" y="125"/>
                  </a:lnTo>
                  <a:lnTo>
                    <a:pt x="105" y="127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25"/>
                  </a:lnTo>
                  <a:lnTo>
                    <a:pt x="116" y="123"/>
                  </a:lnTo>
                  <a:lnTo>
                    <a:pt x="118" y="121"/>
                  </a:lnTo>
                  <a:lnTo>
                    <a:pt x="120" y="120"/>
                  </a:lnTo>
                  <a:lnTo>
                    <a:pt x="120" y="116"/>
                  </a:lnTo>
                  <a:lnTo>
                    <a:pt x="120" y="114"/>
                  </a:lnTo>
                  <a:lnTo>
                    <a:pt x="96" y="9"/>
                  </a:lnTo>
                  <a:lnTo>
                    <a:pt x="94" y="5"/>
                  </a:lnTo>
                  <a:lnTo>
                    <a:pt x="94" y="3"/>
                  </a:lnTo>
                  <a:lnTo>
                    <a:pt x="91" y="2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4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5"/>
                  </a:lnTo>
                  <a:lnTo>
                    <a:pt x="75" y="7"/>
                  </a:lnTo>
                  <a:lnTo>
                    <a:pt x="75" y="1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70" y="1706"/>
              <a:ext cx="215" cy="1035"/>
            </a:xfrm>
            <a:custGeom>
              <a:avLst/>
              <a:gdLst>
                <a:gd name="T0" fmla="*/ 2 w 215"/>
                <a:gd name="T1" fmla="*/ 1019 h 1035"/>
                <a:gd name="T2" fmla="*/ 0 w 215"/>
                <a:gd name="T3" fmla="*/ 1028 h 1035"/>
                <a:gd name="T4" fmla="*/ 4 w 215"/>
                <a:gd name="T5" fmla="*/ 1033 h 1035"/>
                <a:gd name="T6" fmla="*/ 10 w 215"/>
                <a:gd name="T7" fmla="*/ 1035 h 1035"/>
                <a:gd name="T8" fmla="*/ 17 w 215"/>
                <a:gd name="T9" fmla="*/ 1033 h 1035"/>
                <a:gd name="T10" fmla="*/ 53 w 215"/>
                <a:gd name="T11" fmla="*/ 986 h 1035"/>
                <a:gd name="T12" fmla="*/ 73 w 215"/>
                <a:gd name="T13" fmla="*/ 960 h 1035"/>
                <a:gd name="T14" fmla="*/ 117 w 215"/>
                <a:gd name="T15" fmla="*/ 886 h 1035"/>
                <a:gd name="T16" fmla="*/ 133 w 215"/>
                <a:gd name="T17" fmla="*/ 857 h 1035"/>
                <a:gd name="T18" fmla="*/ 153 w 215"/>
                <a:gd name="T19" fmla="*/ 810 h 1035"/>
                <a:gd name="T20" fmla="*/ 168 w 215"/>
                <a:gd name="T21" fmla="*/ 779 h 1035"/>
                <a:gd name="T22" fmla="*/ 182 w 215"/>
                <a:gd name="T23" fmla="*/ 735 h 1035"/>
                <a:gd name="T24" fmla="*/ 195 w 215"/>
                <a:gd name="T25" fmla="*/ 686 h 1035"/>
                <a:gd name="T26" fmla="*/ 202 w 215"/>
                <a:gd name="T27" fmla="*/ 655 h 1035"/>
                <a:gd name="T28" fmla="*/ 206 w 215"/>
                <a:gd name="T29" fmla="*/ 624 h 1035"/>
                <a:gd name="T30" fmla="*/ 211 w 215"/>
                <a:gd name="T31" fmla="*/ 592 h 1035"/>
                <a:gd name="T32" fmla="*/ 215 w 215"/>
                <a:gd name="T33" fmla="*/ 548 h 1035"/>
                <a:gd name="T34" fmla="*/ 213 w 215"/>
                <a:gd name="T35" fmla="*/ 497 h 1035"/>
                <a:gd name="T36" fmla="*/ 211 w 215"/>
                <a:gd name="T37" fmla="*/ 465 h 1035"/>
                <a:gd name="T38" fmla="*/ 209 w 215"/>
                <a:gd name="T39" fmla="*/ 430 h 1035"/>
                <a:gd name="T40" fmla="*/ 204 w 215"/>
                <a:gd name="T41" fmla="*/ 397 h 1035"/>
                <a:gd name="T42" fmla="*/ 198 w 215"/>
                <a:gd name="T43" fmla="*/ 365 h 1035"/>
                <a:gd name="T44" fmla="*/ 186 w 215"/>
                <a:gd name="T45" fmla="*/ 314 h 1035"/>
                <a:gd name="T46" fmla="*/ 171 w 215"/>
                <a:gd name="T47" fmla="*/ 265 h 1035"/>
                <a:gd name="T48" fmla="*/ 160 w 215"/>
                <a:gd name="T49" fmla="*/ 230 h 1035"/>
                <a:gd name="T50" fmla="*/ 148 w 215"/>
                <a:gd name="T51" fmla="*/ 196 h 1035"/>
                <a:gd name="T52" fmla="*/ 124 w 215"/>
                <a:gd name="T53" fmla="*/ 143 h 1035"/>
                <a:gd name="T54" fmla="*/ 108 w 215"/>
                <a:gd name="T55" fmla="*/ 109 h 1035"/>
                <a:gd name="T56" fmla="*/ 89 w 215"/>
                <a:gd name="T57" fmla="*/ 74 h 1035"/>
                <a:gd name="T58" fmla="*/ 71 w 215"/>
                <a:gd name="T59" fmla="*/ 40 h 1035"/>
                <a:gd name="T60" fmla="*/ 51 w 215"/>
                <a:gd name="T61" fmla="*/ 5 h 1035"/>
                <a:gd name="T62" fmla="*/ 46 w 215"/>
                <a:gd name="T63" fmla="*/ 0 h 1035"/>
                <a:gd name="T64" fmla="*/ 35 w 215"/>
                <a:gd name="T65" fmla="*/ 3 h 1035"/>
                <a:gd name="T66" fmla="*/ 31 w 215"/>
                <a:gd name="T67" fmla="*/ 14 h 1035"/>
                <a:gd name="T68" fmla="*/ 42 w 215"/>
                <a:gd name="T69" fmla="*/ 32 h 1035"/>
                <a:gd name="T70" fmla="*/ 62 w 215"/>
                <a:gd name="T71" fmla="*/ 69 h 1035"/>
                <a:gd name="T72" fmla="*/ 80 w 215"/>
                <a:gd name="T73" fmla="*/ 103 h 1035"/>
                <a:gd name="T74" fmla="*/ 97 w 215"/>
                <a:gd name="T75" fmla="*/ 138 h 1035"/>
                <a:gd name="T76" fmla="*/ 111 w 215"/>
                <a:gd name="T77" fmla="*/ 170 h 1035"/>
                <a:gd name="T78" fmla="*/ 131 w 215"/>
                <a:gd name="T79" fmla="*/ 221 h 1035"/>
                <a:gd name="T80" fmla="*/ 144 w 215"/>
                <a:gd name="T81" fmla="*/ 254 h 1035"/>
                <a:gd name="T82" fmla="*/ 160 w 215"/>
                <a:gd name="T83" fmla="*/ 305 h 1035"/>
                <a:gd name="T84" fmla="*/ 169 w 215"/>
                <a:gd name="T85" fmla="*/ 338 h 1035"/>
                <a:gd name="T86" fmla="*/ 178 w 215"/>
                <a:gd name="T87" fmla="*/ 385 h 1035"/>
                <a:gd name="T88" fmla="*/ 184 w 215"/>
                <a:gd name="T89" fmla="*/ 417 h 1035"/>
                <a:gd name="T90" fmla="*/ 189 w 215"/>
                <a:gd name="T91" fmla="*/ 448 h 1035"/>
                <a:gd name="T92" fmla="*/ 191 w 215"/>
                <a:gd name="T93" fmla="*/ 481 h 1035"/>
                <a:gd name="T94" fmla="*/ 193 w 215"/>
                <a:gd name="T95" fmla="*/ 514 h 1035"/>
                <a:gd name="T96" fmla="*/ 193 w 215"/>
                <a:gd name="T97" fmla="*/ 545 h 1035"/>
                <a:gd name="T98" fmla="*/ 189 w 215"/>
                <a:gd name="T99" fmla="*/ 577 h 1035"/>
                <a:gd name="T100" fmla="*/ 188 w 215"/>
                <a:gd name="T101" fmla="*/ 606 h 1035"/>
                <a:gd name="T102" fmla="*/ 182 w 215"/>
                <a:gd name="T103" fmla="*/ 637 h 1035"/>
                <a:gd name="T104" fmla="*/ 177 w 215"/>
                <a:gd name="T105" fmla="*/ 668 h 1035"/>
                <a:gd name="T106" fmla="*/ 169 w 215"/>
                <a:gd name="T107" fmla="*/ 699 h 1035"/>
                <a:gd name="T108" fmla="*/ 160 w 215"/>
                <a:gd name="T109" fmla="*/ 728 h 1035"/>
                <a:gd name="T110" fmla="*/ 146 w 215"/>
                <a:gd name="T111" fmla="*/ 772 h 1035"/>
                <a:gd name="T112" fmla="*/ 135 w 215"/>
                <a:gd name="T113" fmla="*/ 802 h 1035"/>
                <a:gd name="T114" fmla="*/ 122 w 215"/>
                <a:gd name="T115" fmla="*/ 830 h 1035"/>
                <a:gd name="T116" fmla="*/ 108 w 215"/>
                <a:gd name="T117" fmla="*/ 861 h 1035"/>
                <a:gd name="T118" fmla="*/ 91 w 215"/>
                <a:gd name="T119" fmla="*/ 890 h 1035"/>
                <a:gd name="T120" fmla="*/ 44 w 215"/>
                <a:gd name="T121" fmla="*/ 959 h 1035"/>
                <a:gd name="T122" fmla="*/ 2 w 215"/>
                <a:gd name="T123" fmla="*/ 1017 h 10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5"/>
                <a:gd name="T187" fmla="*/ 0 h 1035"/>
                <a:gd name="T188" fmla="*/ 215 w 215"/>
                <a:gd name="T189" fmla="*/ 1035 h 10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5" h="1035">
                  <a:moveTo>
                    <a:pt x="2" y="1017"/>
                  </a:moveTo>
                  <a:lnTo>
                    <a:pt x="2" y="1019"/>
                  </a:lnTo>
                  <a:lnTo>
                    <a:pt x="0" y="1022"/>
                  </a:lnTo>
                  <a:lnTo>
                    <a:pt x="0" y="1028"/>
                  </a:lnTo>
                  <a:lnTo>
                    <a:pt x="2" y="1029"/>
                  </a:lnTo>
                  <a:lnTo>
                    <a:pt x="4" y="1033"/>
                  </a:lnTo>
                  <a:lnTo>
                    <a:pt x="6" y="1033"/>
                  </a:lnTo>
                  <a:lnTo>
                    <a:pt x="10" y="1035"/>
                  </a:lnTo>
                  <a:lnTo>
                    <a:pt x="15" y="1035"/>
                  </a:lnTo>
                  <a:lnTo>
                    <a:pt x="17" y="1033"/>
                  </a:lnTo>
                  <a:lnTo>
                    <a:pt x="20" y="1031"/>
                  </a:lnTo>
                  <a:lnTo>
                    <a:pt x="53" y="986"/>
                  </a:lnTo>
                  <a:lnTo>
                    <a:pt x="62" y="973"/>
                  </a:lnTo>
                  <a:lnTo>
                    <a:pt x="73" y="960"/>
                  </a:lnTo>
                  <a:lnTo>
                    <a:pt x="109" y="900"/>
                  </a:lnTo>
                  <a:lnTo>
                    <a:pt x="117" y="886"/>
                  </a:lnTo>
                  <a:lnTo>
                    <a:pt x="126" y="871"/>
                  </a:lnTo>
                  <a:lnTo>
                    <a:pt x="133" y="857"/>
                  </a:lnTo>
                  <a:lnTo>
                    <a:pt x="148" y="824"/>
                  </a:lnTo>
                  <a:lnTo>
                    <a:pt x="153" y="810"/>
                  </a:lnTo>
                  <a:lnTo>
                    <a:pt x="162" y="795"/>
                  </a:lnTo>
                  <a:lnTo>
                    <a:pt x="168" y="779"/>
                  </a:lnTo>
                  <a:lnTo>
                    <a:pt x="178" y="750"/>
                  </a:lnTo>
                  <a:lnTo>
                    <a:pt x="182" y="735"/>
                  </a:lnTo>
                  <a:lnTo>
                    <a:pt x="188" y="719"/>
                  </a:lnTo>
                  <a:lnTo>
                    <a:pt x="195" y="686"/>
                  </a:lnTo>
                  <a:lnTo>
                    <a:pt x="198" y="672"/>
                  </a:lnTo>
                  <a:lnTo>
                    <a:pt x="202" y="655"/>
                  </a:lnTo>
                  <a:lnTo>
                    <a:pt x="204" y="641"/>
                  </a:lnTo>
                  <a:lnTo>
                    <a:pt x="206" y="624"/>
                  </a:lnTo>
                  <a:lnTo>
                    <a:pt x="209" y="610"/>
                  </a:lnTo>
                  <a:lnTo>
                    <a:pt x="211" y="592"/>
                  </a:lnTo>
                  <a:lnTo>
                    <a:pt x="211" y="577"/>
                  </a:lnTo>
                  <a:lnTo>
                    <a:pt x="215" y="548"/>
                  </a:lnTo>
                  <a:lnTo>
                    <a:pt x="215" y="514"/>
                  </a:lnTo>
                  <a:lnTo>
                    <a:pt x="213" y="497"/>
                  </a:lnTo>
                  <a:lnTo>
                    <a:pt x="213" y="481"/>
                  </a:lnTo>
                  <a:lnTo>
                    <a:pt x="211" y="465"/>
                  </a:lnTo>
                  <a:lnTo>
                    <a:pt x="211" y="448"/>
                  </a:lnTo>
                  <a:lnTo>
                    <a:pt x="209" y="430"/>
                  </a:lnTo>
                  <a:lnTo>
                    <a:pt x="206" y="414"/>
                  </a:lnTo>
                  <a:lnTo>
                    <a:pt x="204" y="397"/>
                  </a:lnTo>
                  <a:lnTo>
                    <a:pt x="200" y="381"/>
                  </a:lnTo>
                  <a:lnTo>
                    <a:pt x="198" y="365"/>
                  </a:lnTo>
                  <a:lnTo>
                    <a:pt x="191" y="330"/>
                  </a:lnTo>
                  <a:lnTo>
                    <a:pt x="186" y="314"/>
                  </a:lnTo>
                  <a:lnTo>
                    <a:pt x="182" y="298"/>
                  </a:lnTo>
                  <a:lnTo>
                    <a:pt x="171" y="265"/>
                  </a:lnTo>
                  <a:lnTo>
                    <a:pt x="166" y="247"/>
                  </a:lnTo>
                  <a:lnTo>
                    <a:pt x="160" y="230"/>
                  </a:lnTo>
                  <a:lnTo>
                    <a:pt x="153" y="214"/>
                  </a:lnTo>
                  <a:lnTo>
                    <a:pt x="148" y="196"/>
                  </a:lnTo>
                  <a:lnTo>
                    <a:pt x="133" y="163"/>
                  </a:lnTo>
                  <a:lnTo>
                    <a:pt x="124" y="143"/>
                  </a:lnTo>
                  <a:lnTo>
                    <a:pt x="115" y="127"/>
                  </a:lnTo>
                  <a:lnTo>
                    <a:pt x="108" y="109"/>
                  </a:lnTo>
                  <a:lnTo>
                    <a:pt x="99" y="92"/>
                  </a:lnTo>
                  <a:lnTo>
                    <a:pt x="89" y="74"/>
                  </a:lnTo>
                  <a:lnTo>
                    <a:pt x="80" y="58"/>
                  </a:lnTo>
                  <a:lnTo>
                    <a:pt x="71" y="40"/>
                  </a:lnTo>
                  <a:lnTo>
                    <a:pt x="60" y="22"/>
                  </a:lnTo>
                  <a:lnTo>
                    <a:pt x="51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5" y="3"/>
                  </a:lnTo>
                  <a:lnTo>
                    <a:pt x="31" y="7"/>
                  </a:lnTo>
                  <a:lnTo>
                    <a:pt x="31" y="14"/>
                  </a:lnTo>
                  <a:lnTo>
                    <a:pt x="33" y="16"/>
                  </a:lnTo>
                  <a:lnTo>
                    <a:pt x="42" y="32"/>
                  </a:lnTo>
                  <a:lnTo>
                    <a:pt x="53" y="51"/>
                  </a:lnTo>
                  <a:lnTo>
                    <a:pt x="62" y="69"/>
                  </a:lnTo>
                  <a:lnTo>
                    <a:pt x="71" y="85"/>
                  </a:lnTo>
                  <a:lnTo>
                    <a:pt x="80" y="103"/>
                  </a:lnTo>
                  <a:lnTo>
                    <a:pt x="89" y="120"/>
                  </a:lnTo>
                  <a:lnTo>
                    <a:pt x="97" y="138"/>
                  </a:lnTo>
                  <a:lnTo>
                    <a:pt x="106" y="154"/>
                  </a:lnTo>
                  <a:lnTo>
                    <a:pt x="111" y="170"/>
                  </a:lnTo>
                  <a:lnTo>
                    <a:pt x="126" y="203"/>
                  </a:lnTo>
                  <a:lnTo>
                    <a:pt x="131" y="221"/>
                  </a:lnTo>
                  <a:lnTo>
                    <a:pt x="138" y="238"/>
                  </a:lnTo>
                  <a:lnTo>
                    <a:pt x="144" y="254"/>
                  </a:lnTo>
                  <a:lnTo>
                    <a:pt x="149" y="272"/>
                  </a:lnTo>
                  <a:lnTo>
                    <a:pt x="160" y="305"/>
                  </a:lnTo>
                  <a:lnTo>
                    <a:pt x="164" y="321"/>
                  </a:lnTo>
                  <a:lnTo>
                    <a:pt x="169" y="338"/>
                  </a:lnTo>
                  <a:lnTo>
                    <a:pt x="177" y="368"/>
                  </a:lnTo>
                  <a:lnTo>
                    <a:pt x="178" y="385"/>
                  </a:lnTo>
                  <a:lnTo>
                    <a:pt x="182" y="401"/>
                  </a:lnTo>
                  <a:lnTo>
                    <a:pt x="184" y="417"/>
                  </a:lnTo>
                  <a:lnTo>
                    <a:pt x="188" y="434"/>
                  </a:lnTo>
                  <a:lnTo>
                    <a:pt x="189" y="448"/>
                  </a:lnTo>
                  <a:lnTo>
                    <a:pt x="189" y="465"/>
                  </a:lnTo>
                  <a:lnTo>
                    <a:pt x="191" y="481"/>
                  </a:lnTo>
                  <a:lnTo>
                    <a:pt x="191" y="497"/>
                  </a:lnTo>
                  <a:lnTo>
                    <a:pt x="193" y="514"/>
                  </a:lnTo>
                  <a:lnTo>
                    <a:pt x="193" y="546"/>
                  </a:lnTo>
                  <a:lnTo>
                    <a:pt x="193" y="545"/>
                  </a:lnTo>
                  <a:lnTo>
                    <a:pt x="191" y="559"/>
                  </a:lnTo>
                  <a:lnTo>
                    <a:pt x="189" y="577"/>
                  </a:lnTo>
                  <a:lnTo>
                    <a:pt x="189" y="592"/>
                  </a:lnTo>
                  <a:lnTo>
                    <a:pt x="188" y="606"/>
                  </a:lnTo>
                  <a:lnTo>
                    <a:pt x="184" y="621"/>
                  </a:lnTo>
                  <a:lnTo>
                    <a:pt x="182" y="637"/>
                  </a:lnTo>
                  <a:lnTo>
                    <a:pt x="180" y="652"/>
                  </a:lnTo>
                  <a:lnTo>
                    <a:pt x="177" y="668"/>
                  </a:lnTo>
                  <a:lnTo>
                    <a:pt x="173" y="683"/>
                  </a:lnTo>
                  <a:lnTo>
                    <a:pt x="169" y="699"/>
                  </a:lnTo>
                  <a:lnTo>
                    <a:pt x="166" y="712"/>
                  </a:lnTo>
                  <a:lnTo>
                    <a:pt x="160" y="728"/>
                  </a:lnTo>
                  <a:lnTo>
                    <a:pt x="157" y="742"/>
                  </a:lnTo>
                  <a:lnTo>
                    <a:pt x="146" y="772"/>
                  </a:lnTo>
                  <a:lnTo>
                    <a:pt x="140" y="788"/>
                  </a:lnTo>
                  <a:lnTo>
                    <a:pt x="135" y="802"/>
                  </a:lnTo>
                  <a:lnTo>
                    <a:pt x="129" y="817"/>
                  </a:lnTo>
                  <a:lnTo>
                    <a:pt x="122" y="830"/>
                  </a:lnTo>
                  <a:lnTo>
                    <a:pt x="115" y="846"/>
                  </a:lnTo>
                  <a:lnTo>
                    <a:pt x="108" y="861"/>
                  </a:lnTo>
                  <a:lnTo>
                    <a:pt x="99" y="875"/>
                  </a:lnTo>
                  <a:lnTo>
                    <a:pt x="91" y="890"/>
                  </a:lnTo>
                  <a:lnTo>
                    <a:pt x="55" y="946"/>
                  </a:lnTo>
                  <a:lnTo>
                    <a:pt x="44" y="959"/>
                  </a:lnTo>
                  <a:lnTo>
                    <a:pt x="35" y="975"/>
                  </a:lnTo>
                  <a:lnTo>
                    <a:pt x="2" y="10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98" y="1686"/>
              <a:ext cx="87" cy="109"/>
            </a:xfrm>
            <a:custGeom>
              <a:avLst/>
              <a:gdLst>
                <a:gd name="T0" fmla="*/ 2 w 87"/>
                <a:gd name="T1" fmla="*/ 109 h 109"/>
                <a:gd name="T2" fmla="*/ 0 w 87"/>
                <a:gd name="T3" fmla="*/ 0 h 109"/>
                <a:gd name="T4" fmla="*/ 87 w 87"/>
                <a:gd name="T5" fmla="*/ 63 h 109"/>
                <a:gd name="T6" fmla="*/ 22 w 87"/>
                <a:gd name="T7" fmla="*/ 43 h 109"/>
                <a:gd name="T8" fmla="*/ 2 w 87"/>
                <a:gd name="T9" fmla="*/ 109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09"/>
                <a:gd name="T17" fmla="*/ 87 w 8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09">
                  <a:moveTo>
                    <a:pt x="2" y="109"/>
                  </a:moveTo>
                  <a:lnTo>
                    <a:pt x="0" y="0"/>
                  </a:lnTo>
                  <a:lnTo>
                    <a:pt x="87" y="63"/>
                  </a:lnTo>
                  <a:lnTo>
                    <a:pt x="22" y="43"/>
                  </a:lnTo>
                  <a:lnTo>
                    <a:pt x="2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87" y="1675"/>
              <a:ext cx="109" cy="131"/>
            </a:xfrm>
            <a:custGeom>
              <a:avLst/>
              <a:gdLst>
                <a:gd name="T0" fmla="*/ 2 w 109"/>
                <a:gd name="T1" fmla="*/ 116 h 131"/>
                <a:gd name="T2" fmla="*/ 23 w 109"/>
                <a:gd name="T3" fmla="*/ 120 h 131"/>
                <a:gd name="T4" fmla="*/ 22 w 109"/>
                <a:gd name="T5" fmla="*/ 11 h 131"/>
                <a:gd name="T6" fmla="*/ 3 w 109"/>
                <a:gd name="T7" fmla="*/ 20 h 131"/>
                <a:gd name="T8" fmla="*/ 91 w 109"/>
                <a:gd name="T9" fmla="*/ 83 h 131"/>
                <a:gd name="T10" fmla="*/ 102 w 109"/>
                <a:gd name="T11" fmla="*/ 63 h 131"/>
                <a:gd name="T12" fmla="*/ 36 w 109"/>
                <a:gd name="T13" fmla="*/ 43 h 131"/>
                <a:gd name="T14" fmla="*/ 31 w 109"/>
                <a:gd name="T15" fmla="*/ 43 h 131"/>
                <a:gd name="T16" fmla="*/ 27 w 109"/>
                <a:gd name="T17" fmla="*/ 45 h 131"/>
                <a:gd name="T18" fmla="*/ 23 w 109"/>
                <a:gd name="T19" fmla="*/ 49 h 131"/>
                <a:gd name="T20" fmla="*/ 22 w 109"/>
                <a:gd name="T21" fmla="*/ 51 h 131"/>
                <a:gd name="T22" fmla="*/ 2 w 109"/>
                <a:gd name="T23" fmla="*/ 116 h 131"/>
                <a:gd name="T24" fmla="*/ 23 w 109"/>
                <a:gd name="T25" fmla="*/ 123 h 131"/>
                <a:gd name="T26" fmla="*/ 43 w 109"/>
                <a:gd name="T27" fmla="*/ 58 h 131"/>
                <a:gd name="T28" fmla="*/ 29 w 109"/>
                <a:gd name="T29" fmla="*/ 65 h 131"/>
                <a:gd name="T30" fmla="*/ 94 w 109"/>
                <a:gd name="T31" fmla="*/ 85 h 131"/>
                <a:gd name="T32" fmla="*/ 96 w 109"/>
                <a:gd name="T33" fmla="*/ 85 h 131"/>
                <a:gd name="T34" fmla="*/ 100 w 109"/>
                <a:gd name="T35" fmla="*/ 85 h 131"/>
                <a:gd name="T36" fmla="*/ 102 w 109"/>
                <a:gd name="T37" fmla="*/ 83 h 131"/>
                <a:gd name="T38" fmla="*/ 105 w 109"/>
                <a:gd name="T39" fmla="*/ 83 h 131"/>
                <a:gd name="T40" fmla="*/ 107 w 109"/>
                <a:gd name="T41" fmla="*/ 82 h 131"/>
                <a:gd name="T42" fmla="*/ 109 w 109"/>
                <a:gd name="T43" fmla="*/ 78 h 131"/>
                <a:gd name="T44" fmla="*/ 109 w 109"/>
                <a:gd name="T45" fmla="*/ 76 h 131"/>
                <a:gd name="T46" fmla="*/ 109 w 109"/>
                <a:gd name="T47" fmla="*/ 72 h 131"/>
                <a:gd name="T48" fmla="*/ 107 w 109"/>
                <a:gd name="T49" fmla="*/ 71 h 131"/>
                <a:gd name="T50" fmla="*/ 107 w 109"/>
                <a:gd name="T51" fmla="*/ 67 h 131"/>
                <a:gd name="T52" fmla="*/ 105 w 109"/>
                <a:gd name="T53" fmla="*/ 65 h 131"/>
                <a:gd name="T54" fmla="*/ 18 w 109"/>
                <a:gd name="T55" fmla="*/ 2 h 131"/>
                <a:gd name="T56" fmla="*/ 16 w 109"/>
                <a:gd name="T57" fmla="*/ 2 h 131"/>
                <a:gd name="T58" fmla="*/ 13 w 109"/>
                <a:gd name="T59" fmla="*/ 0 h 131"/>
                <a:gd name="T60" fmla="*/ 11 w 109"/>
                <a:gd name="T61" fmla="*/ 0 h 131"/>
                <a:gd name="T62" fmla="*/ 7 w 109"/>
                <a:gd name="T63" fmla="*/ 0 h 131"/>
                <a:gd name="T64" fmla="*/ 5 w 109"/>
                <a:gd name="T65" fmla="*/ 2 h 131"/>
                <a:gd name="T66" fmla="*/ 3 w 109"/>
                <a:gd name="T67" fmla="*/ 3 h 131"/>
                <a:gd name="T68" fmla="*/ 2 w 109"/>
                <a:gd name="T69" fmla="*/ 5 h 131"/>
                <a:gd name="T70" fmla="*/ 0 w 109"/>
                <a:gd name="T71" fmla="*/ 9 h 131"/>
                <a:gd name="T72" fmla="*/ 0 w 109"/>
                <a:gd name="T73" fmla="*/ 11 h 131"/>
                <a:gd name="T74" fmla="*/ 2 w 109"/>
                <a:gd name="T75" fmla="*/ 120 h 131"/>
                <a:gd name="T76" fmla="*/ 2 w 109"/>
                <a:gd name="T77" fmla="*/ 122 h 131"/>
                <a:gd name="T78" fmla="*/ 3 w 109"/>
                <a:gd name="T79" fmla="*/ 125 h 131"/>
                <a:gd name="T80" fmla="*/ 5 w 109"/>
                <a:gd name="T81" fmla="*/ 127 h 131"/>
                <a:gd name="T82" fmla="*/ 7 w 109"/>
                <a:gd name="T83" fmla="*/ 129 h 131"/>
                <a:gd name="T84" fmla="*/ 9 w 109"/>
                <a:gd name="T85" fmla="*/ 131 h 131"/>
                <a:gd name="T86" fmla="*/ 13 w 109"/>
                <a:gd name="T87" fmla="*/ 131 h 131"/>
                <a:gd name="T88" fmla="*/ 14 w 109"/>
                <a:gd name="T89" fmla="*/ 131 h 131"/>
                <a:gd name="T90" fmla="*/ 18 w 109"/>
                <a:gd name="T91" fmla="*/ 129 h 131"/>
                <a:gd name="T92" fmla="*/ 20 w 109"/>
                <a:gd name="T93" fmla="*/ 127 h 131"/>
                <a:gd name="T94" fmla="*/ 22 w 109"/>
                <a:gd name="T95" fmla="*/ 125 h 131"/>
                <a:gd name="T96" fmla="*/ 23 w 109"/>
                <a:gd name="T97" fmla="*/ 123 h 131"/>
                <a:gd name="T98" fmla="*/ 2 w 109"/>
                <a:gd name="T99" fmla="*/ 116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"/>
                <a:gd name="T151" fmla="*/ 0 h 131"/>
                <a:gd name="T152" fmla="*/ 109 w 109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" h="131">
                  <a:moveTo>
                    <a:pt x="2" y="116"/>
                  </a:moveTo>
                  <a:lnTo>
                    <a:pt x="23" y="120"/>
                  </a:lnTo>
                  <a:lnTo>
                    <a:pt x="22" y="11"/>
                  </a:lnTo>
                  <a:lnTo>
                    <a:pt x="3" y="20"/>
                  </a:lnTo>
                  <a:lnTo>
                    <a:pt x="91" y="83"/>
                  </a:lnTo>
                  <a:lnTo>
                    <a:pt x="102" y="63"/>
                  </a:lnTo>
                  <a:lnTo>
                    <a:pt x="36" y="43"/>
                  </a:lnTo>
                  <a:lnTo>
                    <a:pt x="31" y="43"/>
                  </a:lnTo>
                  <a:lnTo>
                    <a:pt x="27" y="45"/>
                  </a:lnTo>
                  <a:lnTo>
                    <a:pt x="23" y="49"/>
                  </a:lnTo>
                  <a:lnTo>
                    <a:pt x="22" y="51"/>
                  </a:lnTo>
                  <a:lnTo>
                    <a:pt x="2" y="116"/>
                  </a:lnTo>
                  <a:lnTo>
                    <a:pt x="23" y="123"/>
                  </a:lnTo>
                  <a:lnTo>
                    <a:pt x="43" y="58"/>
                  </a:lnTo>
                  <a:lnTo>
                    <a:pt x="29" y="65"/>
                  </a:lnTo>
                  <a:lnTo>
                    <a:pt x="94" y="85"/>
                  </a:lnTo>
                  <a:lnTo>
                    <a:pt x="96" y="85"/>
                  </a:lnTo>
                  <a:lnTo>
                    <a:pt x="100" y="85"/>
                  </a:lnTo>
                  <a:lnTo>
                    <a:pt x="102" y="83"/>
                  </a:lnTo>
                  <a:lnTo>
                    <a:pt x="105" y="83"/>
                  </a:lnTo>
                  <a:lnTo>
                    <a:pt x="107" y="82"/>
                  </a:lnTo>
                  <a:lnTo>
                    <a:pt x="109" y="78"/>
                  </a:lnTo>
                  <a:lnTo>
                    <a:pt x="109" y="76"/>
                  </a:lnTo>
                  <a:lnTo>
                    <a:pt x="109" y="72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5" y="65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3" y="125"/>
                  </a:lnTo>
                  <a:lnTo>
                    <a:pt x="5" y="127"/>
                  </a:lnTo>
                  <a:lnTo>
                    <a:pt x="7" y="129"/>
                  </a:lnTo>
                  <a:lnTo>
                    <a:pt x="9" y="131"/>
                  </a:lnTo>
                  <a:lnTo>
                    <a:pt x="13" y="131"/>
                  </a:lnTo>
                  <a:lnTo>
                    <a:pt x="14" y="131"/>
                  </a:lnTo>
                  <a:lnTo>
                    <a:pt x="18" y="129"/>
                  </a:lnTo>
                  <a:lnTo>
                    <a:pt x="20" y="127"/>
                  </a:lnTo>
                  <a:lnTo>
                    <a:pt x="22" y="125"/>
                  </a:lnTo>
                  <a:lnTo>
                    <a:pt x="23" y="123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523" y="1515"/>
              <a:ext cx="1173" cy="1202"/>
            </a:xfrm>
            <a:custGeom>
              <a:avLst/>
              <a:gdLst>
                <a:gd name="T0" fmla="*/ 1157 w 1173"/>
                <a:gd name="T1" fmla="*/ 1200 h 1202"/>
                <a:gd name="T2" fmla="*/ 1166 w 1173"/>
                <a:gd name="T3" fmla="*/ 1202 h 1202"/>
                <a:gd name="T4" fmla="*/ 1171 w 1173"/>
                <a:gd name="T5" fmla="*/ 1197 h 1202"/>
                <a:gd name="T6" fmla="*/ 1173 w 1173"/>
                <a:gd name="T7" fmla="*/ 1188 h 1202"/>
                <a:gd name="T8" fmla="*/ 1151 w 1173"/>
                <a:gd name="T9" fmla="*/ 1153 h 1202"/>
                <a:gd name="T10" fmla="*/ 1113 w 1173"/>
                <a:gd name="T11" fmla="*/ 1091 h 1202"/>
                <a:gd name="T12" fmla="*/ 1075 w 1173"/>
                <a:gd name="T13" fmla="*/ 1032 h 1202"/>
                <a:gd name="T14" fmla="*/ 1019 w 1173"/>
                <a:gd name="T15" fmla="*/ 944 h 1202"/>
                <a:gd name="T16" fmla="*/ 855 w 1173"/>
                <a:gd name="T17" fmla="*/ 705 h 1202"/>
                <a:gd name="T18" fmla="*/ 819 w 1173"/>
                <a:gd name="T19" fmla="*/ 656 h 1202"/>
                <a:gd name="T20" fmla="*/ 783 w 1173"/>
                <a:gd name="T21" fmla="*/ 610 h 1202"/>
                <a:gd name="T22" fmla="*/ 692 w 1173"/>
                <a:gd name="T23" fmla="*/ 499 h 1202"/>
                <a:gd name="T24" fmla="*/ 581 w 1173"/>
                <a:gd name="T25" fmla="*/ 383 h 1202"/>
                <a:gd name="T26" fmla="*/ 527 w 1173"/>
                <a:gd name="T27" fmla="*/ 327 h 1202"/>
                <a:gd name="T28" fmla="*/ 418 w 1173"/>
                <a:gd name="T29" fmla="*/ 231 h 1202"/>
                <a:gd name="T30" fmla="*/ 383 w 1173"/>
                <a:gd name="T31" fmla="*/ 202 h 1202"/>
                <a:gd name="T32" fmla="*/ 347 w 1173"/>
                <a:gd name="T33" fmla="*/ 174 h 1202"/>
                <a:gd name="T34" fmla="*/ 292 w 1173"/>
                <a:gd name="T35" fmla="*/ 136 h 1202"/>
                <a:gd name="T36" fmla="*/ 240 w 1173"/>
                <a:gd name="T37" fmla="*/ 104 h 1202"/>
                <a:gd name="T38" fmla="*/ 205 w 1173"/>
                <a:gd name="T39" fmla="*/ 84 h 1202"/>
                <a:gd name="T40" fmla="*/ 171 w 1173"/>
                <a:gd name="T41" fmla="*/ 65 h 1202"/>
                <a:gd name="T42" fmla="*/ 134 w 1173"/>
                <a:gd name="T43" fmla="*/ 47 h 1202"/>
                <a:gd name="T44" fmla="*/ 100 w 1173"/>
                <a:gd name="T45" fmla="*/ 31 h 1202"/>
                <a:gd name="T46" fmla="*/ 65 w 1173"/>
                <a:gd name="T47" fmla="*/ 16 h 1202"/>
                <a:gd name="T48" fmla="*/ 15 w 1173"/>
                <a:gd name="T49" fmla="*/ 0 h 1202"/>
                <a:gd name="T50" fmla="*/ 5 w 1173"/>
                <a:gd name="T51" fmla="*/ 2 h 1202"/>
                <a:gd name="T52" fmla="*/ 0 w 1173"/>
                <a:gd name="T53" fmla="*/ 7 h 1202"/>
                <a:gd name="T54" fmla="*/ 2 w 1173"/>
                <a:gd name="T55" fmla="*/ 16 h 1202"/>
                <a:gd name="T56" fmla="*/ 7 w 1173"/>
                <a:gd name="T57" fmla="*/ 22 h 1202"/>
                <a:gd name="T58" fmla="*/ 58 w 1173"/>
                <a:gd name="T59" fmla="*/ 38 h 1202"/>
                <a:gd name="T60" fmla="*/ 93 w 1173"/>
                <a:gd name="T61" fmla="*/ 53 h 1202"/>
                <a:gd name="T62" fmla="*/ 127 w 1173"/>
                <a:gd name="T63" fmla="*/ 65 h 1202"/>
                <a:gd name="T64" fmla="*/ 160 w 1173"/>
                <a:gd name="T65" fmla="*/ 84 h 1202"/>
                <a:gd name="T66" fmla="*/ 194 w 1173"/>
                <a:gd name="T67" fmla="*/ 102 h 1202"/>
                <a:gd name="T68" fmla="*/ 229 w 1173"/>
                <a:gd name="T69" fmla="*/ 122 h 1202"/>
                <a:gd name="T70" fmla="*/ 282 w 1173"/>
                <a:gd name="T71" fmla="*/ 154 h 1202"/>
                <a:gd name="T72" fmla="*/ 332 w 1173"/>
                <a:gd name="T73" fmla="*/ 193 h 1202"/>
                <a:gd name="T74" fmla="*/ 369 w 1173"/>
                <a:gd name="T75" fmla="*/ 220 h 1202"/>
                <a:gd name="T76" fmla="*/ 403 w 1173"/>
                <a:gd name="T77" fmla="*/ 245 h 1202"/>
                <a:gd name="T78" fmla="*/ 440 w 1173"/>
                <a:gd name="T79" fmla="*/ 278 h 1202"/>
                <a:gd name="T80" fmla="*/ 529 w 1173"/>
                <a:gd name="T81" fmla="*/ 360 h 1202"/>
                <a:gd name="T82" fmla="*/ 603 w 1173"/>
                <a:gd name="T83" fmla="*/ 434 h 1202"/>
                <a:gd name="T84" fmla="*/ 746 w 1173"/>
                <a:gd name="T85" fmla="*/ 601 h 1202"/>
                <a:gd name="T86" fmla="*/ 783 w 1173"/>
                <a:gd name="T87" fmla="*/ 647 h 1202"/>
                <a:gd name="T88" fmla="*/ 819 w 1173"/>
                <a:gd name="T89" fmla="*/ 696 h 1202"/>
                <a:gd name="T90" fmla="*/ 910 w 1173"/>
                <a:gd name="T91" fmla="*/ 819 h 1202"/>
                <a:gd name="T92" fmla="*/ 1021 w 1173"/>
                <a:gd name="T93" fmla="*/ 984 h 1202"/>
                <a:gd name="T94" fmla="*/ 1077 w 1173"/>
                <a:gd name="T95" fmla="*/ 1073 h 1202"/>
                <a:gd name="T96" fmla="*/ 1113 w 1173"/>
                <a:gd name="T97" fmla="*/ 1133 h 1202"/>
                <a:gd name="T98" fmla="*/ 1153 w 1173"/>
                <a:gd name="T99" fmla="*/ 1197 h 12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73"/>
                <a:gd name="T151" fmla="*/ 0 h 1202"/>
                <a:gd name="T152" fmla="*/ 1173 w 1173"/>
                <a:gd name="T153" fmla="*/ 1202 h 12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73" h="1202">
                  <a:moveTo>
                    <a:pt x="1153" y="1197"/>
                  </a:moveTo>
                  <a:lnTo>
                    <a:pt x="1157" y="1200"/>
                  </a:lnTo>
                  <a:lnTo>
                    <a:pt x="1161" y="1202"/>
                  </a:lnTo>
                  <a:lnTo>
                    <a:pt x="1166" y="1202"/>
                  </a:lnTo>
                  <a:lnTo>
                    <a:pt x="1170" y="1199"/>
                  </a:lnTo>
                  <a:lnTo>
                    <a:pt x="1171" y="1197"/>
                  </a:lnTo>
                  <a:lnTo>
                    <a:pt x="1173" y="1193"/>
                  </a:lnTo>
                  <a:lnTo>
                    <a:pt x="1173" y="1188"/>
                  </a:lnTo>
                  <a:lnTo>
                    <a:pt x="1171" y="1186"/>
                  </a:lnTo>
                  <a:lnTo>
                    <a:pt x="1151" y="1153"/>
                  </a:lnTo>
                  <a:lnTo>
                    <a:pt x="1131" y="1122"/>
                  </a:lnTo>
                  <a:lnTo>
                    <a:pt x="1113" y="1091"/>
                  </a:lnTo>
                  <a:lnTo>
                    <a:pt x="1095" y="1062"/>
                  </a:lnTo>
                  <a:lnTo>
                    <a:pt x="1075" y="1032"/>
                  </a:lnTo>
                  <a:lnTo>
                    <a:pt x="1039" y="973"/>
                  </a:lnTo>
                  <a:lnTo>
                    <a:pt x="1019" y="944"/>
                  </a:lnTo>
                  <a:lnTo>
                    <a:pt x="928" y="808"/>
                  </a:lnTo>
                  <a:lnTo>
                    <a:pt x="855" y="705"/>
                  </a:lnTo>
                  <a:lnTo>
                    <a:pt x="837" y="681"/>
                  </a:lnTo>
                  <a:lnTo>
                    <a:pt x="819" y="656"/>
                  </a:lnTo>
                  <a:lnTo>
                    <a:pt x="801" y="632"/>
                  </a:lnTo>
                  <a:lnTo>
                    <a:pt x="783" y="610"/>
                  </a:lnTo>
                  <a:lnTo>
                    <a:pt x="765" y="587"/>
                  </a:lnTo>
                  <a:lnTo>
                    <a:pt x="692" y="499"/>
                  </a:lnTo>
                  <a:lnTo>
                    <a:pt x="617" y="420"/>
                  </a:lnTo>
                  <a:lnTo>
                    <a:pt x="581" y="383"/>
                  </a:lnTo>
                  <a:lnTo>
                    <a:pt x="543" y="345"/>
                  </a:lnTo>
                  <a:lnTo>
                    <a:pt x="527" y="327"/>
                  </a:lnTo>
                  <a:lnTo>
                    <a:pt x="454" y="260"/>
                  </a:lnTo>
                  <a:lnTo>
                    <a:pt x="418" y="231"/>
                  </a:lnTo>
                  <a:lnTo>
                    <a:pt x="401" y="214"/>
                  </a:lnTo>
                  <a:lnTo>
                    <a:pt x="383" y="202"/>
                  </a:lnTo>
                  <a:lnTo>
                    <a:pt x="365" y="187"/>
                  </a:lnTo>
                  <a:lnTo>
                    <a:pt x="347" y="174"/>
                  </a:lnTo>
                  <a:lnTo>
                    <a:pt x="331" y="162"/>
                  </a:lnTo>
                  <a:lnTo>
                    <a:pt x="292" y="136"/>
                  </a:lnTo>
                  <a:lnTo>
                    <a:pt x="276" y="125"/>
                  </a:lnTo>
                  <a:lnTo>
                    <a:pt x="240" y="104"/>
                  </a:lnTo>
                  <a:lnTo>
                    <a:pt x="223" y="93"/>
                  </a:lnTo>
                  <a:lnTo>
                    <a:pt x="205" y="84"/>
                  </a:lnTo>
                  <a:lnTo>
                    <a:pt x="189" y="75"/>
                  </a:lnTo>
                  <a:lnTo>
                    <a:pt x="171" y="65"/>
                  </a:lnTo>
                  <a:lnTo>
                    <a:pt x="154" y="56"/>
                  </a:lnTo>
                  <a:lnTo>
                    <a:pt x="134" y="47"/>
                  </a:lnTo>
                  <a:lnTo>
                    <a:pt x="116" y="38"/>
                  </a:lnTo>
                  <a:lnTo>
                    <a:pt x="100" y="31"/>
                  </a:lnTo>
                  <a:lnTo>
                    <a:pt x="82" y="24"/>
                  </a:lnTo>
                  <a:lnTo>
                    <a:pt x="65" y="16"/>
                  </a:lnTo>
                  <a:lnTo>
                    <a:pt x="47" y="11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40" y="33"/>
                  </a:lnTo>
                  <a:lnTo>
                    <a:pt x="58" y="38"/>
                  </a:lnTo>
                  <a:lnTo>
                    <a:pt x="74" y="45"/>
                  </a:lnTo>
                  <a:lnTo>
                    <a:pt x="93" y="53"/>
                  </a:lnTo>
                  <a:lnTo>
                    <a:pt x="109" y="60"/>
                  </a:lnTo>
                  <a:lnTo>
                    <a:pt x="127" y="65"/>
                  </a:lnTo>
                  <a:lnTo>
                    <a:pt x="143" y="75"/>
                  </a:lnTo>
                  <a:lnTo>
                    <a:pt x="160" y="84"/>
                  </a:lnTo>
                  <a:lnTo>
                    <a:pt x="178" y="93"/>
                  </a:lnTo>
                  <a:lnTo>
                    <a:pt x="194" y="102"/>
                  </a:lnTo>
                  <a:lnTo>
                    <a:pt x="213" y="111"/>
                  </a:lnTo>
                  <a:lnTo>
                    <a:pt x="229" y="122"/>
                  </a:lnTo>
                  <a:lnTo>
                    <a:pt x="265" y="144"/>
                  </a:lnTo>
                  <a:lnTo>
                    <a:pt x="282" y="154"/>
                  </a:lnTo>
                  <a:lnTo>
                    <a:pt x="316" y="180"/>
                  </a:lnTo>
                  <a:lnTo>
                    <a:pt x="332" y="193"/>
                  </a:lnTo>
                  <a:lnTo>
                    <a:pt x="351" y="205"/>
                  </a:lnTo>
                  <a:lnTo>
                    <a:pt x="369" y="220"/>
                  </a:lnTo>
                  <a:lnTo>
                    <a:pt x="387" y="232"/>
                  </a:lnTo>
                  <a:lnTo>
                    <a:pt x="403" y="245"/>
                  </a:lnTo>
                  <a:lnTo>
                    <a:pt x="421" y="263"/>
                  </a:lnTo>
                  <a:lnTo>
                    <a:pt x="440" y="278"/>
                  </a:lnTo>
                  <a:lnTo>
                    <a:pt x="512" y="341"/>
                  </a:lnTo>
                  <a:lnTo>
                    <a:pt x="529" y="360"/>
                  </a:lnTo>
                  <a:lnTo>
                    <a:pt x="567" y="398"/>
                  </a:lnTo>
                  <a:lnTo>
                    <a:pt x="603" y="434"/>
                  </a:lnTo>
                  <a:lnTo>
                    <a:pt x="674" y="514"/>
                  </a:lnTo>
                  <a:lnTo>
                    <a:pt x="746" y="601"/>
                  </a:lnTo>
                  <a:lnTo>
                    <a:pt x="765" y="625"/>
                  </a:lnTo>
                  <a:lnTo>
                    <a:pt x="783" y="647"/>
                  </a:lnTo>
                  <a:lnTo>
                    <a:pt x="801" y="670"/>
                  </a:lnTo>
                  <a:lnTo>
                    <a:pt x="819" y="696"/>
                  </a:lnTo>
                  <a:lnTo>
                    <a:pt x="837" y="719"/>
                  </a:lnTo>
                  <a:lnTo>
                    <a:pt x="910" y="819"/>
                  </a:lnTo>
                  <a:lnTo>
                    <a:pt x="1001" y="955"/>
                  </a:lnTo>
                  <a:lnTo>
                    <a:pt x="1021" y="984"/>
                  </a:lnTo>
                  <a:lnTo>
                    <a:pt x="1057" y="1042"/>
                  </a:lnTo>
                  <a:lnTo>
                    <a:pt x="1077" y="1073"/>
                  </a:lnTo>
                  <a:lnTo>
                    <a:pt x="1095" y="1102"/>
                  </a:lnTo>
                  <a:lnTo>
                    <a:pt x="1113" y="1133"/>
                  </a:lnTo>
                  <a:lnTo>
                    <a:pt x="1133" y="1164"/>
                  </a:lnTo>
                  <a:lnTo>
                    <a:pt x="1153" y="1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503" y="1504"/>
              <a:ext cx="107" cy="91"/>
            </a:xfrm>
            <a:custGeom>
              <a:avLst/>
              <a:gdLst>
                <a:gd name="T0" fmla="*/ 71 w 107"/>
                <a:gd name="T1" fmla="*/ 91 h 91"/>
                <a:gd name="T2" fmla="*/ 0 w 107"/>
                <a:gd name="T3" fmla="*/ 9 h 91"/>
                <a:gd name="T4" fmla="*/ 107 w 107"/>
                <a:gd name="T5" fmla="*/ 0 h 91"/>
                <a:gd name="T6" fmla="*/ 44 w 107"/>
                <a:gd name="T7" fmla="*/ 27 h 91"/>
                <a:gd name="T8" fmla="*/ 71 w 107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91"/>
                <a:gd name="T17" fmla="*/ 107 w 10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91">
                  <a:moveTo>
                    <a:pt x="71" y="91"/>
                  </a:moveTo>
                  <a:lnTo>
                    <a:pt x="0" y="9"/>
                  </a:lnTo>
                  <a:lnTo>
                    <a:pt x="107" y="0"/>
                  </a:lnTo>
                  <a:lnTo>
                    <a:pt x="44" y="27"/>
                  </a:lnTo>
                  <a:lnTo>
                    <a:pt x="71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92" y="1493"/>
              <a:ext cx="129" cy="113"/>
            </a:xfrm>
            <a:custGeom>
              <a:avLst/>
              <a:gdLst>
                <a:gd name="T0" fmla="*/ 71 w 129"/>
                <a:gd name="T1" fmla="*/ 106 h 113"/>
                <a:gd name="T2" fmla="*/ 91 w 129"/>
                <a:gd name="T3" fmla="*/ 95 h 113"/>
                <a:gd name="T4" fmla="*/ 20 w 129"/>
                <a:gd name="T5" fmla="*/ 13 h 113"/>
                <a:gd name="T6" fmla="*/ 13 w 129"/>
                <a:gd name="T7" fmla="*/ 31 h 113"/>
                <a:gd name="T8" fmla="*/ 120 w 129"/>
                <a:gd name="T9" fmla="*/ 22 h 113"/>
                <a:gd name="T10" fmla="*/ 115 w 129"/>
                <a:gd name="T11" fmla="*/ 0 h 113"/>
                <a:gd name="T12" fmla="*/ 51 w 129"/>
                <a:gd name="T13" fmla="*/ 27 h 113"/>
                <a:gd name="T14" fmla="*/ 47 w 129"/>
                <a:gd name="T15" fmla="*/ 29 h 113"/>
                <a:gd name="T16" fmla="*/ 46 w 129"/>
                <a:gd name="T17" fmla="*/ 31 h 113"/>
                <a:gd name="T18" fmla="*/ 44 w 129"/>
                <a:gd name="T19" fmla="*/ 35 h 113"/>
                <a:gd name="T20" fmla="*/ 44 w 129"/>
                <a:gd name="T21" fmla="*/ 42 h 113"/>
                <a:gd name="T22" fmla="*/ 71 w 129"/>
                <a:gd name="T23" fmla="*/ 106 h 113"/>
                <a:gd name="T24" fmla="*/ 93 w 129"/>
                <a:gd name="T25" fmla="*/ 98 h 113"/>
                <a:gd name="T26" fmla="*/ 66 w 129"/>
                <a:gd name="T27" fmla="*/ 35 h 113"/>
                <a:gd name="T28" fmla="*/ 58 w 129"/>
                <a:gd name="T29" fmla="*/ 49 h 113"/>
                <a:gd name="T30" fmla="*/ 122 w 129"/>
                <a:gd name="T31" fmla="*/ 22 h 113"/>
                <a:gd name="T32" fmla="*/ 124 w 129"/>
                <a:gd name="T33" fmla="*/ 20 h 113"/>
                <a:gd name="T34" fmla="*/ 127 w 129"/>
                <a:gd name="T35" fmla="*/ 18 h 113"/>
                <a:gd name="T36" fmla="*/ 127 w 129"/>
                <a:gd name="T37" fmla="*/ 17 h 113"/>
                <a:gd name="T38" fmla="*/ 129 w 129"/>
                <a:gd name="T39" fmla="*/ 13 h 113"/>
                <a:gd name="T40" fmla="*/ 129 w 129"/>
                <a:gd name="T41" fmla="*/ 9 h 113"/>
                <a:gd name="T42" fmla="*/ 129 w 129"/>
                <a:gd name="T43" fmla="*/ 8 h 113"/>
                <a:gd name="T44" fmla="*/ 127 w 129"/>
                <a:gd name="T45" fmla="*/ 6 h 113"/>
                <a:gd name="T46" fmla="*/ 125 w 129"/>
                <a:gd name="T47" fmla="*/ 2 h 113"/>
                <a:gd name="T48" fmla="*/ 124 w 129"/>
                <a:gd name="T49" fmla="*/ 2 h 113"/>
                <a:gd name="T50" fmla="*/ 120 w 129"/>
                <a:gd name="T51" fmla="*/ 0 h 113"/>
                <a:gd name="T52" fmla="*/ 116 w 129"/>
                <a:gd name="T53" fmla="*/ 0 h 113"/>
                <a:gd name="T54" fmla="*/ 9 w 129"/>
                <a:gd name="T55" fmla="*/ 9 h 113"/>
                <a:gd name="T56" fmla="*/ 6 w 129"/>
                <a:gd name="T57" fmla="*/ 11 h 113"/>
                <a:gd name="T58" fmla="*/ 4 w 129"/>
                <a:gd name="T59" fmla="*/ 11 h 113"/>
                <a:gd name="T60" fmla="*/ 2 w 129"/>
                <a:gd name="T61" fmla="*/ 15 h 113"/>
                <a:gd name="T62" fmla="*/ 0 w 129"/>
                <a:gd name="T63" fmla="*/ 17 h 113"/>
                <a:gd name="T64" fmla="*/ 0 w 129"/>
                <a:gd name="T65" fmla="*/ 20 h 113"/>
                <a:gd name="T66" fmla="*/ 0 w 129"/>
                <a:gd name="T67" fmla="*/ 22 h 113"/>
                <a:gd name="T68" fmla="*/ 2 w 129"/>
                <a:gd name="T69" fmla="*/ 26 h 113"/>
                <a:gd name="T70" fmla="*/ 2 w 129"/>
                <a:gd name="T71" fmla="*/ 27 h 113"/>
                <a:gd name="T72" fmla="*/ 73 w 129"/>
                <a:gd name="T73" fmla="*/ 109 h 113"/>
                <a:gd name="T74" fmla="*/ 75 w 129"/>
                <a:gd name="T75" fmla="*/ 111 h 113"/>
                <a:gd name="T76" fmla="*/ 78 w 129"/>
                <a:gd name="T77" fmla="*/ 113 h 113"/>
                <a:gd name="T78" fmla="*/ 80 w 129"/>
                <a:gd name="T79" fmla="*/ 113 h 113"/>
                <a:gd name="T80" fmla="*/ 84 w 129"/>
                <a:gd name="T81" fmla="*/ 113 h 113"/>
                <a:gd name="T82" fmla="*/ 86 w 129"/>
                <a:gd name="T83" fmla="*/ 113 h 113"/>
                <a:gd name="T84" fmla="*/ 89 w 129"/>
                <a:gd name="T85" fmla="*/ 111 h 113"/>
                <a:gd name="T86" fmla="*/ 91 w 129"/>
                <a:gd name="T87" fmla="*/ 109 h 113"/>
                <a:gd name="T88" fmla="*/ 93 w 129"/>
                <a:gd name="T89" fmla="*/ 106 h 113"/>
                <a:gd name="T90" fmla="*/ 93 w 129"/>
                <a:gd name="T91" fmla="*/ 104 h 113"/>
                <a:gd name="T92" fmla="*/ 93 w 129"/>
                <a:gd name="T93" fmla="*/ 100 h 113"/>
                <a:gd name="T94" fmla="*/ 93 w 129"/>
                <a:gd name="T95" fmla="*/ 98 h 113"/>
                <a:gd name="T96" fmla="*/ 71 w 129"/>
                <a:gd name="T97" fmla="*/ 106 h 1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9"/>
                <a:gd name="T148" fmla="*/ 0 h 113"/>
                <a:gd name="T149" fmla="*/ 129 w 129"/>
                <a:gd name="T150" fmla="*/ 113 h 1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9" h="113">
                  <a:moveTo>
                    <a:pt x="71" y="106"/>
                  </a:moveTo>
                  <a:lnTo>
                    <a:pt x="91" y="95"/>
                  </a:lnTo>
                  <a:lnTo>
                    <a:pt x="20" y="13"/>
                  </a:lnTo>
                  <a:lnTo>
                    <a:pt x="13" y="31"/>
                  </a:lnTo>
                  <a:lnTo>
                    <a:pt x="120" y="22"/>
                  </a:lnTo>
                  <a:lnTo>
                    <a:pt x="115" y="0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6" y="31"/>
                  </a:lnTo>
                  <a:lnTo>
                    <a:pt x="44" y="35"/>
                  </a:lnTo>
                  <a:lnTo>
                    <a:pt x="44" y="42"/>
                  </a:lnTo>
                  <a:lnTo>
                    <a:pt x="71" y="106"/>
                  </a:lnTo>
                  <a:lnTo>
                    <a:pt x="93" y="98"/>
                  </a:lnTo>
                  <a:lnTo>
                    <a:pt x="66" y="35"/>
                  </a:lnTo>
                  <a:lnTo>
                    <a:pt x="58" y="49"/>
                  </a:lnTo>
                  <a:lnTo>
                    <a:pt x="122" y="22"/>
                  </a:lnTo>
                  <a:lnTo>
                    <a:pt x="124" y="20"/>
                  </a:lnTo>
                  <a:lnTo>
                    <a:pt x="127" y="18"/>
                  </a:lnTo>
                  <a:lnTo>
                    <a:pt x="127" y="17"/>
                  </a:lnTo>
                  <a:lnTo>
                    <a:pt x="129" y="13"/>
                  </a:lnTo>
                  <a:lnTo>
                    <a:pt x="129" y="9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2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16" y="0"/>
                  </a:lnTo>
                  <a:lnTo>
                    <a:pt x="9" y="9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73" y="109"/>
                  </a:lnTo>
                  <a:lnTo>
                    <a:pt x="75" y="111"/>
                  </a:lnTo>
                  <a:lnTo>
                    <a:pt x="78" y="113"/>
                  </a:lnTo>
                  <a:lnTo>
                    <a:pt x="80" y="113"/>
                  </a:lnTo>
                  <a:lnTo>
                    <a:pt x="84" y="113"/>
                  </a:lnTo>
                  <a:lnTo>
                    <a:pt x="86" y="113"/>
                  </a:lnTo>
                  <a:lnTo>
                    <a:pt x="89" y="111"/>
                  </a:lnTo>
                  <a:lnTo>
                    <a:pt x="91" y="109"/>
                  </a:lnTo>
                  <a:lnTo>
                    <a:pt x="93" y="106"/>
                  </a:lnTo>
                  <a:lnTo>
                    <a:pt x="93" y="104"/>
                  </a:lnTo>
                  <a:lnTo>
                    <a:pt x="93" y="100"/>
                  </a:lnTo>
                  <a:lnTo>
                    <a:pt x="93" y="98"/>
                  </a:lnTo>
                  <a:lnTo>
                    <a:pt x="71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758" y="1813"/>
              <a:ext cx="53" cy="848"/>
            </a:xfrm>
            <a:custGeom>
              <a:avLst/>
              <a:gdLst>
                <a:gd name="T0" fmla="*/ 31 w 53"/>
                <a:gd name="T1" fmla="*/ 837 h 848"/>
                <a:gd name="T2" fmla="*/ 31 w 53"/>
                <a:gd name="T3" fmla="*/ 841 h 848"/>
                <a:gd name="T4" fmla="*/ 34 w 53"/>
                <a:gd name="T5" fmla="*/ 844 h 848"/>
                <a:gd name="T6" fmla="*/ 36 w 53"/>
                <a:gd name="T7" fmla="*/ 846 h 848"/>
                <a:gd name="T8" fmla="*/ 40 w 53"/>
                <a:gd name="T9" fmla="*/ 848 h 848"/>
                <a:gd name="T10" fmla="*/ 45 w 53"/>
                <a:gd name="T11" fmla="*/ 848 h 848"/>
                <a:gd name="T12" fmla="*/ 49 w 53"/>
                <a:gd name="T13" fmla="*/ 844 h 848"/>
                <a:gd name="T14" fmla="*/ 51 w 53"/>
                <a:gd name="T15" fmla="*/ 843 h 848"/>
                <a:gd name="T16" fmla="*/ 53 w 53"/>
                <a:gd name="T17" fmla="*/ 839 h 848"/>
                <a:gd name="T18" fmla="*/ 53 w 53"/>
                <a:gd name="T19" fmla="*/ 837 h 848"/>
                <a:gd name="T20" fmla="*/ 22 w 53"/>
                <a:gd name="T21" fmla="*/ 11 h 848"/>
                <a:gd name="T22" fmla="*/ 22 w 53"/>
                <a:gd name="T23" fmla="*/ 7 h 848"/>
                <a:gd name="T24" fmla="*/ 18 w 53"/>
                <a:gd name="T25" fmla="*/ 4 h 848"/>
                <a:gd name="T26" fmla="*/ 16 w 53"/>
                <a:gd name="T27" fmla="*/ 2 h 848"/>
                <a:gd name="T28" fmla="*/ 13 w 53"/>
                <a:gd name="T29" fmla="*/ 0 h 848"/>
                <a:gd name="T30" fmla="*/ 7 w 53"/>
                <a:gd name="T31" fmla="*/ 0 h 848"/>
                <a:gd name="T32" fmla="*/ 4 w 53"/>
                <a:gd name="T33" fmla="*/ 4 h 848"/>
                <a:gd name="T34" fmla="*/ 2 w 53"/>
                <a:gd name="T35" fmla="*/ 5 h 848"/>
                <a:gd name="T36" fmla="*/ 0 w 53"/>
                <a:gd name="T37" fmla="*/ 9 h 848"/>
                <a:gd name="T38" fmla="*/ 0 w 53"/>
                <a:gd name="T39" fmla="*/ 11 h 848"/>
                <a:gd name="T40" fmla="*/ 31 w 53"/>
                <a:gd name="T41" fmla="*/ 837 h 8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848"/>
                <a:gd name="T65" fmla="*/ 53 w 53"/>
                <a:gd name="T66" fmla="*/ 848 h 8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848">
                  <a:moveTo>
                    <a:pt x="31" y="837"/>
                  </a:moveTo>
                  <a:lnTo>
                    <a:pt x="31" y="841"/>
                  </a:lnTo>
                  <a:lnTo>
                    <a:pt x="34" y="844"/>
                  </a:lnTo>
                  <a:lnTo>
                    <a:pt x="36" y="846"/>
                  </a:lnTo>
                  <a:lnTo>
                    <a:pt x="40" y="848"/>
                  </a:lnTo>
                  <a:lnTo>
                    <a:pt x="45" y="848"/>
                  </a:lnTo>
                  <a:lnTo>
                    <a:pt x="49" y="844"/>
                  </a:lnTo>
                  <a:lnTo>
                    <a:pt x="51" y="843"/>
                  </a:lnTo>
                  <a:lnTo>
                    <a:pt x="53" y="839"/>
                  </a:lnTo>
                  <a:lnTo>
                    <a:pt x="53" y="837"/>
                  </a:lnTo>
                  <a:lnTo>
                    <a:pt x="22" y="11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1" y="8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738" y="1802"/>
              <a:ext cx="58" cy="13"/>
            </a:xfrm>
            <a:custGeom>
              <a:avLst/>
              <a:gdLst>
                <a:gd name="T0" fmla="*/ 0 w 58"/>
                <a:gd name="T1" fmla="*/ 13 h 13"/>
                <a:gd name="T2" fmla="*/ 58 w 58"/>
                <a:gd name="T3" fmla="*/ 9 h 13"/>
                <a:gd name="T4" fmla="*/ 29 w 58"/>
                <a:gd name="T5" fmla="*/ 0 h 13"/>
                <a:gd name="T6" fmla="*/ 0 w 58"/>
                <a:gd name="T7" fmla="*/ 11 h 13"/>
                <a:gd name="T8" fmla="*/ 0 w 58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3"/>
                <a:gd name="T17" fmla="*/ 58 w 5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22" y="1753"/>
              <a:ext cx="96" cy="100"/>
            </a:xfrm>
            <a:custGeom>
              <a:avLst/>
              <a:gdLst>
                <a:gd name="T0" fmla="*/ 0 w 96"/>
                <a:gd name="T1" fmla="*/ 100 h 100"/>
                <a:gd name="T2" fmla="*/ 43 w 96"/>
                <a:gd name="T3" fmla="*/ 0 h 100"/>
                <a:gd name="T4" fmla="*/ 96 w 96"/>
                <a:gd name="T5" fmla="*/ 94 h 100"/>
                <a:gd name="T6" fmla="*/ 45 w 96"/>
                <a:gd name="T7" fmla="*/ 49 h 100"/>
                <a:gd name="T8" fmla="*/ 0 w 96"/>
                <a:gd name="T9" fmla="*/ 10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00"/>
                <a:gd name="T17" fmla="*/ 96 w 9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711" y="1742"/>
              <a:ext cx="118" cy="122"/>
            </a:xfrm>
            <a:custGeom>
              <a:avLst/>
              <a:gdLst>
                <a:gd name="T0" fmla="*/ 3 w 118"/>
                <a:gd name="T1" fmla="*/ 104 h 122"/>
                <a:gd name="T2" fmla="*/ 20 w 118"/>
                <a:gd name="T3" fmla="*/ 114 h 122"/>
                <a:gd name="T4" fmla="*/ 63 w 118"/>
                <a:gd name="T5" fmla="*/ 15 h 122"/>
                <a:gd name="T6" fmla="*/ 45 w 118"/>
                <a:gd name="T7" fmla="*/ 16 h 122"/>
                <a:gd name="T8" fmla="*/ 98 w 118"/>
                <a:gd name="T9" fmla="*/ 111 h 122"/>
                <a:gd name="T10" fmla="*/ 114 w 118"/>
                <a:gd name="T11" fmla="*/ 98 h 122"/>
                <a:gd name="T12" fmla="*/ 63 w 118"/>
                <a:gd name="T13" fmla="*/ 53 h 122"/>
                <a:gd name="T14" fmla="*/ 61 w 118"/>
                <a:gd name="T15" fmla="*/ 51 h 122"/>
                <a:gd name="T16" fmla="*/ 58 w 118"/>
                <a:gd name="T17" fmla="*/ 49 h 122"/>
                <a:gd name="T18" fmla="*/ 52 w 118"/>
                <a:gd name="T19" fmla="*/ 49 h 122"/>
                <a:gd name="T20" fmla="*/ 49 w 118"/>
                <a:gd name="T21" fmla="*/ 53 h 122"/>
                <a:gd name="T22" fmla="*/ 3 w 118"/>
                <a:gd name="T23" fmla="*/ 104 h 122"/>
                <a:gd name="T24" fmla="*/ 18 w 118"/>
                <a:gd name="T25" fmla="*/ 118 h 122"/>
                <a:gd name="T26" fmla="*/ 63 w 118"/>
                <a:gd name="T27" fmla="*/ 67 h 122"/>
                <a:gd name="T28" fmla="*/ 49 w 118"/>
                <a:gd name="T29" fmla="*/ 67 h 122"/>
                <a:gd name="T30" fmla="*/ 100 w 118"/>
                <a:gd name="T31" fmla="*/ 113 h 122"/>
                <a:gd name="T32" fmla="*/ 101 w 118"/>
                <a:gd name="T33" fmla="*/ 114 h 122"/>
                <a:gd name="T34" fmla="*/ 103 w 118"/>
                <a:gd name="T35" fmla="*/ 116 h 122"/>
                <a:gd name="T36" fmla="*/ 107 w 118"/>
                <a:gd name="T37" fmla="*/ 116 h 122"/>
                <a:gd name="T38" fmla="*/ 109 w 118"/>
                <a:gd name="T39" fmla="*/ 116 h 122"/>
                <a:gd name="T40" fmla="*/ 112 w 118"/>
                <a:gd name="T41" fmla="*/ 114 h 122"/>
                <a:gd name="T42" fmla="*/ 114 w 118"/>
                <a:gd name="T43" fmla="*/ 113 h 122"/>
                <a:gd name="T44" fmla="*/ 116 w 118"/>
                <a:gd name="T45" fmla="*/ 111 h 122"/>
                <a:gd name="T46" fmla="*/ 118 w 118"/>
                <a:gd name="T47" fmla="*/ 109 h 122"/>
                <a:gd name="T48" fmla="*/ 118 w 118"/>
                <a:gd name="T49" fmla="*/ 105 h 122"/>
                <a:gd name="T50" fmla="*/ 118 w 118"/>
                <a:gd name="T51" fmla="*/ 104 h 122"/>
                <a:gd name="T52" fmla="*/ 116 w 118"/>
                <a:gd name="T53" fmla="*/ 100 h 122"/>
                <a:gd name="T54" fmla="*/ 63 w 118"/>
                <a:gd name="T55" fmla="*/ 5 h 122"/>
                <a:gd name="T56" fmla="*/ 63 w 118"/>
                <a:gd name="T57" fmla="*/ 4 h 122"/>
                <a:gd name="T58" fmla="*/ 61 w 118"/>
                <a:gd name="T59" fmla="*/ 2 h 122"/>
                <a:gd name="T60" fmla="*/ 58 w 118"/>
                <a:gd name="T61" fmla="*/ 2 h 122"/>
                <a:gd name="T62" fmla="*/ 56 w 118"/>
                <a:gd name="T63" fmla="*/ 0 h 122"/>
                <a:gd name="T64" fmla="*/ 52 w 118"/>
                <a:gd name="T65" fmla="*/ 0 h 122"/>
                <a:gd name="T66" fmla="*/ 51 w 118"/>
                <a:gd name="T67" fmla="*/ 0 h 122"/>
                <a:gd name="T68" fmla="*/ 47 w 118"/>
                <a:gd name="T69" fmla="*/ 2 h 122"/>
                <a:gd name="T70" fmla="*/ 45 w 118"/>
                <a:gd name="T71" fmla="*/ 4 h 122"/>
                <a:gd name="T72" fmla="*/ 45 w 118"/>
                <a:gd name="T73" fmla="*/ 7 h 122"/>
                <a:gd name="T74" fmla="*/ 2 w 118"/>
                <a:gd name="T75" fmla="*/ 107 h 122"/>
                <a:gd name="T76" fmla="*/ 0 w 118"/>
                <a:gd name="T77" fmla="*/ 109 h 122"/>
                <a:gd name="T78" fmla="*/ 0 w 118"/>
                <a:gd name="T79" fmla="*/ 111 h 122"/>
                <a:gd name="T80" fmla="*/ 0 w 118"/>
                <a:gd name="T81" fmla="*/ 114 h 122"/>
                <a:gd name="T82" fmla="*/ 2 w 118"/>
                <a:gd name="T83" fmla="*/ 116 h 122"/>
                <a:gd name="T84" fmla="*/ 3 w 118"/>
                <a:gd name="T85" fmla="*/ 118 h 122"/>
                <a:gd name="T86" fmla="*/ 5 w 118"/>
                <a:gd name="T87" fmla="*/ 120 h 122"/>
                <a:gd name="T88" fmla="*/ 9 w 118"/>
                <a:gd name="T89" fmla="*/ 122 h 122"/>
                <a:gd name="T90" fmla="*/ 11 w 118"/>
                <a:gd name="T91" fmla="*/ 122 h 122"/>
                <a:gd name="T92" fmla="*/ 14 w 118"/>
                <a:gd name="T93" fmla="*/ 122 h 122"/>
                <a:gd name="T94" fmla="*/ 16 w 118"/>
                <a:gd name="T95" fmla="*/ 120 h 122"/>
                <a:gd name="T96" fmla="*/ 18 w 118"/>
                <a:gd name="T97" fmla="*/ 118 h 122"/>
                <a:gd name="T98" fmla="*/ 3 w 118"/>
                <a:gd name="T99" fmla="*/ 104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2"/>
                <a:gd name="T152" fmla="*/ 118 w 118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392" y="1139"/>
              <a:ext cx="1213" cy="262"/>
            </a:xfrm>
            <a:custGeom>
              <a:avLst/>
              <a:gdLst>
                <a:gd name="T0" fmla="*/ 1193 w 1213"/>
                <a:gd name="T1" fmla="*/ 258 h 262"/>
                <a:gd name="T2" fmla="*/ 1201 w 1213"/>
                <a:gd name="T3" fmla="*/ 262 h 262"/>
                <a:gd name="T4" fmla="*/ 1212 w 1213"/>
                <a:gd name="T5" fmla="*/ 258 h 262"/>
                <a:gd name="T6" fmla="*/ 1213 w 1213"/>
                <a:gd name="T7" fmla="*/ 247 h 262"/>
                <a:gd name="T8" fmla="*/ 1208 w 1213"/>
                <a:gd name="T9" fmla="*/ 227 h 262"/>
                <a:gd name="T10" fmla="*/ 1201 w 1213"/>
                <a:gd name="T11" fmla="*/ 213 h 262"/>
                <a:gd name="T12" fmla="*/ 1190 w 1213"/>
                <a:gd name="T13" fmla="*/ 196 h 262"/>
                <a:gd name="T14" fmla="*/ 1168 w 1213"/>
                <a:gd name="T15" fmla="*/ 173 h 262"/>
                <a:gd name="T16" fmla="*/ 1144 w 1213"/>
                <a:gd name="T17" fmla="*/ 156 h 262"/>
                <a:gd name="T18" fmla="*/ 1124 w 1213"/>
                <a:gd name="T19" fmla="*/ 144 h 262"/>
                <a:gd name="T20" fmla="*/ 1092 w 1213"/>
                <a:gd name="T21" fmla="*/ 127 h 262"/>
                <a:gd name="T22" fmla="*/ 1014 w 1213"/>
                <a:gd name="T23" fmla="*/ 95 h 262"/>
                <a:gd name="T24" fmla="*/ 977 w 1213"/>
                <a:gd name="T25" fmla="*/ 80 h 262"/>
                <a:gd name="T26" fmla="*/ 937 w 1213"/>
                <a:gd name="T27" fmla="*/ 67 h 262"/>
                <a:gd name="T28" fmla="*/ 896 w 1213"/>
                <a:gd name="T29" fmla="*/ 53 h 262"/>
                <a:gd name="T30" fmla="*/ 850 w 1213"/>
                <a:gd name="T31" fmla="*/ 40 h 262"/>
                <a:gd name="T32" fmla="*/ 787 w 1213"/>
                <a:gd name="T33" fmla="*/ 24 h 262"/>
                <a:gd name="T34" fmla="*/ 721 w 1213"/>
                <a:gd name="T35" fmla="*/ 11 h 262"/>
                <a:gd name="T36" fmla="*/ 654 w 1213"/>
                <a:gd name="T37" fmla="*/ 2 h 262"/>
                <a:gd name="T38" fmla="*/ 572 w 1213"/>
                <a:gd name="T39" fmla="*/ 0 h 262"/>
                <a:gd name="T40" fmla="*/ 540 w 1213"/>
                <a:gd name="T41" fmla="*/ 2 h 262"/>
                <a:gd name="T42" fmla="*/ 440 w 1213"/>
                <a:gd name="T43" fmla="*/ 15 h 262"/>
                <a:gd name="T44" fmla="*/ 338 w 1213"/>
                <a:gd name="T45" fmla="*/ 38 h 262"/>
                <a:gd name="T46" fmla="*/ 271 w 1213"/>
                <a:gd name="T47" fmla="*/ 58 h 262"/>
                <a:gd name="T48" fmla="*/ 218 w 1213"/>
                <a:gd name="T49" fmla="*/ 76 h 262"/>
                <a:gd name="T50" fmla="*/ 167 w 1213"/>
                <a:gd name="T51" fmla="*/ 96 h 262"/>
                <a:gd name="T52" fmla="*/ 78 w 1213"/>
                <a:gd name="T53" fmla="*/ 136 h 262"/>
                <a:gd name="T54" fmla="*/ 2 w 1213"/>
                <a:gd name="T55" fmla="*/ 178 h 262"/>
                <a:gd name="T56" fmla="*/ 2 w 1213"/>
                <a:gd name="T57" fmla="*/ 189 h 262"/>
                <a:gd name="T58" fmla="*/ 13 w 1213"/>
                <a:gd name="T59" fmla="*/ 194 h 262"/>
                <a:gd name="T60" fmla="*/ 86 w 1213"/>
                <a:gd name="T61" fmla="*/ 154 h 262"/>
                <a:gd name="T62" fmla="*/ 175 w 1213"/>
                <a:gd name="T63" fmla="*/ 118 h 262"/>
                <a:gd name="T64" fmla="*/ 225 w 1213"/>
                <a:gd name="T65" fmla="*/ 98 h 262"/>
                <a:gd name="T66" fmla="*/ 278 w 1213"/>
                <a:gd name="T67" fmla="*/ 80 h 262"/>
                <a:gd name="T68" fmla="*/ 345 w 1213"/>
                <a:gd name="T69" fmla="*/ 60 h 262"/>
                <a:gd name="T70" fmla="*/ 394 w 1213"/>
                <a:gd name="T71" fmla="*/ 47 h 262"/>
                <a:gd name="T72" fmla="*/ 476 w 1213"/>
                <a:gd name="T73" fmla="*/ 31 h 262"/>
                <a:gd name="T74" fmla="*/ 558 w 1213"/>
                <a:gd name="T75" fmla="*/ 24 h 262"/>
                <a:gd name="T76" fmla="*/ 638 w 1213"/>
                <a:gd name="T77" fmla="*/ 24 h 262"/>
                <a:gd name="T78" fmla="*/ 701 w 1213"/>
                <a:gd name="T79" fmla="*/ 31 h 262"/>
                <a:gd name="T80" fmla="*/ 750 w 1213"/>
                <a:gd name="T81" fmla="*/ 38 h 262"/>
                <a:gd name="T82" fmla="*/ 828 w 1213"/>
                <a:gd name="T83" fmla="*/ 56 h 262"/>
                <a:gd name="T84" fmla="*/ 872 w 1213"/>
                <a:gd name="T85" fmla="*/ 71 h 262"/>
                <a:gd name="T86" fmla="*/ 916 w 1213"/>
                <a:gd name="T87" fmla="*/ 84 h 262"/>
                <a:gd name="T88" fmla="*/ 957 w 1213"/>
                <a:gd name="T89" fmla="*/ 98 h 262"/>
                <a:gd name="T90" fmla="*/ 995 w 1213"/>
                <a:gd name="T91" fmla="*/ 111 h 262"/>
                <a:gd name="T92" fmla="*/ 1030 w 1213"/>
                <a:gd name="T93" fmla="*/ 125 h 262"/>
                <a:gd name="T94" fmla="*/ 1099 w 1213"/>
                <a:gd name="T95" fmla="*/ 154 h 262"/>
                <a:gd name="T96" fmla="*/ 1126 w 1213"/>
                <a:gd name="T97" fmla="*/ 171 h 262"/>
                <a:gd name="T98" fmla="*/ 1148 w 1213"/>
                <a:gd name="T99" fmla="*/ 187 h 262"/>
                <a:gd name="T100" fmla="*/ 1168 w 1213"/>
                <a:gd name="T101" fmla="*/ 207 h 262"/>
                <a:gd name="T102" fmla="*/ 1179 w 1213"/>
                <a:gd name="T103" fmla="*/ 220 h 262"/>
                <a:gd name="T104" fmla="*/ 1184 w 1213"/>
                <a:gd name="T105" fmla="*/ 231 h 262"/>
                <a:gd name="T106" fmla="*/ 1190 w 1213"/>
                <a:gd name="T107" fmla="*/ 242 h 262"/>
                <a:gd name="T108" fmla="*/ 1192 w 1213"/>
                <a:gd name="T109" fmla="*/ 253 h 2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13"/>
                <a:gd name="T166" fmla="*/ 0 h 262"/>
                <a:gd name="T167" fmla="*/ 1213 w 1213"/>
                <a:gd name="T168" fmla="*/ 262 h 2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13" h="262">
                  <a:moveTo>
                    <a:pt x="1192" y="253"/>
                  </a:moveTo>
                  <a:lnTo>
                    <a:pt x="1192" y="254"/>
                  </a:lnTo>
                  <a:lnTo>
                    <a:pt x="1193" y="258"/>
                  </a:lnTo>
                  <a:lnTo>
                    <a:pt x="1195" y="260"/>
                  </a:lnTo>
                  <a:lnTo>
                    <a:pt x="1199" y="260"/>
                  </a:lnTo>
                  <a:lnTo>
                    <a:pt x="1201" y="262"/>
                  </a:lnTo>
                  <a:lnTo>
                    <a:pt x="1206" y="262"/>
                  </a:lnTo>
                  <a:lnTo>
                    <a:pt x="1210" y="260"/>
                  </a:lnTo>
                  <a:lnTo>
                    <a:pt x="1212" y="258"/>
                  </a:lnTo>
                  <a:lnTo>
                    <a:pt x="1212" y="254"/>
                  </a:lnTo>
                  <a:lnTo>
                    <a:pt x="1213" y="253"/>
                  </a:lnTo>
                  <a:lnTo>
                    <a:pt x="1213" y="247"/>
                  </a:lnTo>
                  <a:lnTo>
                    <a:pt x="1212" y="243"/>
                  </a:lnTo>
                  <a:lnTo>
                    <a:pt x="1212" y="238"/>
                  </a:lnTo>
                  <a:lnTo>
                    <a:pt x="1208" y="227"/>
                  </a:lnTo>
                  <a:lnTo>
                    <a:pt x="1206" y="223"/>
                  </a:lnTo>
                  <a:lnTo>
                    <a:pt x="1204" y="218"/>
                  </a:lnTo>
                  <a:lnTo>
                    <a:pt x="1201" y="213"/>
                  </a:lnTo>
                  <a:lnTo>
                    <a:pt x="1197" y="205"/>
                  </a:lnTo>
                  <a:lnTo>
                    <a:pt x="1193" y="202"/>
                  </a:lnTo>
                  <a:lnTo>
                    <a:pt x="1190" y="196"/>
                  </a:lnTo>
                  <a:lnTo>
                    <a:pt x="1186" y="193"/>
                  </a:lnTo>
                  <a:lnTo>
                    <a:pt x="1183" y="187"/>
                  </a:lnTo>
                  <a:lnTo>
                    <a:pt x="1168" y="173"/>
                  </a:lnTo>
                  <a:lnTo>
                    <a:pt x="1163" y="169"/>
                  </a:lnTo>
                  <a:lnTo>
                    <a:pt x="1157" y="164"/>
                  </a:lnTo>
                  <a:lnTo>
                    <a:pt x="1144" y="156"/>
                  </a:lnTo>
                  <a:lnTo>
                    <a:pt x="1137" y="153"/>
                  </a:lnTo>
                  <a:lnTo>
                    <a:pt x="1130" y="147"/>
                  </a:lnTo>
                  <a:lnTo>
                    <a:pt x="1124" y="144"/>
                  </a:lnTo>
                  <a:lnTo>
                    <a:pt x="1110" y="136"/>
                  </a:lnTo>
                  <a:lnTo>
                    <a:pt x="1101" y="131"/>
                  </a:lnTo>
                  <a:lnTo>
                    <a:pt x="1092" y="127"/>
                  </a:lnTo>
                  <a:lnTo>
                    <a:pt x="1037" y="104"/>
                  </a:lnTo>
                  <a:lnTo>
                    <a:pt x="1025" y="98"/>
                  </a:lnTo>
                  <a:lnTo>
                    <a:pt x="1014" y="95"/>
                  </a:lnTo>
                  <a:lnTo>
                    <a:pt x="1003" y="89"/>
                  </a:lnTo>
                  <a:lnTo>
                    <a:pt x="990" y="85"/>
                  </a:lnTo>
                  <a:lnTo>
                    <a:pt x="977" y="80"/>
                  </a:lnTo>
                  <a:lnTo>
                    <a:pt x="965" y="76"/>
                  </a:lnTo>
                  <a:lnTo>
                    <a:pt x="950" y="71"/>
                  </a:lnTo>
                  <a:lnTo>
                    <a:pt x="937" y="67"/>
                  </a:lnTo>
                  <a:lnTo>
                    <a:pt x="923" y="62"/>
                  </a:lnTo>
                  <a:lnTo>
                    <a:pt x="908" y="58"/>
                  </a:lnTo>
                  <a:lnTo>
                    <a:pt x="896" y="53"/>
                  </a:lnTo>
                  <a:lnTo>
                    <a:pt x="879" y="49"/>
                  </a:lnTo>
                  <a:lnTo>
                    <a:pt x="865" y="44"/>
                  </a:lnTo>
                  <a:lnTo>
                    <a:pt x="850" y="40"/>
                  </a:lnTo>
                  <a:lnTo>
                    <a:pt x="836" y="35"/>
                  </a:lnTo>
                  <a:lnTo>
                    <a:pt x="801" y="27"/>
                  </a:lnTo>
                  <a:lnTo>
                    <a:pt x="787" y="24"/>
                  </a:lnTo>
                  <a:lnTo>
                    <a:pt x="754" y="16"/>
                  </a:lnTo>
                  <a:lnTo>
                    <a:pt x="738" y="15"/>
                  </a:lnTo>
                  <a:lnTo>
                    <a:pt x="721" y="11"/>
                  </a:lnTo>
                  <a:lnTo>
                    <a:pt x="705" y="9"/>
                  </a:lnTo>
                  <a:lnTo>
                    <a:pt x="689" y="6"/>
                  </a:lnTo>
                  <a:lnTo>
                    <a:pt x="654" y="2"/>
                  </a:lnTo>
                  <a:lnTo>
                    <a:pt x="638" y="2"/>
                  </a:lnTo>
                  <a:lnTo>
                    <a:pt x="621" y="0"/>
                  </a:lnTo>
                  <a:lnTo>
                    <a:pt x="572" y="0"/>
                  </a:lnTo>
                  <a:lnTo>
                    <a:pt x="554" y="2"/>
                  </a:lnTo>
                  <a:lnTo>
                    <a:pt x="556" y="2"/>
                  </a:lnTo>
                  <a:lnTo>
                    <a:pt x="540" y="2"/>
                  </a:lnTo>
                  <a:lnTo>
                    <a:pt x="472" y="9"/>
                  </a:lnTo>
                  <a:lnTo>
                    <a:pt x="456" y="13"/>
                  </a:lnTo>
                  <a:lnTo>
                    <a:pt x="440" y="15"/>
                  </a:lnTo>
                  <a:lnTo>
                    <a:pt x="391" y="26"/>
                  </a:lnTo>
                  <a:lnTo>
                    <a:pt x="354" y="33"/>
                  </a:lnTo>
                  <a:lnTo>
                    <a:pt x="338" y="38"/>
                  </a:lnTo>
                  <a:lnTo>
                    <a:pt x="322" y="42"/>
                  </a:lnTo>
                  <a:lnTo>
                    <a:pt x="304" y="47"/>
                  </a:lnTo>
                  <a:lnTo>
                    <a:pt x="271" y="58"/>
                  </a:lnTo>
                  <a:lnTo>
                    <a:pt x="253" y="64"/>
                  </a:lnTo>
                  <a:lnTo>
                    <a:pt x="236" y="69"/>
                  </a:lnTo>
                  <a:lnTo>
                    <a:pt x="218" y="76"/>
                  </a:lnTo>
                  <a:lnTo>
                    <a:pt x="202" y="82"/>
                  </a:lnTo>
                  <a:lnTo>
                    <a:pt x="184" y="89"/>
                  </a:lnTo>
                  <a:lnTo>
                    <a:pt x="167" y="96"/>
                  </a:lnTo>
                  <a:lnTo>
                    <a:pt x="111" y="120"/>
                  </a:lnTo>
                  <a:lnTo>
                    <a:pt x="95" y="129"/>
                  </a:lnTo>
                  <a:lnTo>
                    <a:pt x="78" y="136"/>
                  </a:lnTo>
                  <a:lnTo>
                    <a:pt x="22" y="164"/>
                  </a:lnTo>
                  <a:lnTo>
                    <a:pt x="6" y="174"/>
                  </a:lnTo>
                  <a:lnTo>
                    <a:pt x="2" y="178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2" y="189"/>
                  </a:lnTo>
                  <a:lnTo>
                    <a:pt x="6" y="193"/>
                  </a:lnTo>
                  <a:lnTo>
                    <a:pt x="8" y="194"/>
                  </a:lnTo>
                  <a:lnTo>
                    <a:pt x="13" y="194"/>
                  </a:lnTo>
                  <a:lnTo>
                    <a:pt x="17" y="193"/>
                  </a:lnTo>
                  <a:lnTo>
                    <a:pt x="33" y="182"/>
                  </a:lnTo>
                  <a:lnTo>
                    <a:pt x="86" y="154"/>
                  </a:lnTo>
                  <a:lnTo>
                    <a:pt x="106" y="147"/>
                  </a:lnTo>
                  <a:lnTo>
                    <a:pt x="122" y="138"/>
                  </a:lnTo>
                  <a:lnTo>
                    <a:pt x="175" y="118"/>
                  </a:lnTo>
                  <a:lnTo>
                    <a:pt x="191" y="111"/>
                  </a:lnTo>
                  <a:lnTo>
                    <a:pt x="209" y="104"/>
                  </a:lnTo>
                  <a:lnTo>
                    <a:pt x="225" y="98"/>
                  </a:lnTo>
                  <a:lnTo>
                    <a:pt x="244" y="91"/>
                  </a:lnTo>
                  <a:lnTo>
                    <a:pt x="260" y="85"/>
                  </a:lnTo>
                  <a:lnTo>
                    <a:pt x="278" y="80"/>
                  </a:lnTo>
                  <a:lnTo>
                    <a:pt x="311" y="69"/>
                  </a:lnTo>
                  <a:lnTo>
                    <a:pt x="329" y="64"/>
                  </a:lnTo>
                  <a:lnTo>
                    <a:pt x="345" y="60"/>
                  </a:lnTo>
                  <a:lnTo>
                    <a:pt x="362" y="55"/>
                  </a:lnTo>
                  <a:lnTo>
                    <a:pt x="376" y="51"/>
                  </a:lnTo>
                  <a:lnTo>
                    <a:pt x="394" y="47"/>
                  </a:lnTo>
                  <a:lnTo>
                    <a:pt x="443" y="36"/>
                  </a:lnTo>
                  <a:lnTo>
                    <a:pt x="460" y="35"/>
                  </a:lnTo>
                  <a:lnTo>
                    <a:pt x="476" y="31"/>
                  </a:lnTo>
                  <a:lnTo>
                    <a:pt x="540" y="24"/>
                  </a:lnTo>
                  <a:lnTo>
                    <a:pt x="556" y="24"/>
                  </a:lnTo>
                  <a:lnTo>
                    <a:pt x="558" y="24"/>
                  </a:lnTo>
                  <a:lnTo>
                    <a:pt x="572" y="22"/>
                  </a:lnTo>
                  <a:lnTo>
                    <a:pt x="621" y="22"/>
                  </a:lnTo>
                  <a:lnTo>
                    <a:pt x="638" y="24"/>
                  </a:lnTo>
                  <a:lnTo>
                    <a:pt x="654" y="24"/>
                  </a:lnTo>
                  <a:lnTo>
                    <a:pt x="685" y="27"/>
                  </a:lnTo>
                  <a:lnTo>
                    <a:pt x="701" y="31"/>
                  </a:lnTo>
                  <a:lnTo>
                    <a:pt x="718" y="33"/>
                  </a:lnTo>
                  <a:lnTo>
                    <a:pt x="734" y="36"/>
                  </a:lnTo>
                  <a:lnTo>
                    <a:pt x="750" y="38"/>
                  </a:lnTo>
                  <a:lnTo>
                    <a:pt x="783" y="46"/>
                  </a:lnTo>
                  <a:lnTo>
                    <a:pt x="798" y="49"/>
                  </a:lnTo>
                  <a:lnTo>
                    <a:pt x="828" y="56"/>
                  </a:lnTo>
                  <a:lnTo>
                    <a:pt x="843" y="62"/>
                  </a:lnTo>
                  <a:lnTo>
                    <a:pt x="857" y="65"/>
                  </a:lnTo>
                  <a:lnTo>
                    <a:pt x="872" y="71"/>
                  </a:lnTo>
                  <a:lnTo>
                    <a:pt x="888" y="75"/>
                  </a:lnTo>
                  <a:lnTo>
                    <a:pt x="901" y="80"/>
                  </a:lnTo>
                  <a:lnTo>
                    <a:pt x="916" y="84"/>
                  </a:lnTo>
                  <a:lnTo>
                    <a:pt x="930" y="89"/>
                  </a:lnTo>
                  <a:lnTo>
                    <a:pt x="943" y="93"/>
                  </a:lnTo>
                  <a:lnTo>
                    <a:pt x="957" y="98"/>
                  </a:lnTo>
                  <a:lnTo>
                    <a:pt x="970" y="102"/>
                  </a:lnTo>
                  <a:lnTo>
                    <a:pt x="983" y="107"/>
                  </a:lnTo>
                  <a:lnTo>
                    <a:pt x="995" y="111"/>
                  </a:lnTo>
                  <a:lnTo>
                    <a:pt x="1006" y="116"/>
                  </a:lnTo>
                  <a:lnTo>
                    <a:pt x="1017" y="120"/>
                  </a:lnTo>
                  <a:lnTo>
                    <a:pt x="1030" y="125"/>
                  </a:lnTo>
                  <a:lnTo>
                    <a:pt x="1084" y="145"/>
                  </a:lnTo>
                  <a:lnTo>
                    <a:pt x="1090" y="149"/>
                  </a:lnTo>
                  <a:lnTo>
                    <a:pt x="1099" y="154"/>
                  </a:lnTo>
                  <a:lnTo>
                    <a:pt x="1114" y="162"/>
                  </a:lnTo>
                  <a:lnTo>
                    <a:pt x="1119" y="165"/>
                  </a:lnTo>
                  <a:lnTo>
                    <a:pt x="1126" y="171"/>
                  </a:lnTo>
                  <a:lnTo>
                    <a:pt x="1134" y="174"/>
                  </a:lnTo>
                  <a:lnTo>
                    <a:pt x="1143" y="182"/>
                  </a:lnTo>
                  <a:lnTo>
                    <a:pt x="1148" y="187"/>
                  </a:lnTo>
                  <a:lnTo>
                    <a:pt x="1153" y="191"/>
                  </a:lnTo>
                  <a:lnTo>
                    <a:pt x="1164" y="202"/>
                  </a:lnTo>
                  <a:lnTo>
                    <a:pt x="1168" y="207"/>
                  </a:lnTo>
                  <a:lnTo>
                    <a:pt x="1172" y="211"/>
                  </a:lnTo>
                  <a:lnTo>
                    <a:pt x="1175" y="216"/>
                  </a:lnTo>
                  <a:lnTo>
                    <a:pt x="1179" y="220"/>
                  </a:lnTo>
                  <a:lnTo>
                    <a:pt x="1183" y="223"/>
                  </a:lnTo>
                  <a:lnTo>
                    <a:pt x="1183" y="225"/>
                  </a:lnTo>
                  <a:lnTo>
                    <a:pt x="1184" y="231"/>
                  </a:lnTo>
                  <a:lnTo>
                    <a:pt x="1186" y="234"/>
                  </a:lnTo>
                  <a:lnTo>
                    <a:pt x="1188" y="240"/>
                  </a:lnTo>
                  <a:lnTo>
                    <a:pt x="1190" y="242"/>
                  </a:lnTo>
                  <a:lnTo>
                    <a:pt x="1190" y="247"/>
                  </a:lnTo>
                  <a:lnTo>
                    <a:pt x="1192" y="254"/>
                  </a:lnTo>
                  <a:lnTo>
                    <a:pt x="1192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72" y="1252"/>
              <a:ext cx="109" cy="87"/>
            </a:xfrm>
            <a:custGeom>
              <a:avLst/>
              <a:gdLst>
                <a:gd name="T0" fmla="*/ 109 w 109"/>
                <a:gd name="T1" fmla="*/ 87 h 87"/>
                <a:gd name="T2" fmla="*/ 0 w 109"/>
                <a:gd name="T3" fmla="*/ 85 h 87"/>
                <a:gd name="T4" fmla="*/ 67 w 109"/>
                <a:gd name="T5" fmla="*/ 0 h 87"/>
                <a:gd name="T6" fmla="*/ 44 w 109"/>
                <a:gd name="T7" fmla="*/ 65 h 87"/>
                <a:gd name="T8" fmla="*/ 109 w 109"/>
                <a:gd name="T9" fmla="*/ 8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87"/>
                <a:gd name="T17" fmla="*/ 109 w 109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87">
                  <a:moveTo>
                    <a:pt x="109" y="87"/>
                  </a:moveTo>
                  <a:lnTo>
                    <a:pt x="0" y="85"/>
                  </a:lnTo>
                  <a:lnTo>
                    <a:pt x="67" y="0"/>
                  </a:lnTo>
                  <a:lnTo>
                    <a:pt x="44" y="65"/>
                  </a:lnTo>
                  <a:lnTo>
                    <a:pt x="109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361" y="1241"/>
              <a:ext cx="131" cy="109"/>
            </a:xfrm>
            <a:custGeom>
              <a:avLst/>
              <a:gdLst>
                <a:gd name="T0" fmla="*/ 117 w 131"/>
                <a:gd name="T1" fmla="*/ 109 h 109"/>
                <a:gd name="T2" fmla="*/ 120 w 131"/>
                <a:gd name="T3" fmla="*/ 87 h 109"/>
                <a:gd name="T4" fmla="*/ 11 w 131"/>
                <a:gd name="T5" fmla="*/ 85 h 109"/>
                <a:gd name="T6" fmla="*/ 20 w 131"/>
                <a:gd name="T7" fmla="*/ 103 h 109"/>
                <a:gd name="T8" fmla="*/ 88 w 131"/>
                <a:gd name="T9" fmla="*/ 18 h 109"/>
                <a:gd name="T10" fmla="*/ 68 w 131"/>
                <a:gd name="T11" fmla="*/ 7 h 109"/>
                <a:gd name="T12" fmla="*/ 44 w 131"/>
                <a:gd name="T13" fmla="*/ 72 h 109"/>
                <a:gd name="T14" fmla="*/ 44 w 131"/>
                <a:gd name="T15" fmla="*/ 78 h 109"/>
                <a:gd name="T16" fmla="*/ 46 w 131"/>
                <a:gd name="T17" fmla="*/ 82 h 109"/>
                <a:gd name="T18" fmla="*/ 46 w 131"/>
                <a:gd name="T19" fmla="*/ 83 h 109"/>
                <a:gd name="T20" fmla="*/ 49 w 131"/>
                <a:gd name="T21" fmla="*/ 85 h 109"/>
                <a:gd name="T22" fmla="*/ 51 w 131"/>
                <a:gd name="T23" fmla="*/ 87 h 109"/>
                <a:gd name="T24" fmla="*/ 117 w 131"/>
                <a:gd name="T25" fmla="*/ 109 h 109"/>
                <a:gd name="T26" fmla="*/ 124 w 131"/>
                <a:gd name="T27" fmla="*/ 87 h 109"/>
                <a:gd name="T28" fmla="*/ 59 w 131"/>
                <a:gd name="T29" fmla="*/ 65 h 109"/>
                <a:gd name="T30" fmla="*/ 66 w 131"/>
                <a:gd name="T31" fmla="*/ 80 h 109"/>
                <a:gd name="T32" fmla="*/ 89 w 131"/>
                <a:gd name="T33" fmla="*/ 14 h 109"/>
                <a:gd name="T34" fmla="*/ 89 w 131"/>
                <a:gd name="T35" fmla="*/ 13 h 109"/>
                <a:gd name="T36" fmla="*/ 89 w 131"/>
                <a:gd name="T37" fmla="*/ 9 h 109"/>
                <a:gd name="T38" fmla="*/ 89 w 131"/>
                <a:gd name="T39" fmla="*/ 7 h 109"/>
                <a:gd name="T40" fmla="*/ 88 w 131"/>
                <a:gd name="T41" fmla="*/ 3 h 109"/>
                <a:gd name="T42" fmla="*/ 86 w 131"/>
                <a:gd name="T43" fmla="*/ 2 h 109"/>
                <a:gd name="T44" fmla="*/ 82 w 131"/>
                <a:gd name="T45" fmla="*/ 0 h 109"/>
                <a:gd name="T46" fmla="*/ 80 w 131"/>
                <a:gd name="T47" fmla="*/ 0 h 109"/>
                <a:gd name="T48" fmla="*/ 77 w 131"/>
                <a:gd name="T49" fmla="*/ 0 h 109"/>
                <a:gd name="T50" fmla="*/ 75 w 131"/>
                <a:gd name="T51" fmla="*/ 0 h 109"/>
                <a:gd name="T52" fmla="*/ 71 w 131"/>
                <a:gd name="T53" fmla="*/ 2 h 109"/>
                <a:gd name="T54" fmla="*/ 69 w 131"/>
                <a:gd name="T55" fmla="*/ 3 h 109"/>
                <a:gd name="T56" fmla="*/ 2 w 131"/>
                <a:gd name="T57" fmla="*/ 89 h 109"/>
                <a:gd name="T58" fmla="*/ 2 w 131"/>
                <a:gd name="T59" fmla="*/ 91 h 109"/>
                <a:gd name="T60" fmla="*/ 0 w 131"/>
                <a:gd name="T61" fmla="*/ 92 h 109"/>
                <a:gd name="T62" fmla="*/ 0 w 131"/>
                <a:gd name="T63" fmla="*/ 96 h 109"/>
                <a:gd name="T64" fmla="*/ 0 w 131"/>
                <a:gd name="T65" fmla="*/ 98 h 109"/>
                <a:gd name="T66" fmla="*/ 2 w 131"/>
                <a:gd name="T67" fmla="*/ 102 h 109"/>
                <a:gd name="T68" fmla="*/ 4 w 131"/>
                <a:gd name="T69" fmla="*/ 103 h 109"/>
                <a:gd name="T70" fmla="*/ 6 w 131"/>
                <a:gd name="T71" fmla="*/ 105 h 109"/>
                <a:gd name="T72" fmla="*/ 8 w 131"/>
                <a:gd name="T73" fmla="*/ 107 h 109"/>
                <a:gd name="T74" fmla="*/ 11 w 131"/>
                <a:gd name="T75" fmla="*/ 107 h 109"/>
                <a:gd name="T76" fmla="*/ 120 w 131"/>
                <a:gd name="T77" fmla="*/ 109 h 109"/>
                <a:gd name="T78" fmla="*/ 122 w 131"/>
                <a:gd name="T79" fmla="*/ 109 h 109"/>
                <a:gd name="T80" fmla="*/ 126 w 131"/>
                <a:gd name="T81" fmla="*/ 107 h 109"/>
                <a:gd name="T82" fmla="*/ 128 w 131"/>
                <a:gd name="T83" fmla="*/ 105 h 109"/>
                <a:gd name="T84" fmla="*/ 129 w 131"/>
                <a:gd name="T85" fmla="*/ 103 h 109"/>
                <a:gd name="T86" fmla="*/ 131 w 131"/>
                <a:gd name="T87" fmla="*/ 102 h 109"/>
                <a:gd name="T88" fmla="*/ 131 w 131"/>
                <a:gd name="T89" fmla="*/ 98 h 109"/>
                <a:gd name="T90" fmla="*/ 131 w 131"/>
                <a:gd name="T91" fmla="*/ 96 h 109"/>
                <a:gd name="T92" fmla="*/ 129 w 131"/>
                <a:gd name="T93" fmla="*/ 92 h 109"/>
                <a:gd name="T94" fmla="*/ 128 w 131"/>
                <a:gd name="T95" fmla="*/ 91 h 109"/>
                <a:gd name="T96" fmla="*/ 126 w 131"/>
                <a:gd name="T97" fmla="*/ 89 h 109"/>
                <a:gd name="T98" fmla="*/ 124 w 131"/>
                <a:gd name="T99" fmla="*/ 87 h 109"/>
                <a:gd name="T100" fmla="*/ 117 w 131"/>
                <a:gd name="T101" fmla="*/ 109 h 1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1"/>
                <a:gd name="T154" fmla="*/ 0 h 109"/>
                <a:gd name="T155" fmla="*/ 131 w 131"/>
                <a:gd name="T156" fmla="*/ 109 h 10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1" h="109">
                  <a:moveTo>
                    <a:pt x="117" y="109"/>
                  </a:moveTo>
                  <a:lnTo>
                    <a:pt x="120" y="87"/>
                  </a:lnTo>
                  <a:lnTo>
                    <a:pt x="11" y="85"/>
                  </a:lnTo>
                  <a:lnTo>
                    <a:pt x="20" y="103"/>
                  </a:lnTo>
                  <a:lnTo>
                    <a:pt x="88" y="18"/>
                  </a:lnTo>
                  <a:lnTo>
                    <a:pt x="68" y="7"/>
                  </a:lnTo>
                  <a:lnTo>
                    <a:pt x="44" y="72"/>
                  </a:lnTo>
                  <a:lnTo>
                    <a:pt x="44" y="78"/>
                  </a:lnTo>
                  <a:lnTo>
                    <a:pt x="46" y="82"/>
                  </a:lnTo>
                  <a:lnTo>
                    <a:pt x="46" y="83"/>
                  </a:lnTo>
                  <a:lnTo>
                    <a:pt x="49" y="85"/>
                  </a:lnTo>
                  <a:lnTo>
                    <a:pt x="51" y="87"/>
                  </a:lnTo>
                  <a:lnTo>
                    <a:pt x="117" y="109"/>
                  </a:lnTo>
                  <a:lnTo>
                    <a:pt x="124" y="87"/>
                  </a:lnTo>
                  <a:lnTo>
                    <a:pt x="59" y="65"/>
                  </a:lnTo>
                  <a:lnTo>
                    <a:pt x="66" y="80"/>
                  </a:lnTo>
                  <a:lnTo>
                    <a:pt x="89" y="14"/>
                  </a:lnTo>
                  <a:lnTo>
                    <a:pt x="89" y="13"/>
                  </a:lnTo>
                  <a:lnTo>
                    <a:pt x="89" y="9"/>
                  </a:lnTo>
                  <a:lnTo>
                    <a:pt x="89" y="7"/>
                  </a:lnTo>
                  <a:lnTo>
                    <a:pt x="88" y="3"/>
                  </a:lnTo>
                  <a:lnTo>
                    <a:pt x="86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1" y="2"/>
                  </a:lnTo>
                  <a:lnTo>
                    <a:pt x="69" y="3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6" y="105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20" y="109"/>
                  </a:lnTo>
                  <a:lnTo>
                    <a:pt x="122" y="109"/>
                  </a:lnTo>
                  <a:lnTo>
                    <a:pt x="126" y="107"/>
                  </a:lnTo>
                  <a:lnTo>
                    <a:pt x="128" y="105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31" y="98"/>
                  </a:lnTo>
                  <a:lnTo>
                    <a:pt x="131" y="96"/>
                  </a:lnTo>
                  <a:lnTo>
                    <a:pt x="129" y="92"/>
                  </a:lnTo>
                  <a:lnTo>
                    <a:pt x="128" y="91"/>
                  </a:lnTo>
                  <a:lnTo>
                    <a:pt x="126" y="89"/>
                  </a:lnTo>
                  <a:lnTo>
                    <a:pt x="124" y="87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461" y="2879"/>
              <a:ext cx="1052" cy="54"/>
            </a:xfrm>
            <a:custGeom>
              <a:avLst/>
              <a:gdLst>
                <a:gd name="T0" fmla="*/ 11 w 1052"/>
                <a:gd name="T1" fmla="*/ 33 h 54"/>
                <a:gd name="T2" fmla="*/ 8 w 1052"/>
                <a:gd name="T3" fmla="*/ 33 h 54"/>
                <a:gd name="T4" fmla="*/ 4 w 1052"/>
                <a:gd name="T5" fmla="*/ 36 h 54"/>
                <a:gd name="T6" fmla="*/ 2 w 1052"/>
                <a:gd name="T7" fmla="*/ 38 h 54"/>
                <a:gd name="T8" fmla="*/ 0 w 1052"/>
                <a:gd name="T9" fmla="*/ 42 h 54"/>
                <a:gd name="T10" fmla="*/ 0 w 1052"/>
                <a:gd name="T11" fmla="*/ 47 h 54"/>
                <a:gd name="T12" fmla="*/ 4 w 1052"/>
                <a:gd name="T13" fmla="*/ 51 h 54"/>
                <a:gd name="T14" fmla="*/ 6 w 1052"/>
                <a:gd name="T15" fmla="*/ 53 h 54"/>
                <a:gd name="T16" fmla="*/ 9 w 1052"/>
                <a:gd name="T17" fmla="*/ 54 h 54"/>
                <a:gd name="T18" fmla="*/ 11 w 1052"/>
                <a:gd name="T19" fmla="*/ 54 h 54"/>
                <a:gd name="T20" fmla="*/ 1041 w 1052"/>
                <a:gd name="T21" fmla="*/ 22 h 54"/>
                <a:gd name="T22" fmla="*/ 1045 w 1052"/>
                <a:gd name="T23" fmla="*/ 22 h 54"/>
                <a:gd name="T24" fmla="*/ 1048 w 1052"/>
                <a:gd name="T25" fmla="*/ 18 h 54"/>
                <a:gd name="T26" fmla="*/ 1050 w 1052"/>
                <a:gd name="T27" fmla="*/ 16 h 54"/>
                <a:gd name="T28" fmla="*/ 1052 w 1052"/>
                <a:gd name="T29" fmla="*/ 13 h 54"/>
                <a:gd name="T30" fmla="*/ 1052 w 1052"/>
                <a:gd name="T31" fmla="*/ 7 h 54"/>
                <a:gd name="T32" fmla="*/ 1048 w 1052"/>
                <a:gd name="T33" fmla="*/ 4 h 54"/>
                <a:gd name="T34" fmla="*/ 1046 w 1052"/>
                <a:gd name="T35" fmla="*/ 2 h 54"/>
                <a:gd name="T36" fmla="*/ 1043 w 1052"/>
                <a:gd name="T37" fmla="*/ 0 h 54"/>
                <a:gd name="T38" fmla="*/ 1041 w 1052"/>
                <a:gd name="T39" fmla="*/ 0 h 54"/>
                <a:gd name="T40" fmla="*/ 11 w 1052"/>
                <a:gd name="T41" fmla="*/ 33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2"/>
                <a:gd name="T64" fmla="*/ 0 h 54"/>
                <a:gd name="T65" fmla="*/ 1052 w 1052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2" h="54">
                  <a:moveTo>
                    <a:pt x="11" y="33"/>
                  </a:moveTo>
                  <a:lnTo>
                    <a:pt x="8" y="33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4" y="51"/>
                  </a:lnTo>
                  <a:lnTo>
                    <a:pt x="6" y="53"/>
                  </a:lnTo>
                  <a:lnTo>
                    <a:pt x="9" y="54"/>
                  </a:lnTo>
                  <a:lnTo>
                    <a:pt x="11" y="54"/>
                  </a:lnTo>
                  <a:lnTo>
                    <a:pt x="1041" y="22"/>
                  </a:lnTo>
                  <a:lnTo>
                    <a:pt x="1045" y="22"/>
                  </a:lnTo>
                  <a:lnTo>
                    <a:pt x="1048" y="18"/>
                  </a:lnTo>
                  <a:lnTo>
                    <a:pt x="1050" y="16"/>
                  </a:lnTo>
                  <a:lnTo>
                    <a:pt x="1052" y="13"/>
                  </a:lnTo>
                  <a:lnTo>
                    <a:pt x="1052" y="7"/>
                  </a:lnTo>
                  <a:lnTo>
                    <a:pt x="1048" y="4"/>
                  </a:lnTo>
                  <a:lnTo>
                    <a:pt x="1046" y="2"/>
                  </a:lnTo>
                  <a:lnTo>
                    <a:pt x="1043" y="0"/>
                  </a:lnTo>
                  <a:lnTo>
                    <a:pt x="1041" y="0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13" y="2861"/>
              <a:ext cx="11" cy="58"/>
            </a:xfrm>
            <a:custGeom>
              <a:avLst/>
              <a:gdLst>
                <a:gd name="T0" fmla="*/ 0 w 11"/>
                <a:gd name="T1" fmla="*/ 0 h 58"/>
                <a:gd name="T2" fmla="*/ 2 w 11"/>
                <a:gd name="T3" fmla="*/ 58 h 58"/>
                <a:gd name="T4" fmla="*/ 11 w 11"/>
                <a:gd name="T5" fmla="*/ 29 h 58"/>
                <a:gd name="T6" fmla="*/ 0 w 1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8"/>
                <a:gd name="T14" fmla="*/ 11 w 1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8">
                  <a:moveTo>
                    <a:pt x="0" y="0"/>
                  </a:moveTo>
                  <a:lnTo>
                    <a:pt x="2" y="58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475" y="2843"/>
              <a:ext cx="98" cy="96"/>
            </a:xfrm>
            <a:custGeom>
              <a:avLst/>
              <a:gdLst>
                <a:gd name="T0" fmla="*/ 0 w 98"/>
                <a:gd name="T1" fmla="*/ 0 h 96"/>
                <a:gd name="T2" fmla="*/ 98 w 98"/>
                <a:gd name="T3" fmla="*/ 45 h 96"/>
                <a:gd name="T4" fmla="*/ 3 w 98"/>
                <a:gd name="T5" fmla="*/ 96 h 96"/>
                <a:gd name="T6" fmla="*/ 49 w 98"/>
                <a:gd name="T7" fmla="*/ 47 h 96"/>
                <a:gd name="T8" fmla="*/ 0 w 9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96"/>
                <a:gd name="T17" fmla="*/ 98 w 9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96">
                  <a:moveTo>
                    <a:pt x="0" y="0"/>
                  </a:moveTo>
                  <a:lnTo>
                    <a:pt x="98" y="45"/>
                  </a:lnTo>
                  <a:lnTo>
                    <a:pt x="3" y="96"/>
                  </a:lnTo>
                  <a:lnTo>
                    <a:pt x="4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464" y="2832"/>
              <a:ext cx="120" cy="118"/>
            </a:xfrm>
            <a:custGeom>
              <a:avLst/>
              <a:gdLst>
                <a:gd name="T0" fmla="*/ 18 w 120"/>
                <a:gd name="T1" fmla="*/ 3 h 118"/>
                <a:gd name="T2" fmla="*/ 5 w 120"/>
                <a:gd name="T3" fmla="*/ 20 h 118"/>
                <a:gd name="T4" fmla="*/ 103 w 120"/>
                <a:gd name="T5" fmla="*/ 65 h 118"/>
                <a:gd name="T6" fmla="*/ 103 w 120"/>
                <a:gd name="T7" fmla="*/ 47 h 118"/>
                <a:gd name="T8" fmla="*/ 9 w 120"/>
                <a:gd name="T9" fmla="*/ 98 h 118"/>
                <a:gd name="T10" fmla="*/ 22 w 120"/>
                <a:gd name="T11" fmla="*/ 114 h 118"/>
                <a:gd name="T12" fmla="*/ 67 w 120"/>
                <a:gd name="T13" fmla="*/ 65 h 118"/>
                <a:gd name="T14" fmla="*/ 69 w 120"/>
                <a:gd name="T15" fmla="*/ 63 h 118"/>
                <a:gd name="T16" fmla="*/ 71 w 120"/>
                <a:gd name="T17" fmla="*/ 60 h 118"/>
                <a:gd name="T18" fmla="*/ 71 w 120"/>
                <a:gd name="T19" fmla="*/ 54 h 118"/>
                <a:gd name="T20" fmla="*/ 67 w 120"/>
                <a:gd name="T21" fmla="*/ 51 h 118"/>
                <a:gd name="T22" fmla="*/ 18 w 120"/>
                <a:gd name="T23" fmla="*/ 3 h 118"/>
                <a:gd name="T24" fmla="*/ 3 w 120"/>
                <a:gd name="T25" fmla="*/ 18 h 118"/>
                <a:gd name="T26" fmla="*/ 52 w 120"/>
                <a:gd name="T27" fmla="*/ 65 h 118"/>
                <a:gd name="T28" fmla="*/ 52 w 120"/>
                <a:gd name="T29" fmla="*/ 51 h 118"/>
                <a:gd name="T30" fmla="*/ 7 w 120"/>
                <a:gd name="T31" fmla="*/ 100 h 118"/>
                <a:gd name="T32" fmla="*/ 5 w 120"/>
                <a:gd name="T33" fmla="*/ 101 h 118"/>
                <a:gd name="T34" fmla="*/ 3 w 120"/>
                <a:gd name="T35" fmla="*/ 103 h 118"/>
                <a:gd name="T36" fmla="*/ 3 w 120"/>
                <a:gd name="T37" fmla="*/ 107 h 118"/>
                <a:gd name="T38" fmla="*/ 3 w 120"/>
                <a:gd name="T39" fmla="*/ 109 h 118"/>
                <a:gd name="T40" fmla="*/ 5 w 120"/>
                <a:gd name="T41" fmla="*/ 112 h 118"/>
                <a:gd name="T42" fmla="*/ 7 w 120"/>
                <a:gd name="T43" fmla="*/ 114 h 118"/>
                <a:gd name="T44" fmla="*/ 9 w 120"/>
                <a:gd name="T45" fmla="*/ 116 h 118"/>
                <a:gd name="T46" fmla="*/ 11 w 120"/>
                <a:gd name="T47" fmla="*/ 118 h 118"/>
                <a:gd name="T48" fmla="*/ 14 w 120"/>
                <a:gd name="T49" fmla="*/ 118 h 118"/>
                <a:gd name="T50" fmla="*/ 16 w 120"/>
                <a:gd name="T51" fmla="*/ 118 h 118"/>
                <a:gd name="T52" fmla="*/ 20 w 120"/>
                <a:gd name="T53" fmla="*/ 116 h 118"/>
                <a:gd name="T54" fmla="*/ 114 w 120"/>
                <a:gd name="T55" fmla="*/ 65 h 118"/>
                <a:gd name="T56" fmla="*/ 118 w 120"/>
                <a:gd name="T57" fmla="*/ 63 h 118"/>
                <a:gd name="T58" fmla="*/ 118 w 120"/>
                <a:gd name="T59" fmla="*/ 61 h 118"/>
                <a:gd name="T60" fmla="*/ 120 w 120"/>
                <a:gd name="T61" fmla="*/ 58 h 118"/>
                <a:gd name="T62" fmla="*/ 120 w 120"/>
                <a:gd name="T63" fmla="*/ 54 h 118"/>
                <a:gd name="T64" fmla="*/ 120 w 120"/>
                <a:gd name="T65" fmla="*/ 52 h 118"/>
                <a:gd name="T66" fmla="*/ 118 w 120"/>
                <a:gd name="T67" fmla="*/ 51 h 118"/>
                <a:gd name="T68" fmla="*/ 116 w 120"/>
                <a:gd name="T69" fmla="*/ 47 h 118"/>
                <a:gd name="T70" fmla="*/ 114 w 120"/>
                <a:gd name="T71" fmla="*/ 47 h 118"/>
                <a:gd name="T72" fmla="*/ 16 w 120"/>
                <a:gd name="T73" fmla="*/ 2 h 118"/>
                <a:gd name="T74" fmla="*/ 12 w 120"/>
                <a:gd name="T75" fmla="*/ 0 h 118"/>
                <a:gd name="T76" fmla="*/ 11 w 120"/>
                <a:gd name="T77" fmla="*/ 0 h 118"/>
                <a:gd name="T78" fmla="*/ 7 w 120"/>
                <a:gd name="T79" fmla="*/ 0 h 118"/>
                <a:gd name="T80" fmla="*/ 5 w 120"/>
                <a:gd name="T81" fmla="*/ 2 h 118"/>
                <a:gd name="T82" fmla="*/ 3 w 120"/>
                <a:gd name="T83" fmla="*/ 3 h 118"/>
                <a:gd name="T84" fmla="*/ 2 w 120"/>
                <a:gd name="T85" fmla="*/ 5 h 118"/>
                <a:gd name="T86" fmla="*/ 0 w 120"/>
                <a:gd name="T87" fmla="*/ 9 h 118"/>
                <a:gd name="T88" fmla="*/ 0 w 120"/>
                <a:gd name="T89" fmla="*/ 11 h 118"/>
                <a:gd name="T90" fmla="*/ 0 w 120"/>
                <a:gd name="T91" fmla="*/ 14 h 118"/>
                <a:gd name="T92" fmla="*/ 2 w 120"/>
                <a:gd name="T93" fmla="*/ 16 h 118"/>
                <a:gd name="T94" fmla="*/ 3 w 120"/>
                <a:gd name="T95" fmla="*/ 18 h 118"/>
                <a:gd name="T96" fmla="*/ 18 w 120"/>
                <a:gd name="T97" fmla="*/ 3 h 1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0"/>
                <a:gd name="T148" fmla="*/ 0 h 118"/>
                <a:gd name="T149" fmla="*/ 120 w 120"/>
                <a:gd name="T150" fmla="*/ 118 h 1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0" h="118">
                  <a:moveTo>
                    <a:pt x="18" y="3"/>
                  </a:moveTo>
                  <a:lnTo>
                    <a:pt x="5" y="20"/>
                  </a:lnTo>
                  <a:lnTo>
                    <a:pt x="103" y="65"/>
                  </a:lnTo>
                  <a:lnTo>
                    <a:pt x="103" y="47"/>
                  </a:lnTo>
                  <a:lnTo>
                    <a:pt x="9" y="98"/>
                  </a:lnTo>
                  <a:lnTo>
                    <a:pt x="22" y="114"/>
                  </a:lnTo>
                  <a:lnTo>
                    <a:pt x="67" y="65"/>
                  </a:lnTo>
                  <a:lnTo>
                    <a:pt x="69" y="63"/>
                  </a:lnTo>
                  <a:lnTo>
                    <a:pt x="71" y="60"/>
                  </a:lnTo>
                  <a:lnTo>
                    <a:pt x="71" y="54"/>
                  </a:lnTo>
                  <a:lnTo>
                    <a:pt x="67" y="51"/>
                  </a:lnTo>
                  <a:lnTo>
                    <a:pt x="18" y="3"/>
                  </a:lnTo>
                  <a:lnTo>
                    <a:pt x="3" y="18"/>
                  </a:lnTo>
                  <a:lnTo>
                    <a:pt x="52" y="65"/>
                  </a:lnTo>
                  <a:lnTo>
                    <a:pt x="52" y="51"/>
                  </a:lnTo>
                  <a:lnTo>
                    <a:pt x="7" y="100"/>
                  </a:lnTo>
                  <a:lnTo>
                    <a:pt x="5" y="101"/>
                  </a:lnTo>
                  <a:lnTo>
                    <a:pt x="3" y="103"/>
                  </a:lnTo>
                  <a:lnTo>
                    <a:pt x="3" y="107"/>
                  </a:lnTo>
                  <a:lnTo>
                    <a:pt x="3" y="109"/>
                  </a:lnTo>
                  <a:lnTo>
                    <a:pt x="5" y="112"/>
                  </a:lnTo>
                  <a:lnTo>
                    <a:pt x="7" y="114"/>
                  </a:lnTo>
                  <a:lnTo>
                    <a:pt x="9" y="116"/>
                  </a:lnTo>
                  <a:lnTo>
                    <a:pt x="11" y="118"/>
                  </a:lnTo>
                  <a:lnTo>
                    <a:pt x="14" y="118"/>
                  </a:lnTo>
                  <a:lnTo>
                    <a:pt x="16" y="118"/>
                  </a:lnTo>
                  <a:lnTo>
                    <a:pt x="20" y="116"/>
                  </a:lnTo>
                  <a:lnTo>
                    <a:pt x="114" y="65"/>
                  </a:lnTo>
                  <a:lnTo>
                    <a:pt x="118" y="63"/>
                  </a:lnTo>
                  <a:lnTo>
                    <a:pt x="118" y="61"/>
                  </a:lnTo>
                  <a:lnTo>
                    <a:pt x="120" y="58"/>
                  </a:lnTo>
                  <a:lnTo>
                    <a:pt x="120" y="54"/>
                  </a:lnTo>
                  <a:lnTo>
                    <a:pt x="120" y="52"/>
                  </a:lnTo>
                  <a:lnTo>
                    <a:pt x="118" y="51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3" y="18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165" y="1328"/>
              <a:ext cx="2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A B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165" y="1506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0 0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200" y="2830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0 1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733" y="2795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1 1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629" y="1468"/>
              <a:ext cx="2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1 0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745" y="889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x=0/y=1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07" y="956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x=1/y=0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869" y="2114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x=1/y=0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401" y="1876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 dirty="0">
                  <a:solidFill>
                    <a:srgbClr val="000000"/>
                  </a:solidFill>
                  <a:latin typeface="Swiss 721 SWA" charset="0"/>
                </a:rPr>
                <a:t>x=1/y=0</a:t>
              </a:r>
              <a:endParaRPr lang="en-US" sz="2800" i="0" baseline="0" dirty="0">
                <a:solidFill>
                  <a:srgbClr val="00FF00"/>
                </a:solidFill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915" y="1535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x=0/y=1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608" y="2285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x=0/y=1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745" y="2999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x=1/y=0</a:t>
              </a:r>
              <a:endParaRPr lang="en-US" sz="2800" i="0" baseline="0">
                <a:solidFill>
                  <a:srgbClr val="00FF00"/>
                </a:solidFill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348" y="854"/>
              <a:ext cx="5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 dirty="0">
                  <a:solidFill>
                    <a:srgbClr val="000000"/>
                  </a:solidFill>
                  <a:latin typeface="Swiss 721 SWA" charset="0"/>
                </a:rPr>
                <a:t>x=0/y=0</a:t>
              </a:r>
              <a:endParaRPr lang="en-US" sz="2800" i="0" baseline="0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Moore and Mealy Models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95536" y="1556792"/>
            <a:ext cx="433070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i="0" u="sng" baseline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Moore Model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Outputs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are a function ONLY of </a:t>
            </a:r>
            <a:r>
              <a:rPr lang="en-US" sz="2400" i="0" u="sng" baseline="0" dirty="0" smtClean="0">
                <a:latin typeface="Comic Sans MS" pitchFamily="66" charset="0"/>
                <a:cs typeface="Times New Roman" pitchFamily="18" charset="0"/>
              </a:rPr>
              <a:t>states</a:t>
            </a:r>
            <a:endParaRPr lang="en-US" sz="2400" i="0" baseline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4644008" y="1556792"/>
            <a:ext cx="4191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i="0" u="sng" baseline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Mealy Model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Outputs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are a function of </a:t>
            </a:r>
            <a:r>
              <a:rPr lang="en-US" sz="2400" i="0" u="sng" baseline="0" dirty="0">
                <a:latin typeface="Comic Sans MS" pitchFamily="66" charset="0"/>
                <a:cs typeface="Times New Roman" pitchFamily="18" charset="0"/>
              </a:rPr>
              <a:t>inputs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i="0" u="sng" baseline="0" dirty="0" smtClean="0">
                <a:latin typeface="Comic Sans MS" pitchFamily="66" charset="0"/>
                <a:cs typeface="Times New Roman" pitchFamily="18" charset="0"/>
              </a:rPr>
              <a:t>states</a:t>
            </a:r>
            <a:endParaRPr lang="en-US" sz="2400" b="0" i="0" baseline="0" dirty="0"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573463" y="3068960"/>
            <a:ext cx="4391025" cy="2895601"/>
            <a:chOff x="144" y="950"/>
            <a:chExt cx="2766" cy="18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0" y="1238"/>
              <a:ext cx="1056" cy="81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60" y="1458"/>
              <a:ext cx="9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mic Sans MS" pitchFamily="66" charset="0"/>
                </a:rPr>
                <a:t>Combinational</a:t>
              </a:r>
            </a:p>
            <a:p>
              <a:r>
                <a:rPr lang="en-US" sz="1600" b="0" dirty="0">
                  <a:latin typeface="Comic Sans MS" pitchFamily="66" charset="0"/>
                </a:rPr>
                <a:t>circuits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76" y="13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76" y="143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76" y="152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016" y="13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16" y="143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016" y="152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44" y="1094"/>
              <a:ext cx="8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Inputs X(t)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981" y="1094"/>
              <a:ext cx="9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Outputs  Z(t)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00" y="2253"/>
              <a:ext cx="672" cy="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200" y="2208"/>
              <a:ext cx="60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Storage</a:t>
              </a:r>
            </a:p>
            <a:p>
              <a:r>
                <a:rPr lang="en-US" sz="1600" b="0">
                  <a:latin typeface="Comic Sans MS" pitchFamily="66" charset="0"/>
                </a:rPr>
                <a:t>Element</a:t>
              </a:r>
            </a:p>
            <a:p>
              <a:r>
                <a:rPr lang="en-US" sz="1600" b="0">
                  <a:latin typeface="Comic Sans MS" pitchFamily="66" charset="0"/>
                </a:rPr>
                <a:t>S(t)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960" y="950"/>
              <a:ext cx="1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rgbClr val="FF0000"/>
                  </a:solidFill>
                  <a:latin typeface="Comic Sans MS" pitchFamily="66" charset="0"/>
                </a:rPr>
                <a:t>MEALY MACHINE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201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2160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>
              <a:off x="187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2016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2304" y="17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 flipH="1">
              <a:off x="187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H="1">
              <a:off x="76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 flipV="1">
              <a:off x="768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768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 flipH="1">
              <a:off x="624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V="1">
              <a:off x="624" y="17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624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</p:grpSp>
      <p:grpSp>
        <p:nvGrpSpPr>
          <p:cNvPr id="34" name="Group 71"/>
          <p:cNvGrpSpPr>
            <a:grpSpLocks/>
          </p:cNvGrpSpPr>
          <p:nvPr/>
        </p:nvGrpSpPr>
        <p:grpSpPr bwMode="auto">
          <a:xfrm>
            <a:off x="323528" y="2996952"/>
            <a:ext cx="4097338" cy="3171825"/>
            <a:chOff x="3024" y="950"/>
            <a:chExt cx="2581" cy="1998"/>
          </a:xfrm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3822" y="1247"/>
              <a:ext cx="1056" cy="81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3822" y="1467"/>
              <a:ext cx="9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Combinational</a:t>
              </a:r>
            </a:p>
            <a:p>
              <a:r>
                <a:rPr lang="en-US" sz="1600" b="0">
                  <a:latin typeface="Comic Sans MS" pitchFamily="66" charset="0"/>
                </a:rPr>
                <a:t>circuits</a:t>
              </a: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3438" y="134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3438" y="143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3438" y="153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734" y="263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4734" y="273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3024" y="1142"/>
              <a:ext cx="8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Inputs X(t)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714" y="2735"/>
              <a:ext cx="8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Outputs Z(t)</a:t>
              </a: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4062" y="2262"/>
              <a:ext cx="672" cy="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4100" y="2235"/>
              <a:ext cx="60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Comic Sans MS" pitchFamily="66" charset="0"/>
                </a:rPr>
                <a:t>Storage</a:t>
              </a:r>
            </a:p>
            <a:p>
              <a:r>
                <a:rPr lang="en-US" sz="1600" b="0">
                  <a:latin typeface="Comic Sans MS" pitchFamily="66" charset="0"/>
                </a:rPr>
                <a:t>Element</a:t>
              </a:r>
            </a:p>
            <a:p>
              <a:r>
                <a:rPr lang="en-US" sz="1600" b="0">
                  <a:latin typeface="Comic Sans MS" pitchFamily="66" charset="0"/>
                </a:rPr>
                <a:t>S(t)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3767" y="950"/>
              <a:ext cx="12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rgbClr val="FF0000"/>
                  </a:solidFill>
                  <a:latin typeface="Comic Sans MS" pitchFamily="66" charset="0"/>
                </a:rPr>
                <a:t>MOORE MACHINE</a:t>
              </a: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896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5040" y="17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 flipH="1">
              <a:off x="4752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>
              <a:off x="489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5184" y="16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 flipH="1">
              <a:off x="475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 flipH="1">
              <a:off x="3648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364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 flipH="1">
              <a:off x="3504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8" name="Line 69"/>
            <p:cNvSpPr>
              <a:spLocks noChangeShapeType="1"/>
            </p:cNvSpPr>
            <p:nvPr/>
          </p:nvSpPr>
          <p:spPr bwMode="auto">
            <a:xfrm flipV="1">
              <a:off x="3504" y="16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350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228600"/>
            <a:ext cx="8385175" cy="838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Moore and Mealy Example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Diagrams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504" y="1196752"/>
            <a:ext cx="4672013" cy="1673225"/>
            <a:chOff x="2688" y="816"/>
            <a:chExt cx="2943" cy="1054"/>
          </a:xfrm>
        </p:grpSpPr>
        <p:sp>
          <p:nvSpPr>
            <p:cNvPr id="47141" name="Freeform 5"/>
            <p:cNvSpPr>
              <a:spLocks/>
            </p:cNvSpPr>
            <p:nvPr/>
          </p:nvSpPr>
          <p:spPr bwMode="auto">
            <a:xfrm>
              <a:off x="3387" y="1126"/>
              <a:ext cx="392" cy="392"/>
            </a:xfrm>
            <a:custGeom>
              <a:avLst/>
              <a:gdLst>
                <a:gd name="T0" fmla="*/ 227 w 392"/>
                <a:gd name="T1" fmla="*/ 389 h 392"/>
                <a:gd name="T2" fmla="*/ 263 w 392"/>
                <a:gd name="T3" fmla="*/ 380 h 392"/>
                <a:gd name="T4" fmla="*/ 298 w 392"/>
                <a:gd name="T5" fmla="*/ 362 h 392"/>
                <a:gd name="T6" fmla="*/ 348 w 392"/>
                <a:gd name="T7" fmla="*/ 321 h 392"/>
                <a:gd name="T8" fmla="*/ 371 w 392"/>
                <a:gd name="T9" fmla="*/ 281 h 392"/>
                <a:gd name="T10" fmla="*/ 386 w 392"/>
                <a:gd name="T11" fmla="*/ 246 h 392"/>
                <a:gd name="T12" fmla="*/ 391 w 392"/>
                <a:gd name="T13" fmla="*/ 207 h 392"/>
                <a:gd name="T14" fmla="*/ 391 w 392"/>
                <a:gd name="T15" fmla="*/ 177 h 392"/>
                <a:gd name="T16" fmla="*/ 382 w 392"/>
                <a:gd name="T17" fmla="*/ 137 h 392"/>
                <a:gd name="T18" fmla="*/ 368 w 392"/>
                <a:gd name="T19" fmla="*/ 102 h 392"/>
                <a:gd name="T20" fmla="*/ 341 w 392"/>
                <a:gd name="T21" fmla="*/ 64 h 392"/>
                <a:gd name="T22" fmla="*/ 298 w 392"/>
                <a:gd name="T23" fmla="*/ 28 h 392"/>
                <a:gd name="T24" fmla="*/ 263 w 392"/>
                <a:gd name="T25" fmla="*/ 10 h 392"/>
                <a:gd name="T26" fmla="*/ 227 w 392"/>
                <a:gd name="T27" fmla="*/ 1 h 392"/>
                <a:gd name="T28" fmla="*/ 157 w 392"/>
                <a:gd name="T29" fmla="*/ 3 h 392"/>
                <a:gd name="T30" fmla="*/ 119 w 392"/>
                <a:gd name="T31" fmla="*/ 15 h 392"/>
                <a:gd name="T32" fmla="*/ 88 w 392"/>
                <a:gd name="T33" fmla="*/ 33 h 392"/>
                <a:gd name="T34" fmla="*/ 28 w 392"/>
                <a:gd name="T35" fmla="*/ 94 h 392"/>
                <a:gd name="T36" fmla="*/ 10 w 392"/>
                <a:gd name="T37" fmla="*/ 129 h 392"/>
                <a:gd name="T38" fmla="*/ 2 w 392"/>
                <a:gd name="T39" fmla="*/ 165 h 392"/>
                <a:gd name="T40" fmla="*/ 3 w 392"/>
                <a:gd name="T41" fmla="*/ 235 h 392"/>
                <a:gd name="T42" fmla="*/ 15 w 392"/>
                <a:gd name="T43" fmla="*/ 273 h 392"/>
                <a:gd name="T44" fmla="*/ 33 w 392"/>
                <a:gd name="T45" fmla="*/ 304 h 392"/>
                <a:gd name="T46" fmla="*/ 71 w 392"/>
                <a:gd name="T47" fmla="*/ 347 h 392"/>
                <a:gd name="T48" fmla="*/ 111 w 392"/>
                <a:gd name="T49" fmla="*/ 370 h 392"/>
                <a:gd name="T50" fmla="*/ 146 w 392"/>
                <a:gd name="T51" fmla="*/ 385 h 392"/>
                <a:gd name="T52" fmla="*/ 185 w 392"/>
                <a:gd name="T53" fmla="*/ 390 h 392"/>
                <a:gd name="T54" fmla="*/ 199 w 392"/>
                <a:gd name="T55" fmla="*/ 372 h 392"/>
                <a:gd name="T56" fmla="*/ 161 w 392"/>
                <a:gd name="T57" fmla="*/ 367 h 392"/>
                <a:gd name="T58" fmla="*/ 129 w 392"/>
                <a:gd name="T59" fmla="*/ 359 h 392"/>
                <a:gd name="T60" fmla="*/ 98 w 392"/>
                <a:gd name="T61" fmla="*/ 341 h 392"/>
                <a:gd name="T62" fmla="*/ 71 w 392"/>
                <a:gd name="T63" fmla="*/ 319 h 392"/>
                <a:gd name="T64" fmla="*/ 45 w 392"/>
                <a:gd name="T65" fmla="*/ 288 h 392"/>
                <a:gd name="T66" fmla="*/ 30 w 392"/>
                <a:gd name="T67" fmla="*/ 256 h 392"/>
                <a:gd name="T68" fmla="*/ 21 w 392"/>
                <a:gd name="T69" fmla="*/ 223 h 392"/>
                <a:gd name="T70" fmla="*/ 21 w 392"/>
                <a:gd name="T71" fmla="*/ 168 h 392"/>
                <a:gd name="T72" fmla="*/ 30 w 392"/>
                <a:gd name="T73" fmla="*/ 135 h 392"/>
                <a:gd name="T74" fmla="*/ 45 w 392"/>
                <a:gd name="T75" fmla="*/ 104 h 392"/>
                <a:gd name="T76" fmla="*/ 84 w 392"/>
                <a:gd name="T77" fmla="*/ 59 h 392"/>
                <a:gd name="T78" fmla="*/ 112 w 392"/>
                <a:gd name="T79" fmla="*/ 39 h 392"/>
                <a:gd name="T80" fmla="*/ 144 w 392"/>
                <a:gd name="T81" fmla="*/ 28 h 392"/>
                <a:gd name="T82" fmla="*/ 177 w 392"/>
                <a:gd name="T83" fmla="*/ 19 h 392"/>
                <a:gd name="T84" fmla="*/ 232 w 392"/>
                <a:gd name="T85" fmla="*/ 23 h 392"/>
                <a:gd name="T86" fmla="*/ 263 w 392"/>
                <a:gd name="T87" fmla="*/ 31 h 392"/>
                <a:gd name="T88" fmla="*/ 295 w 392"/>
                <a:gd name="T89" fmla="*/ 49 h 392"/>
                <a:gd name="T90" fmla="*/ 324 w 392"/>
                <a:gd name="T91" fmla="*/ 77 h 392"/>
                <a:gd name="T92" fmla="*/ 346 w 392"/>
                <a:gd name="T93" fmla="*/ 104 h 392"/>
                <a:gd name="T94" fmla="*/ 361 w 392"/>
                <a:gd name="T95" fmla="*/ 135 h 392"/>
                <a:gd name="T96" fmla="*/ 369 w 392"/>
                <a:gd name="T97" fmla="*/ 168 h 392"/>
                <a:gd name="T98" fmla="*/ 373 w 392"/>
                <a:gd name="T99" fmla="*/ 195 h 392"/>
                <a:gd name="T100" fmla="*/ 368 w 392"/>
                <a:gd name="T101" fmla="*/ 231 h 392"/>
                <a:gd name="T102" fmla="*/ 359 w 392"/>
                <a:gd name="T103" fmla="*/ 263 h 392"/>
                <a:gd name="T104" fmla="*/ 341 w 392"/>
                <a:gd name="T105" fmla="*/ 294 h 392"/>
                <a:gd name="T106" fmla="*/ 321 w 392"/>
                <a:gd name="T107" fmla="*/ 321 h 392"/>
                <a:gd name="T108" fmla="*/ 295 w 392"/>
                <a:gd name="T109" fmla="*/ 341 h 392"/>
                <a:gd name="T110" fmla="*/ 263 w 392"/>
                <a:gd name="T111" fmla="*/ 359 h 392"/>
                <a:gd name="T112" fmla="*/ 232 w 392"/>
                <a:gd name="T113" fmla="*/ 367 h 392"/>
                <a:gd name="T114" fmla="*/ 195 w 392"/>
                <a:gd name="T115" fmla="*/ 372 h 3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2"/>
                <a:gd name="T175" fmla="*/ 0 h 392"/>
                <a:gd name="T176" fmla="*/ 392 w 392"/>
                <a:gd name="T177" fmla="*/ 392 h 39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2" h="392">
                  <a:moveTo>
                    <a:pt x="199" y="392"/>
                  </a:moveTo>
                  <a:lnTo>
                    <a:pt x="207" y="390"/>
                  </a:lnTo>
                  <a:lnTo>
                    <a:pt x="215" y="390"/>
                  </a:lnTo>
                  <a:lnTo>
                    <a:pt x="227" y="389"/>
                  </a:lnTo>
                  <a:lnTo>
                    <a:pt x="235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3" y="380"/>
                  </a:lnTo>
                  <a:lnTo>
                    <a:pt x="273" y="375"/>
                  </a:lnTo>
                  <a:lnTo>
                    <a:pt x="281" y="370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1" y="347"/>
                  </a:lnTo>
                  <a:lnTo>
                    <a:pt x="334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2" y="255"/>
                  </a:lnTo>
                  <a:lnTo>
                    <a:pt x="386" y="246"/>
                  </a:lnTo>
                  <a:lnTo>
                    <a:pt x="387" y="235"/>
                  </a:lnTo>
                  <a:lnTo>
                    <a:pt x="389" y="226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2" y="198"/>
                  </a:lnTo>
                  <a:lnTo>
                    <a:pt x="392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89" y="165"/>
                  </a:lnTo>
                  <a:lnTo>
                    <a:pt x="387" y="157"/>
                  </a:lnTo>
                  <a:lnTo>
                    <a:pt x="386" y="145"/>
                  </a:lnTo>
                  <a:lnTo>
                    <a:pt x="382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1" y="64"/>
                  </a:lnTo>
                  <a:lnTo>
                    <a:pt x="336" y="58"/>
                  </a:lnTo>
                  <a:lnTo>
                    <a:pt x="321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1" y="19"/>
                  </a:lnTo>
                  <a:lnTo>
                    <a:pt x="273" y="15"/>
                  </a:lnTo>
                  <a:lnTo>
                    <a:pt x="263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5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7" y="0"/>
                  </a:lnTo>
                  <a:lnTo>
                    <a:pt x="165" y="1"/>
                  </a:lnTo>
                  <a:lnTo>
                    <a:pt x="157" y="3"/>
                  </a:lnTo>
                  <a:lnTo>
                    <a:pt x="146" y="5"/>
                  </a:lnTo>
                  <a:lnTo>
                    <a:pt x="137" y="8"/>
                  </a:lnTo>
                  <a:lnTo>
                    <a:pt x="129" y="10"/>
                  </a:lnTo>
                  <a:lnTo>
                    <a:pt x="119" y="15"/>
                  </a:lnTo>
                  <a:lnTo>
                    <a:pt x="111" y="19"/>
                  </a:lnTo>
                  <a:lnTo>
                    <a:pt x="103" y="23"/>
                  </a:lnTo>
                  <a:lnTo>
                    <a:pt x="94" y="28"/>
                  </a:lnTo>
                  <a:lnTo>
                    <a:pt x="88" y="33"/>
                  </a:lnTo>
                  <a:lnTo>
                    <a:pt x="71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8" y="94"/>
                  </a:lnTo>
                  <a:lnTo>
                    <a:pt x="23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8" y="137"/>
                  </a:lnTo>
                  <a:lnTo>
                    <a:pt x="5" y="145"/>
                  </a:lnTo>
                  <a:lnTo>
                    <a:pt x="3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5" y="246"/>
                  </a:lnTo>
                  <a:lnTo>
                    <a:pt x="8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3" y="289"/>
                  </a:lnTo>
                  <a:lnTo>
                    <a:pt x="28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4" y="341"/>
                  </a:lnTo>
                  <a:lnTo>
                    <a:pt x="71" y="347"/>
                  </a:lnTo>
                  <a:lnTo>
                    <a:pt x="88" y="357"/>
                  </a:lnTo>
                  <a:lnTo>
                    <a:pt x="94" y="362"/>
                  </a:lnTo>
                  <a:lnTo>
                    <a:pt x="103" y="367"/>
                  </a:lnTo>
                  <a:lnTo>
                    <a:pt x="111" y="370"/>
                  </a:lnTo>
                  <a:lnTo>
                    <a:pt x="119" y="375"/>
                  </a:lnTo>
                  <a:lnTo>
                    <a:pt x="129" y="380"/>
                  </a:lnTo>
                  <a:lnTo>
                    <a:pt x="137" y="382"/>
                  </a:lnTo>
                  <a:lnTo>
                    <a:pt x="146" y="385"/>
                  </a:lnTo>
                  <a:lnTo>
                    <a:pt x="157" y="387"/>
                  </a:lnTo>
                  <a:lnTo>
                    <a:pt x="165" y="389"/>
                  </a:lnTo>
                  <a:lnTo>
                    <a:pt x="175" y="390"/>
                  </a:lnTo>
                  <a:lnTo>
                    <a:pt x="185" y="390"/>
                  </a:lnTo>
                  <a:lnTo>
                    <a:pt x="195" y="392"/>
                  </a:lnTo>
                  <a:lnTo>
                    <a:pt x="199" y="392"/>
                  </a:lnTo>
                  <a:lnTo>
                    <a:pt x="195" y="372"/>
                  </a:lnTo>
                  <a:lnTo>
                    <a:pt x="199" y="372"/>
                  </a:lnTo>
                  <a:lnTo>
                    <a:pt x="189" y="370"/>
                  </a:lnTo>
                  <a:lnTo>
                    <a:pt x="179" y="370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2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29" y="359"/>
                  </a:lnTo>
                  <a:lnTo>
                    <a:pt x="121" y="354"/>
                  </a:lnTo>
                  <a:lnTo>
                    <a:pt x="112" y="351"/>
                  </a:lnTo>
                  <a:lnTo>
                    <a:pt x="104" y="346"/>
                  </a:lnTo>
                  <a:lnTo>
                    <a:pt x="98" y="341"/>
                  </a:lnTo>
                  <a:lnTo>
                    <a:pt x="89" y="336"/>
                  </a:lnTo>
                  <a:lnTo>
                    <a:pt x="84" y="331"/>
                  </a:lnTo>
                  <a:lnTo>
                    <a:pt x="78" y="324"/>
                  </a:lnTo>
                  <a:lnTo>
                    <a:pt x="71" y="319"/>
                  </a:lnTo>
                  <a:lnTo>
                    <a:pt x="59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6" y="271"/>
                  </a:lnTo>
                  <a:lnTo>
                    <a:pt x="31" y="263"/>
                  </a:lnTo>
                  <a:lnTo>
                    <a:pt x="30" y="256"/>
                  </a:lnTo>
                  <a:lnTo>
                    <a:pt x="28" y="248"/>
                  </a:lnTo>
                  <a:lnTo>
                    <a:pt x="25" y="240"/>
                  </a:lnTo>
                  <a:lnTo>
                    <a:pt x="23" y="231"/>
                  </a:lnTo>
                  <a:lnTo>
                    <a:pt x="21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2"/>
                  </a:lnTo>
                  <a:lnTo>
                    <a:pt x="28" y="144"/>
                  </a:lnTo>
                  <a:lnTo>
                    <a:pt x="30" y="135"/>
                  </a:lnTo>
                  <a:lnTo>
                    <a:pt x="31" y="129"/>
                  </a:lnTo>
                  <a:lnTo>
                    <a:pt x="36" y="120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59" y="84"/>
                  </a:lnTo>
                  <a:lnTo>
                    <a:pt x="84" y="59"/>
                  </a:lnTo>
                  <a:lnTo>
                    <a:pt x="89" y="54"/>
                  </a:lnTo>
                  <a:lnTo>
                    <a:pt x="98" y="49"/>
                  </a:lnTo>
                  <a:lnTo>
                    <a:pt x="104" y="44"/>
                  </a:lnTo>
                  <a:lnTo>
                    <a:pt x="112" y="39"/>
                  </a:lnTo>
                  <a:lnTo>
                    <a:pt x="121" y="36"/>
                  </a:lnTo>
                  <a:lnTo>
                    <a:pt x="129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2" y="24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7" y="19"/>
                  </a:lnTo>
                  <a:lnTo>
                    <a:pt x="197" y="19"/>
                  </a:lnTo>
                  <a:lnTo>
                    <a:pt x="214" y="19"/>
                  </a:lnTo>
                  <a:lnTo>
                    <a:pt x="223" y="21"/>
                  </a:lnTo>
                  <a:lnTo>
                    <a:pt x="232" y="23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7" y="29"/>
                  </a:lnTo>
                  <a:lnTo>
                    <a:pt x="263" y="31"/>
                  </a:lnTo>
                  <a:lnTo>
                    <a:pt x="271" y="36"/>
                  </a:lnTo>
                  <a:lnTo>
                    <a:pt x="280" y="39"/>
                  </a:lnTo>
                  <a:lnTo>
                    <a:pt x="288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4" y="77"/>
                  </a:lnTo>
                  <a:lnTo>
                    <a:pt x="331" y="84"/>
                  </a:lnTo>
                  <a:lnTo>
                    <a:pt x="336" y="89"/>
                  </a:lnTo>
                  <a:lnTo>
                    <a:pt x="341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4" y="120"/>
                  </a:lnTo>
                  <a:lnTo>
                    <a:pt x="359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69" y="168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69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59" y="263"/>
                  </a:lnTo>
                  <a:lnTo>
                    <a:pt x="354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1" y="294"/>
                  </a:lnTo>
                  <a:lnTo>
                    <a:pt x="336" y="303"/>
                  </a:lnTo>
                  <a:lnTo>
                    <a:pt x="331" y="308"/>
                  </a:lnTo>
                  <a:lnTo>
                    <a:pt x="324" y="314"/>
                  </a:lnTo>
                  <a:lnTo>
                    <a:pt x="321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8" y="346"/>
                  </a:lnTo>
                  <a:lnTo>
                    <a:pt x="280" y="351"/>
                  </a:lnTo>
                  <a:lnTo>
                    <a:pt x="271" y="354"/>
                  </a:lnTo>
                  <a:lnTo>
                    <a:pt x="263" y="359"/>
                  </a:lnTo>
                  <a:lnTo>
                    <a:pt x="257" y="361"/>
                  </a:lnTo>
                  <a:lnTo>
                    <a:pt x="248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3" y="369"/>
                  </a:lnTo>
                  <a:lnTo>
                    <a:pt x="215" y="370"/>
                  </a:lnTo>
                  <a:lnTo>
                    <a:pt x="204" y="370"/>
                  </a:lnTo>
                  <a:lnTo>
                    <a:pt x="195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2" name="Freeform 6"/>
            <p:cNvSpPr>
              <a:spLocks/>
            </p:cNvSpPr>
            <p:nvPr/>
          </p:nvSpPr>
          <p:spPr bwMode="auto">
            <a:xfrm>
              <a:off x="4670" y="1116"/>
              <a:ext cx="393" cy="392"/>
            </a:xfrm>
            <a:custGeom>
              <a:avLst/>
              <a:gdLst>
                <a:gd name="T0" fmla="*/ 227 w 393"/>
                <a:gd name="T1" fmla="*/ 389 h 392"/>
                <a:gd name="T2" fmla="*/ 264 w 393"/>
                <a:gd name="T3" fmla="*/ 380 h 392"/>
                <a:gd name="T4" fmla="*/ 298 w 393"/>
                <a:gd name="T5" fmla="*/ 362 h 392"/>
                <a:gd name="T6" fmla="*/ 348 w 393"/>
                <a:gd name="T7" fmla="*/ 321 h 392"/>
                <a:gd name="T8" fmla="*/ 371 w 393"/>
                <a:gd name="T9" fmla="*/ 281 h 392"/>
                <a:gd name="T10" fmla="*/ 386 w 393"/>
                <a:gd name="T11" fmla="*/ 246 h 392"/>
                <a:gd name="T12" fmla="*/ 391 w 393"/>
                <a:gd name="T13" fmla="*/ 207 h 392"/>
                <a:gd name="T14" fmla="*/ 391 w 393"/>
                <a:gd name="T15" fmla="*/ 177 h 392"/>
                <a:gd name="T16" fmla="*/ 383 w 393"/>
                <a:gd name="T17" fmla="*/ 137 h 392"/>
                <a:gd name="T18" fmla="*/ 368 w 393"/>
                <a:gd name="T19" fmla="*/ 102 h 392"/>
                <a:gd name="T20" fmla="*/ 342 w 393"/>
                <a:gd name="T21" fmla="*/ 64 h 392"/>
                <a:gd name="T22" fmla="*/ 298 w 393"/>
                <a:gd name="T23" fmla="*/ 28 h 392"/>
                <a:gd name="T24" fmla="*/ 264 w 393"/>
                <a:gd name="T25" fmla="*/ 10 h 392"/>
                <a:gd name="T26" fmla="*/ 227 w 393"/>
                <a:gd name="T27" fmla="*/ 1 h 392"/>
                <a:gd name="T28" fmla="*/ 158 w 393"/>
                <a:gd name="T29" fmla="*/ 3 h 392"/>
                <a:gd name="T30" fmla="*/ 120 w 393"/>
                <a:gd name="T31" fmla="*/ 15 h 392"/>
                <a:gd name="T32" fmla="*/ 88 w 393"/>
                <a:gd name="T33" fmla="*/ 33 h 392"/>
                <a:gd name="T34" fmla="*/ 29 w 393"/>
                <a:gd name="T35" fmla="*/ 94 h 392"/>
                <a:gd name="T36" fmla="*/ 10 w 393"/>
                <a:gd name="T37" fmla="*/ 129 h 392"/>
                <a:gd name="T38" fmla="*/ 2 w 393"/>
                <a:gd name="T39" fmla="*/ 165 h 392"/>
                <a:gd name="T40" fmla="*/ 4 w 393"/>
                <a:gd name="T41" fmla="*/ 235 h 392"/>
                <a:gd name="T42" fmla="*/ 15 w 393"/>
                <a:gd name="T43" fmla="*/ 273 h 392"/>
                <a:gd name="T44" fmla="*/ 33 w 393"/>
                <a:gd name="T45" fmla="*/ 304 h 392"/>
                <a:gd name="T46" fmla="*/ 72 w 393"/>
                <a:gd name="T47" fmla="*/ 347 h 392"/>
                <a:gd name="T48" fmla="*/ 111 w 393"/>
                <a:gd name="T49" fmla="*/ 371 h 392"/>
                <a:gd name="T50" fmla="*/ 146 w 393"/>
                <a:gd name="T51" fmla="*/ 385 h 392"/>
                <a:gd name="T52" fmla="*/ 186 w 393"/>
                <a:gd name="T53" fmla="*/ 390 h 392"/>
                <a:gd name="T54" fmla="*/ 199 w 393"/>
                <a:gd name="T55" fmla="*/ 372 h 392"/>
                <a:gd name="T56" fmla="*/ 161 w 393"/>
                <a:gd name="T57" fmla="*/ 367 h 392"/>
                <a:gd name="T58" fmla="*/ 130 w 393"/>
                <a:gd name="T59" fmla="*/ 359 h 392"/>
                <a:gd name="T60" fmla="*/ 98 w 393"/>
                <a:gd name="T61" fmla="*/ 341 h 392"/>
                <a:gd name="T62" fmla="*/ 72 w 393"/>
                <a:gd name="T63" fmla="*/ 319 h 392"/>
                <a:gd name="T64" fmla="*/ 45 w 393"/>
                <a:gd name="T65" fmla="*/ 288 h 392"/>
                <a:gd name="T66" fmla="*/ 30 w 393"/>
                <a:gd name="T67" fmla="*/ 256 h 392"/>
                <a:gd name="T68" fmla="*/ 22 w 393"/>
                <a:gd name="T69" fmla="*/ 223 h 392"/>
                <a:gd name="T70" fmla="*/ 22 w 393"/>
                <a:gd name="T71" fmla="*/ 169 h 392"/>
                <a:gd name="T72" fmla="*/ 30 w 393"/>
                <a:gd name="T73" fmla="*/ 135 h 392"/>
                <a:gd name="T74" fmla="*/ 45 w 393"/>
                <a:gd name="T75" fmla="*/ 104 h 392"/>
                <a:gd name="T76" fmla="*/ 85 w 393"/>
                <a:gd name="T77" fmla="*/ 59 h 392"/>
                <a:gd name="T78" fmla="*/ 113 w 393"/>
                <a:gd name="T79" fmla="*/ 39 h 392"/>
                <a:gd name="T80" fmla="*/ 144 w 393"/>
                <a:gd name="T81" fmla="*/ 28 h 392"/>
                <a:gd name="T82" fmla="*/ 178 w 393"/>
                <a:gd name="T83" fmla="*/ 20 h 392"/>
                <a:gd name="T84" fmla="*/ 232 w 393"/>
                <a:gd name="T85" fmla="*/ 23 h 392"/>
                <a:gd name="T86" fmla="*/ 264 w 393"/>
                <a:gd name="T87" fmla="*/ 31 h 392"/>
                <a:gd name="T88" fmla="*/ 295 w 393"/>
                <a:gd name="T89" fmla="*/ 49 h 392"/>
                <a:gd name="T90" fmla="*/ 325 w 393"/>
                <a:gd name="T91" fmla="*/ 77 h 392"/>
                <a:gd name="T92" fmla="*/ 346 w 393"/>
                <a:gd name="T93" fmla="*/ 104 h 392"/>
                <a:gd name="T94" fmla="*/ 361 w 393"/>
                <a:gd name="T95" fmla="*/ 135 h 392"/>
                <a:gd name="T96" fmla="*/ 370 w 393"/>
                <a:gd name="T97" fmla="*/ 169 h 392"/>
                <a:gd name="T98" fmla="*/ 373 w 393"/>
                <a:gd name="T99" fmla="*/ 195 h 392"/>
                <a:gd name="T100" fmla="*/ 368 w 393"/>
                <a:gd name="T101" fmla="*/ 231 h 392"/>
                <a:gd name="T102" fmla="*/ 360 w 393"/>
                <a:gd name="T103" fmla="*/ 263 h 392"/>
                <a:gd name="T104" fmla="*/ 342 w 393"/>
                <a:gd name="T105" fmla="*/ 294 h 392"/>
                <a:gd name="T106" fmla="*/ 322 w 393"/>
                <a:gd name="T107" fmla="*/ 321 h 392"/>
                <a:gd name="T108" fmla="*/ 295 w 393"/>
                <a:gd name="T109" fmla="*/ 341 h 392"/>
                <a:gd name="T110" fmla="*/ 264 w 393"/>
                <a:gd name="T111" fmla="*/ 359 h 392"/>
                <a:gd name="T112" fmla="*/ 232 w 393"/>
                <a:gd name="T113" fmla="*/ 367 h 392"/>
                <a:gd name="T114" fmla="*/ 196 w 393"/>
                <a:gd name="T115" fmla="*/ 372 h 3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392"/>
                <a:gd name="T176" fmla="*/ 393 w 393"/>
                <a:gd name="T177" fmla="*/ 392 h 39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392">
                  <a:moveTo>
                    <a:pt x="199" y="392"/>
                  </a:moveTo>
                  <a:lnTo>
                    <a:pt x="207" y="390"/>
                  </a:lnTo>
                  <a:lnTo>
                    <a:pt x="216" y="390"/>
                  </a:lnTo>
                  <a:lnTo>
                    <a:pt x="227" y="389"/>
                  </a:lnTo>
                  <a:lnTo>
                    <a:pt x="236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4" y="380"/>
                  </a:lnTo>
                  <a:lnTo>
                    <a:pt x="274" y="376"/>
                  </a:lnTo>
                  <a:lnTo>
                    <a:pt x="282" y="371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2" y="347"/>
                  </a:lnTo>
                  <a:lnTo>
                    <a:pt x="335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3" y="255"/>
                  </a:lnTo>
                  <a:lnTo>
                    <a:pt x="386" y="246"/>
                  </a:lnTo>
                  <a:lnTo>
                    <a:pt x="388" y="235"/>
                  </a:lnTo>
                  <a:lnTo>
                    <a:pt x="390" y="227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3" y="198"/>
                  </a:lnTo>
                  <a:lnTo>
                    <a:pt x="393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90" y="165"/>
                  </a:lnTo>
                  <a:lnTo>
                    <a:pt x="388" y="157"/>
                  </a:lnTo>
                  <a:lnTo>
                    <a:pt x="386" y="145"/>
                  </a:lnTo>
                  <a:lnTo>
                    <a:pt x="383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2" y="64"/>
                  </a:lnTo>
                  <a:lnTo>
                    <a:pt x="337" y="58"/>
                  </a:lnTo>
                  <a:lnTo>
                    <a:pt x="322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2" y="20"/>
                  </a:lnTo>
                  <a:lnTo>
                    <a:pt x="274" y="15"/>
                  </a:lnTo>
                  <a:lnTo>
                    <a:pt x="264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6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8" y="8"/>
                  </a:lnTo>
                  <a:lnTo>
                    <a:pt x="130" y="10"/>
                  </a:lnTo>
                  <a:lnTo>
                    <a:pt x="120" y="15"/>
                  </a:lnTo>
                  <a:lnTo>
                    <a:pt x="111" y="20"/>
                  </a:lnTo>
                  <a:lnTo>
                    <a:pt x="103" y="23"/>
                  </a:lnTo>
                  <a:lnTo>
                    <a:pt x="95" y="28"/>
                  </a:lnTo>
                  <a:lnTo>
                    <a:pt x="88" y="33"/>
                  </a:lnTo>
                  <a:lnTo>
                    <a:pt x="72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9" y="94"/>
                  </a:lnTo>
                  <a:lnTo>
                    <a:pt x="24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9" y="137"/>
                  </a:lnTo>
                  <a:lnTo>
                    <a:pt x="5" y="145"/>
                  </a:lnTo>
                  <a:lnTo>
                    <a:pt x="4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7"/>
                  </a:lnTo>
                  <a:lnTo>
                    <a:pt x="4" y="235"/>
                  </a:lnTo>
                  <a:lnTo>
                    <a:pt x="5" y="246"/>
                  </a:lnTo>
                  <a:lnTo>
                    <a:pt x="9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4" y="289"/>
                  </a:lnTo>
                  <a:lnTo>
                    <a:pt x="29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5" y="341"/>
                  </a:lnTo>
                  <a:lnTo>
                    <a:pt x="72" y="347"/>
                  </a:lnTo>
                  <a:lnTo>
                    <a:pt x="88" y="357"/>
                  </a:lnTo>
                  <a:lnTo>
                    <a:pt x="95" y="362"/>
                  </a:lnTo>
                  <a:lnTo>
                    <a:pt x="103" y="367"/>
                  </a:lnTo>
                  <a:lnTo>
                    <a:pt x="111" y="371"/>
                  </a:lnTo>
                  <a:lnTo>
                    <a:pt x="120" y="376"/>
                  </a:lnTo>
                  <a:lnTo>
                    <a:pt x="130" y="380"/>
                  </a:lnTo>
                  <a:lnTo>
                    <a:pt x="138" y="382"/>
                  </a:lnTo>
                  <a:lnTo>
                    <a:pt x="146" y="385"/>
                  </a:lnTo>
                  <a:lnTo>
                    <a:pt x="158" y="387"/>
                  </a:lnTo>
                  <a:lnTo>
                    <a:pt x="166" y="389"/>
                  </a:lnTo>
                  <a:lnTo>
                    <a:pt x="176" y="390"/>
                  </a:lnTo>
                  <a:lnTo>
                    <a:pt x="186" y="390"/>
                  </a:lnTo>
                  <a:lnTo>
                    <a:pt x="196" y="392"/>
                  </a:lnTo>
                  <a:lnTo>
                    <a:pt x="199" y="392"/>
                  </a:lnTo>
                  <a:lnTo>
                    <a:pt x="196" y="372"/>
                  </a:lnTo>
                  <a:lnTo>
                    <a:pt x="199" y="372"/>
                  </a:lnTo>
                  <a:lnTo>
                    <a:pt x="189" y="371"/>
                  </a:lnTo>
                  <a:lnTo>
                    <a:pt x="179" y="371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3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30" y="359"/>
                  </a:lnTo>
                  <a:lnTo>
                    <a:pt x="121" y="354"/>
                  </a:lnTo>
                  <a:lnTo>
                    <a:pt x="113" y="351"/>
                  </a:lnTo>
                  <a:lnTo>
                    <a:pt x="105" y="346"/>
                  </a:lnTo>
                  <a:lnTo>
                    <a:pt x="98" y="341"/>
                  </a:lnTo>
                  <a:lnTo>
                    <a:pt x="90" y="336"/>
                  </a:lnTo>
                  <a:lnTo>
                    <a:pt x="85" y="331"/>
                  </a:lnTo>
                  <a:lnTo>
                    <a:pt x="78" y="324"/>
                  </a:lnTo>
                  <a:lnTo>
                    <a:pt x="72" y="319"/>
                  </a:lnTo>
                  <a:lnTo>
                    <a:pt x="60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7" y="271"/>
                  </a:lnTo>
                  <a:lnTo>
                    <a:pt x="32" y="263"/>
                  </a:lnTo>
                  <a:lnTo>
                    <a:pt x="30" y="256"/>
                  </a:lnTo>
                  <a:lnTo>
                    <a:pt x="29" y="248"/>
                  </a:lnTo>
                  <a:lnTo>
                    <a:pt x="25" y="240"/>
                  </a:lnTo>
                  <a:lnTo>
                    <a:pt x="24" y="231"/>
                  </a:lnTo>
                  <a:lnTo>
                    <a:pt x="22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2" y="169"/>
                  </a:lnTo>
                  <a:lnTo>
                    <a:pt x="24" y="160"/>
                  </a:lnTo>
                  <a:lnTo>
                    <a:pt x="25" y="152"/>
                  </a:lnTo>
                  <a:lnTo>
                    <a:pt x="29" y="144"/>
                  </a:lnTo>
                  <a:lnTo>
                    <a:pt x="30" y="135"/>
                  </a:lnTo>
                  <a:lnTo>
                    <a:pt x="32" y="129"/>
                  </a:lnTo>
                  <a:lnTo>
                    <a:pt x="37" y="121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60" y="84"/>
                  </a:lnTo>
                  <a:lnTo>
                    <a:pt x="85" y="59"/>
                  </a:lnTo>
                  <a:lnTo>
                    <a:pt x="90" y="54"/>
                  </a:lnTo>
                  <a:lnTo>
                    <a:pt x="98" y="49"/>
                  </a:lnTo>
                  <a:lnTo>
                    <a:pt x="105" y="44"/>
                  </a:lnTo>
                  <a:lnTo>
                    <a:pt x="113" y="39"/>
                  </a:lnTo>
                  <a:lnTo>
                    <a:pt x="121" y="36"/>
                  </a:lnTo>
                  <a:lnTo>
                    <a:pt x="130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3" y="25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8" y="20"/>
                  </a:lnTo>
                  <a:lnTo>
                    <a:pt x="197" y="20"/>
                  </a:lnTo>
                  <a:lnTo>
                    <a:pt x="214" y="20"/>
                  </a:lnTo>
                  <a:lnTo>
                    <a:pt x="224" y="21"/>
                  </a:lnTo>
                  <a:lnTo>
                    <a:pt x="232" y="23"/>
                  </a:lnTo>
                  <a:lnTo>
                    <a:pt x="240" y="25"/>
                  </a:lnTo>
                  <a:lnTo>
                    <a:pt x="249" y="28"/>
                  </a:lnTo>
                  <a:lnTo>
                    <a:pt x="257" y="29"/>
                  </a:lnTo>
                  <a:lnTo>
                    <a:pt x="264" y="31"/>
                  </a:lnTo>
                  <a:lnTo>
                    <a:pt x="272" y="36"/>
                  </a:lnTo>
                  <a:lnTo>
                    <a:pt x="280" y="39"/>
                  </a:lnTo>
                  <a:lnTo>
                    <a:pt x="289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5" y="77"/>
                  </a:lnTo>
                  <a:lnTo>
                    <a:pt x="332" y="84"/>
                  </a:lnTo>
                  <a:lnTo>
                    <a:pt x="337" y="89"/>
                  </a:lnTo>
                  <a:lnTo>
                    <a:pt x="342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5" y="121"/>
                  </a:lnTo>
                  <a:lnTo>
                    <a:pt x="360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70" y="169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70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60" y="263"/>
                  </a:lnTo>
                  <a:lnTo>
                    <a:pt x="355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2" y="294"/>
                  </a:lnTo>
                  <a:lnTo>
                    <a:pt x="337" y="303"/>
                  </a:lnTo>
                  <a:lnTo>
                    <a:pt x="332" y="308"/>
                  </a:lnTo>
                  <a:lnTo>
                    <a:pt x="325" y="314"/>
                  </a:lnTo>
                  <a:lnTo>
                    <a:pt x="322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9" y="346"/>
                  </a:lnTo>
                  <a:lnTo>
                    <a:pt x="280" y="351"/>
                  </a:lnTo>
                  <a:lnTo>
                    <a:pt x="272" y="354"/>
                  </a:lnTo>
                  <a:lnTo>
                    <a:pt x="264" y="359"/>
                  </a:lnTo>
                  <a:lnTo>
                    <a:pt x="257" y="361"/>
                  </a:lnTo>
                  <a:lnTo>
                    <a:pt x="249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4" y="369"/>
                  </a:lnTo>
                  <a:lnTo>
                    <a:pt x="216" y="371"/>
                  </a:lnTo>
                  <a:lnTo>
                    <a:pt x="204" y="371"/>
                  </a:lnTo>
                  <a:lnTo>
                    <a:pt x="196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3" name="Freeform 7"/>
            <p:cNvSpPr>
              <a:spLocks/>
            </p:cNvSpPr>
            <p:nvPr/>
          </p:nvSpPr>
          <p:spPr bwMode="auto">
            <a:xfrm>
              <a:off x="3080" y="1326"/>
              <a:ext cx="468" cy="313"/>
            </a:xfrm>
            <a:custGeom>
              <a:avLst/>
              <a:gdLst>
                <a:gd name="T0" fmla="*/ 466 w 468"/>
                <a:gd name="T1" fmla="*/ 167 h 313"/>
                <a:gd name="T2" fmla="*/ 454 w 468"/>
                <a:gd name="T3" fmla="*/ 156 h 313"/>
                <a:gd name="T4" fmla="*/ 441 w 468"/>
                <a:gd name="T5" fmla="*/ 159 h 313"/>
                <a:gd name="T6" fmla="*/ 436 w 468"/>
                <a:gd name="T7" fmla="*/ 167 h 313"/>
                <a:gd name="T8" fmla="*/ 429 w 468"/>
                <a:gd name="T9" fmla="*/ 185 h 313"/>
                <a:gd name="T10" fmla="*/ 418 w 468"/>
                <a:gd name="T11" fmla="*/ 205 h 313"/>
                <a:gd name="T12" fmla="*/ 400 w 468"/>
                <a:gd name="T13" fmla="*/ 223 h 313"/>
                <a:gd name="T14" fmla="*/ 370 w 468"/>
                <a:gd name="T15" fmla="*/ 245 h 313"/>
                <a:gd name="T16" fmla="*/ 317 w 468"/>
                <a:gd name="T17" fmla="*/ 267 h 313"/>
                <a:gd name="T18" fmla="*/ 262 w 468"/>
                <a:gd name="T19" fmla="*/ 278 h 313"/>
                <a:gd name="T20" fmla="*/ 236 w 468"/>
                <a:gd name="T21" fmla="*/ 280 h 313"/>
                <a:gd name="T22" fmla="*/ 193 w 468"/>
                <a:gd name="T23" fmla="*/ 276 h 313"/>
                <a:gd name="T24" fmla="*/ 153 w 468"/>
                <a:gd name="T25" fmla="*/ 268 h 313"/>
                <a:gd name="T26" fmla="*/ 116 w 468"/>
                <a:gd name="T27" fmla="*/ 257 h 313"/>
                <a:gd name="T28" fmla="*/ 90 w 468"/>
                <a:gd name="T29" fmla="*/ 242 h 313"/>
                <a:gd name="T30" fmla="*/ 49 w 468"/>
                <a:gd name="T31" fmla="*/ 202 h 313"/>
                <a:gd name="T32" fmla="*/ 39 w 468"/>
                <a:gd name="T33" fmla="*/ 185 h 313"/>
                <a:gd name="T34" fmla="*/ 34 w 468"/>
                <a:gd name="T35" fmla="*/ 144 h 313"/>
                <a:gd name="T36" fmla="*/ 39 w 468"/>
                <a:gd name="T37" fmla="*/ 126 h 313"/>
                <a:gd name="T38" fmla="*/ 47 w 468"/>
                <a:gd name="T39" fmla="*/ 111 h 313"/>
                <a:gd name="T40" fmla="*/ 65 w 468"/>
                <a:gd name="T41" fmla="*/ 91 h 313"/>
                <a:gd name="T42" fmla="*/ 88 w 468"/>
                <a:gd name="T43" fmla="*/ 71 h 313"/>
                <a:gd name="T44" fmla="*/ 110 w 468"/>
                <a:gd name="T45" fmla="*/ 58 h 313"/>
                <a:gd name="T46" fmla="*/ 135 w 468"/>
                <a:gd name="T47" fmla="*/ 48 h 313"/>
                <a:gd name="T48" fmla="*/ 173 w 468"/>
                <a:gd name="T49" fmla="*/ 38 h 313"/>
                <a:gd name="T50" fmla="*/ 234 w 468"/>
                <a:gd name="T51" fmla="*/ 33 h 313"/>
                <a:gd name="T52" fmla="*/ 270 w 468"/>
                <a:gd name="T53" fmla="*/ 33 h 313"/>
                <a:gd name="T54" fmla="*/ 280 w 468"/>
                <a:gd name="T55" fmla="*/ 36 h 313"/>
                <a:gd name="T56" fmla="*/ 299 w 468"/>
                <a:gd name="T57" fmla="*/ 40 h 313"/>
                <a:gd name="T58" fmla="*/ 309 w 468"/>
                <a:gd name="T59" fmla="*/ 31 h 313"/>
                <a:gd name="T60" fmla="*/ 307 w 468"/>
                <a:gd name="T61" fmla="*/ 15 h 313"/>
                <a:gd name="T62" fmla="*/ 297 w 468"/>
                <a:gd name="T63" fmla="*/ 7 h 313"/>
                <a:gd name="T64" fmla="*/ 294 w 468"/>
                <a:gd name="T65" fmla="*/ 7 h 313"/>
                <a:gd name="T66" fmla="*/ 284 w 468"/>
                <a:gd name="T67" fmla="*/ 3 h 313"/>
                <a:gd name="T68" fmla="*/ 234 w 468"/>
                <a:gd name="T69" fmla="*/ 0 h 313"/>
                <a:gd name="T70" fmla="*/ 166 w 468"/>
                <a:gd name="T71" fmla="*/ 5 h 313"/>
                <a:gd name="T72" fmla="*/ 125 w 468"/>
                <a:gd name="T73" fmla="*/ 18 h 313"/>
                <a:gd name="T74" fmla="*/ 97 w 468"/>
                <a:gd name="T75" fmla="*/ 28 h 313"/>
                <a:gd name="T76" fmla="*/ 72 w 468"/>
                <a:gd name="T77" fmla="*/ 41 h 313"/>
                <a:gd name="T78" fmla="*/ 42 w 468"/>
                <a:gd name="T79" fmla="*/ 65 h 313"/>
                <a:gd name="T80" fmla="*/ 20 w 468"/>
                <a:gd name="T81" fmla="*/ 91 h 313"/>
                <a:gd name="T82" fmla="*/ 9 w 468"/>
                <a:gd name="T83" fmla="*/ 116 h 313"/>
                <a:gd name="T84" fmla="*/ 0 w 468"/>
                <a:gd name="T85" fmla="*/ 141 h 313"/>
                <a:gd name="T86" fmla="*/ 5 w 468"/>
                <a:gd name="T87" fmla="*/ 189 h 313"/>
                <a:gd name="T88" fmla="*/ 14 w 468"/>
                <a:gd name="T89" fmla="*/ 212 h 313"/>
                <a:gd name="T90" fmla="*/ 49 w 468"/>
                <a:gd name="T91" fmla="*/ 253 h 313"/>
                <a:gd name="T92" fmla="*/ 87 w 468"/>
                <a:gd name="T93" fmla="*/ 278 h 313"/>
                <a:gd name="T94" fmla="*/ 116 w 468"/>
                <a:gd name="T95" fmla="*/ 290 h 313"/>
                <a:gd name="T96" fmla="*/ 156 w 468"/>
                <a:gd name="T97" fmla="*/ 303 h 313"/>
                <a:gd name="T98" fmla="*/ 199 w 468"/>
                <a:gd name="T99" fmla="*/ 311 h 313"/>
                <a:gd name="T100" fmla="*/ 237 w 468"/>
                <a:gd name="T101" fmla="*/ 313 h 313"/>
                <a:gd name="T102" fmla="*/ 307 w 468"/>
                <a:gd name="T103" fmla="*/ 305 h 313"/>
                <a:gd name="T104" fmla="*/ 335 w 468"/>
                <a:gd name="T105" fmla="*/ 298 h 313"/>
                <a:gd name="T106" fmla="*/ 393 w 468"/>
                <a:gd name="T107" fmla="*/ 271 h 313"/>
                <a:gd name="T108" fmla="*/ 423 w 468"/>
                <a:gd name="T109" fmla="*/ 250 h 313"/>
                <a:gd name="T110" fmla="*/ 444 w 468"/>
                <a:gd name="T111" fmla="*/ 225 h 313"/>
                <a:gd name="T112" fmla="*/ 459 w 468"/>
                <a:gd name="T113" fmla="*/ 195 h 313"/>
                <a:gd name="T114" fmla="*/ 466 w 468"/>
                <a:gd name="T115" fmla="*/ 177 h 3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68"/>
                <a:gd name="T175" fmla="*/ 0 h 313"/>
                <a:gd name="T176" fmla="*/ 468 w 468"/>
                <a:gd name="T177" fmla="*/ 313 h 31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68" h="313">
                  <a:moveTo>
                    <a:pt x="468" y="175"/>
                  </a:moveTo>
                  <a:lnTo>
                    <a:pt x="468" y="170"/>
                  </a:lnTo>
                  <a:lnTo>
                    <a:pt x="466" y="167"/>
                  </a:lnTo>
                  <a:lnTo>
                    <a:pt x="464" y="162"/>
                  </a:lnTo>
                  <a:lnTo>
                    <a:pt x="461" y="159"/>
                  </a:lnTo>
                  <a:lnTo>
                    <a:pt x="454" y="156"/>
                  </a:lnTo>
                  <a:lnTo>
                    <a:pt x="449" y="156"/>
                  </a:lnTo>
                  <a:lnTo>
                    <a:pt x="446" y="157"/>
                  </a:lnTo>
                  <a:lnTo>
                    <a:pt x="441" y="159"/>
                  </a:lnTo>
                  <a:lnTo>
                    <a:pt x="438" y="162"/>
                  </a:lnTo>
                  <a:lnTo>
                    <a:pt x="434" y="169"/>
                  </a:lnTo>
                  <a:lnTo>
                    <a:pt x="436" y="167"/>
                  </a:lnTo>
                  <a:lnTo>
                    <a:pt x="434" y="170"/>
                  </a:lnTo>
                  <a:lnTo>
                    <a:pt x="431" y="179"/>
                  </a:lnTo>
                  <a:lnTo>
                    <a:pt x="429" y="185"/>
                  </a:lnTo>
                  <a:lnTo>
                    <a:pt x="423" y="195"/>
                  </a:lnTo>
                  <a:lnTo>
                    <a:pt x="419" y="200"/>
                  </a:lnTo>
                  <a:lnTo>
                    <a:pt x="418" y="205"/>
                  </a:lnTo>
                  <a:lnTo>
                    <a:pt x="413" y="209"/>
                  </a:lnTo>
                  <a:lnTo>
                    <a:pt x="408" y="215"/>
                  </a:lnTo>
                  <a:lnTo>
                    <a:pt x="400" y="223"/>
                  </a:lnTo>
                  <a:lnTo>
                    <a:pt x="386" y="233"/>
                  </a:lnTo>
                  <a:lnTo>
                    <a:pt x="383" y="238"/>
                  </a:lnTo>
                  <a:lnTo>
                    <a:pt x="370" y="245"/>
                  </a:lnTo>
                  <a:lnTo>
                    <a:pt x="363" y="250"/>
                  </a:lnTo>
                  <a:lnTo>
                    <a:pt x="325" y="265"/>
                  </a:lnTo>
                  <a:lnTo>
                    <a:pt x="317" y="267"/>
                  </a:lnTo>
                  <a:lnTo>
                    <a:pt x="307" y="270"/>
                  </a:lnTo>
                  <a:lnTo>
                    <a:pt x="300" y="271"/>
                  </a:lnTo>
                  <a:lnTo>
                    <a:pt x="262" y="278"/>
                  </a:lnTo>
                  <a:lnTo>
                    <a:pt x="242" y="278"/>
                  </a:lnTo>
                  <a:lnTo>
                    <a:pt x="231" y="280"/>
                  </a:lnTo>
                  <a:lnTo>
                    <a:pt x="236" y="280"/>
                  </a:lnTo>
                  <a:lnTo>
                    <a:pt x="224" y="278"/>
                  </a:lnTo>
                  <a:lnTo>
                    <a:pt x="203" y="278"/>
                  </a:lnTo>
                  <a:lnTo>
                    <a:pt x="193" y="276"/>
                  </a:lnTo>
                  <a:lnTo>
                    <a:pt x="173" y="273"/>
                  </a:lnTo>
                  <a:lnTo>
                    <a:pt x="163" y="270"/>
                  </a:lnTo>
                  <a:lnTo>
                    <a:pt x="153" y="268"/>
                  </a:lnTo>
                  <a:lnTo>
                    <a:pt x="135" y="263"/>
                  </a:lnTo>
                  <a:lnTo>
                    <a:pt x="126" y="260"/>
                  </a:lnTo>
                  <a:lnTo>
                    <a:pt x="116" y="257"/>
                  </a:lnTo>
                  <a:lnTo>
                    <a:pt x="110" y="253"/>
                  </a:lnTo>
                  <a:lnTo>
                    <a:pt x="103" y="248"/>
                  </a:lnTo>
                  <a:lnTo>
                    <a:pt x="90" y="242"/>
                  </a:lnTo>
                  <a:lnTo>
                    <a:pt x="72" y="227"/>
                  </a:lnTo>
                  <a:lnTo>
                    <a:pt x="50" y="207"/>
                  </a:lnTo>
                  <a:lnTo>
                    <a:pt x="49" y="202"/>
                  </a:lnTo>
                  <a:lnTo>
                    <a:pt x="44" y="195"/>
                  </a:lnTo>
                  <a:lnTo>
                    <a:pt x="40" y="192"/>
                  </a:lnTo>
                  <a:lnTo>
                    <a:pt x="39" y="185"/>
                  </a:lnTo>
                  <a:lnTo>
                    <a:pt x="35" y="179"/>
                  </a:lnTo>
                  <a:lnTo>
                    <a:pt x="34" y="169"/>
                  </a:lnTo>
                  <a:lnTo>
                    <a:pt x="34" y="144"/>
                  </a:lnTo>
                  <a:lnTo>
                    <a:pt x="35" y="139"/>
                  </a:lnTo>
                  <a:lnTo>
                    <a:pt x="35" y="132"/>
                  </a:lnTo>
                  <a:lnTo>
                    <a:pt x="39" y="126"/>
                  </a:lnTo>
                  <a:lnTo>
                    <a:pt x="40" y="119"/>
                  </a:lnTo>
                  <a:lnTo>
                    <a:pt x="42" y="116"/>
                  </a:lnTo>
                  <a:lnTo>
                    <a:pt x="47" y="111"/>
                  </a:lnTo>
                  <a:lnTo>
                    <a:pt x="50" y="106"/>
                  </a:lnTo>
                  <a:lnTo>
                    <a:pt x="55" y="101"/>
                  </a:lnTo>
                  <a:lnTo>
                    <a:pt x="65" y="91"/>
                  </a:lnTo>
                  <a:lnTo>
                    <a:pt x="72" y="86"/>
                  </a:lnTo>
                  <a:lnTo>
                    <a:pt x="78" y="79"/>
                  </a:lnTo>
                  <a:lnTo>
                    <a:pt x="88" y="71"/>
                  </a:lnTo>
                  <a:lnTo>
                    <a:pt x="97" y="68"/>
                  </a:lnTo>
                  <a:lnTo>
                    <a:pt x="105" y="61"/>
                  </a:lnTo>
                  <a:lnTo>
                    <a:pt x="110" y="58"/>
                  </a:lnTo>
                  <a:lnTo>
                    <a:pt x="116" y="55"/>
                  </a:lnTo>
                  <a:lnTo>
                    <a:pt x="126" y="51"/>
                  </a:lnTo>
                  <a:lnTo>
                    <a:pt x="135" y="48"/>
                  </a:lnTo>
                  <a:lnTo>
                    <a:pt x="153" y="43"/>
                  </a:lnTo>
                  <a:lnTo>
                    <a:pt x="163" y="41"/>
                  </a:lnTo>
                  <a:lnTo>
                    <a:pt x="173" y="38"/>
                  </a:lnTo>
                  <a:lnTo>
                    <a:pt x="193" y="35"/>
                  </a:lnTo>
                  <a:lnTo>
                    <a:pt x="203" y="33"/>
                  </a:lnTo>
                  <a:lnTo>
                    <a:pt x="234" y="33"/>
                  </a:lnTo>
                  <a:lnTo>
                    <a:pt x="262" y="31"/>
                  </a:lnTo>
                  <a:lnTo>
                    <a:pt x="264" y="33"/>
                  </a:lnTo>
                  <a:lnTo>
                    <a:pt x="270" y="33"/>
                  </a:lnTo>
                  <a:lnTo>
                    <a:pt x="272" y="35"/>
                  </a:lnTo>
                  <a:lnTo>
                    <a:pt x="279" y="35"/>
                  </a:lnTo>
                  <a:lnTo>
                    <a:pt x="280" y="36"/>
                  </a:lnTo>
                  <a:lnTo>
                    <a:pt x="287" y="38"/>
                  </a:lnTo>
                  <a:lnTo>
                    <a:pt x="290" y="40"/>
                  </a:lnTo>
                  <a:lnTo>
                    <a:pt x="299" y="40"/>
                  </a:lnTo>
                  <a:lnTo>
                    <a:pt x="302" y="36"/>
                  </a:lnTo>
                  <a:lnTo>
                    <a:pt x="305" y="35"/>
                  </a:lnTo>
                  <a:lnTo>
                    <a:pt x="309" y="31"/>
                  </a:lnTo>
                  <a:lnTo>
                    <a:pt x="310" y="26"/>
                  </a:lnTo>
                  <a:lnTo>
                    <a:pt x="310" y="18"/>
                  </a:lnTo>
                  <a:lnTo>
                    <a:pt x="307" y="15"/>
                  </a:lnTo>
                  <a:lnTo>
                    <a:pt x="305" y="12"/>
                  </a:lnTo>
                  <a:lnTo>
                    <a:pt x="302" y="8"/>
                  </a:lnTo>
                  <a:lnTo>
                    <a:pt x="297" y="7"/>
                  </a:lnTo>
                  <a:lnTo>
                    <a:pt x="300" y="8"/>
                  </a:lnTo>
                  <a:lnTo>
                    <a:pt x="294" y="5"/>
                  </a:lnTo>
                  <a:lnTo>
                    <a:pt x="294" y="7"/>
                  </a:lnTo>
                  <a:lnTo>
                    <a:pt x="292" y="5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77" y="3"/>
                  </a:lnTo>
                  <a:lnTo>
                    <a:pt x="275" y="2"/>
                  </a:lnTo>
                  <a:lnTo>
                    <a:pt x="234" y="0"/>
                  </a:lnTo>
                  <a:lnTo>
                    <a:pt x="199" y="0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56" y="8"/>
                  </a:lnTo>
                  <a:lnTo>
                    <a:pt x="146" y="10"/>
                  </a:lnTo>
                  <a:lnTo>
                    <a:pt x="125" y="18"/>
                  </a:lnTo>
                  <a:lnTo>
                    <a:pt x="116" y="21"/>
                  </a:lnTo>
                  <a:lnTo>
                    <a:pt x="106" y="25"/>
                  </a:lnTo>
                  <a:lnTo>
                    <a:pt x="97" y="28"/>
                  </a:lnTo>
                  <a:lnTo>
                    <a:pt x="85" y="35"/>
                  </a:lnTo>
                  <a:lnTo>
                    <a:pt x="80" y="38"/>
                  </a:lnTo>
                  <a:lnTo>
                    <a:pt x="72" y="41"/>
                  </a:lnTo>
                  <a:lnTo>
                    <a:pt x="55" y="53"/>
                  </a:lnTo>
                  <a:lnTo>
                    <a:pt x="49" y="60"/>
                  </a:lnTo>
                  <a:lnTo>
                    <a:pt x="42" y="65"/>
                  </a:lnTo>
                  <a:lnTo>
                    <a:pt x="29" y="78"/>
                  </a:lnTo>
                  <a:lnTo>
                    <a:pt x="24" y="86"/>
                  </a:lnTo>
                  <a:lnTo>
                    <a:pt x="20" y="91"/>
                  </a:lnTo>
                  <a:lnTo>
                    <a:pt x="15" y="99"/>
                  </a:lnTo>
                  <a:lnTo>
                    <a:pt x="10" y="109"/>
                  </a:lnTo>
                  <a:lnTo>
                    <a:pt x="9" y="116"/>
                  </a:lnTo>
                  <a:lnTo>
                    <a:pt x="5" y="122"/>
                  </a:lnTo>
                  <a:lnTo>
                    <a:pt x="2" y="132"/>
                  </a:lnTo>
                  <a:lnTo>
                    <a:pt x="0" y="141"/>
                  </a:lnTo>
                  <a:lnTo>
                    <a:pt x="0" y="157"/>
                  </a:lnTo>
                  <a:lnTo>
                    <a:pt x="0" y="172"/>
                  </a:lnTo>
                  <a:lnTo>
                    <a:pt x="5" y="189"/>
                  </a:lnTo>
                  <a:lnTo>
                    <a:pt x="9" y="195"/>
                  </a:lnTo>
                  <a:lnTo>
                    <a:pt x="10" y="202"/>
                  </a:lnTo>
                  <a:lnTo>
                    <a:pt x="14" y="212"/>
                  </a:lnTo>
                  <a:lnTo>
                    <a:pt x="19" y="218"/>
                  </a:lnTo>
                  <a:lnTo>
                    <a:pt x="24" y="227"/>
                  </a:lnTo>
                  <a:lnTo>
                    <a:pt x="49" y="253"/>
                  </a:lnTo>
                  <a:lnTo>
                    <a:pt x="70" y="268"/>
                  </a:lnTo>
                  <a:lnTo>
                    <a:pt x="80" y="275"/>
                  </a:lnTo>
                  <a:lnTo>
                    <a:pt x="87" y="278"/>
                  </a:lnTo>
                  <a:lnTo>
                    <a:pt x="97" y="283"/>
                  </a:lnTo>
                  <a:lnTo>
                    <a:pt x="106" y="286"/>
                  </a:lnTo>
                  <a:lnTo>
                    <a:pt x="116" y="290"/>
                  </a:lnTo>
                  <a:lnTo>
                    <a:pt x="125" y="293"/>
                  </a:lnTo>
                  <a:lnTo>
                    <a:pt x="146" y="301"/>
                  </a:lnTo>
                  <a:lnTo>
                    <a:pt x="156" y="303"/>
                  </a:lnTo>
                  <a:lnTo>
                    <a:pt x="166" y="306"/>
                  </a:lnTo>
                  <a:lnTo>
                    <a:pt x="186" y="310"/>
                  </a:lnTo>
                  <a:lnTo>
                    <a:pt x="199" y="311"/>
                  </a:lnTo>
                  <a:lnTo>
                    <a:pt x="221" y="311"/>
                  </a:lnTo>
                  <a:lnTo>
                    <a:pt x="232" y="313"/>
                  </a:lnTo>
                  <a:lnTo>
                    <a:pt x="237" y="313"/>
                  </a:lnTo>
                  <a:lnTo>
                    <a:pt x="246" y="311"/>
                  </a:lnTo>
                  <a:lnTo>
                    <a:pt x="265" y="311"/>
                  </a:lnTo>
                  <a:lnTo>
                    <a:pt x="307" y="305"/>
                  </a:lnTo>
                  <a:lnTo>
                    <a:pt x="317" y="303"/>
                  </a:lnTo>
                  <a:lnTo>
                    <a:pt x="327" y="300"/>
                  </a:lnTo>
                  <a:lnTo>
                    <a:pt x="335" y="298"/>
                  </a:lnTo>
                  <a:lnTo>
                    <a:pt x="380" y="280"/>
                  </a:lnTo>
                  <a:lnTo>
                    <a:pt x="386" y="275"/>
                  </a:lnTo>
                  <a:lnTo>
                    <a:pt x="393" y="271"/>
                  </a:lnTo>
                  <a:lnTo>
                    <a:pt x="403" y="265"/>
                  </a:lnTo>
                  <a:lnTo>
                    <a:pt x="410" y="260"/>
                  </a:lnTo>
                  <a:lnTo>
                    <a:pt x="423" y="250"/>
                  </a:lnTo>
                  <a:lnTo>
                    <a:pt x="434" y="238"/>
                  </a:lnTo>
                  <a:lnTo>
                    <a:pt x="439" y="232"/>
                  </a:lnTo>
                  <a:lnTo>
                    <a:pt x="444" y="225"/>
                  </a:lnTo>
                  <a:lnTo>
                    <a:pt x="449" y="217"/>
                  </a:lnTo>
                  <a:lnTo>
                    <a:pt x="453" y="212"/>
                  </a:lnTo>
                  <a:lnTo>
                    <a:pt x="459" y="195"/>
                  </a:lnTo>
                  <a:lnTo>
                    <a:pt x="461" y="189"/>
                  </a:lnTo>
                  <a:lnTo>
                    <a:pt x="464" y="184"/>
                  </a:lnTo>
                  <a:lnTo>
                    <a:pt x="466" y="177"/>
                  </a:lnTo>
                  <a:lnTo>
                    <a:pt x="46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4" name="Freeform 8"/>
            <p:cNvSpPr>
              <a:spLocks/>
            </p:cNvSpPr>
            <p:nvPr/>
          </p:nvSpPr>
          <p:spPr bwMode="auto">
            <a:xfrm>
              <a:off x="3721" y="1430"/>
              <a:ext cx="1027" cy="189"/>
            </a:xfrm>
            <a:custGeom>
              <a:avLst/>
              <a:gdLst>
                <a:gd name="T0" fmla="*/ 19 w 1027"/>
                <a:gd name="T1" fmla="*/ 0 h 189"/>
                <a:gd name="T2" fmla="*/ 7 w 1027"/>
                <a:gd name="T3" fmla="*/ 4 h 189"/>
                <a:gd name="T4" fmla="*/ 2 w 1027"/>
                <a:gd name="T5" fmla="*/ 10 h 189"/>
                <a:gd name="T6" fmla="*/ 0 w 1027"/>
                <a:gd name="T7" fmla="*/ 20 h 189"/>
                <a:gd name="T8" fmla="*/ 7 w 1027"/>
                <a:gd name="T9" fmla="*/ 30 h 189"/>
                <a:gd name="T10" fmla="*/ 12 w 1027"/>
                <a:gd name="T11" fmla="*/ 32 h 189"/>
                <a:gd name="T12" fmla="*/ 80 w 1027"/>
                <a:gd name="T13" fmla="*/ 57 h 189"/>
                <a:gd name="T14" fmla="*/ 125 w 1027"/>
                <a:gd name="T15" fmla="*/ 73 h 189"/>
                <a:gd name="T16" fmla="*/ 191 w 1027"/>
                <a:gd name="T17" fmla="*/ 96 h 189"/>
                <a:gd name="T18" fmla="*/ 254 w 1027"/>
                <a:gd name="T19" fmla="*/ 116 h 189"/>
                <a:gd name="T20" fmla="*/ 294 w 1027"/>
                <a:gd name="T21" fmla="*/ 128 h 189"/>
                <a:gd name="T22" fmla="*/ 333 w 1027"/>
                <a:gd name="T23" fmla="*/ 139 h 189"/>
                <a:gd name="T24" fmla="*/ 373 w 1027"/>
                <a:gd name="T25" fmla="*/ 149 h 189"/>
                <a:gd name="T26" fmla="*/ 411 w 1027"/>
                <a:gd name="T27" fmla="*/ 158 h 189"/>
                <a:gd name="T28" fmla="*/ 464 w 1027"/>
                <a:gd name="T29" fmla="*/ 167 h 189"/>
                <a:gd name="T30" fmla="*/ 519 w 1027"/>
                <a:gd name="T31" fmla="*/ 177 h 189"/>
                <a:gd name="T32" fmla="*/ 636 w 1027"/>
                <a:gd name="T33" fmla="*/ 189 h 189"/>
                <a:gd name="T34" fmla="*/ 699 w 1027"/>
                <a:gd name="T35" fmla="*/ 187 h 189"/>
                <a:gd name="T36" fmla="*/ 727 w 1027"/>
                <a:gd name="T37" fmla="*/ 186 h 189"/>
                <a:gd name="T38" fmla="*/ 756 w 1027"/>
                <a:gd name="T39" fmla="*/ 184 h 189"/>
                <a:gd name="T40" fmla="*/ 797 w 1027"/>
                <a:gd name="T41" fmla="*/ 177 h 189"/>
                <a:gd name="T42" fmla="*/ 835 w 1027"/>
                <a:gd name="T43" fmla="*/ 167 h 189"/>
                <a:gd name="T44" fmla="*/ 872 w 1027"/>
                <a:gd name="T45" fmla="*/ 156 h 189"/>
                <a:gd name="T46" fmla="*/ 895 w 1027"/>
                <a:gd name="T47" fmla="*/ 146 h 189"/>
                <a:gd name="T48" fmla="*/ 938 w 1027"/>
                <a:gd name="T49" fmla="*/ 126 h 189"/>
                <a:gd name="T50" fmla="*/ 978 w 1027"/>
                <a:gd name="T51" fmla="*/ 98 h 189"/>
                <a:gd name="T52" fmla="*/ 997 w 1027"/>
                <a:gd name="T53" fmla="*/ 83 h 189"/>
                <a:gd name="T54" fmla="*/ 1021 w 1027"/>
                <a:gd name="T55" fmla="*/ 62 h 189"/>
                <a:gd name="T56" fmla="*/ 1026 w 1027"/>
                <a:gd name="T57" fmla="*/ 57 h 189"/>
                <a:gd name="T58" fmla="*/ 1027 w 1027"/>
                <a:gd name="T59" fmla="*/ 43 h 189"/>
                <a:gd name="T60" fmla="*/ 1019 w 1027"/>
                <a:gd name="T61" fmla="*/ 33 h 189"/>
                <a:gd name="T62" fmla="*/ 1006 w 1027"/>
                <a:gd name="T63" fmla="*/ 32 h 189"/>
                <a:gd name="T64" fmla="*/ 999 w 1027"/>
                <a:gd name="T65" fmla="*/ 37 h 189"/>
                <a:gd name="T66" fmla="*/ 991 w 1027"/>
                <a:gd name="T67" fmla="*/ 43 h 189"/>
                <a:gd name="T68" fmla="*/ 968 w 1027"/>
                <a:gd name="T69" fmla="*/ 65 h 189"/>
                <a:gd name="T70" fmla="*/ 949 w 1027"/>
                <a:gd name="T71" fmla="*/ 78 h 189"/>
                <a:gd name="T72" fmla="*/ 893 w 1027"/>
                <a:gd name="T73" fmla="*/ 111 h 189"/>
                <a:gd name="T74" fmla="*/ 872 w 1027"/>
                <a:gd name="T75" fmla="*/ 121 h 189"/>
                <a:gd name="T76" fmla="*/ 838 w 1027"/>
                <a:gd name="T77" fmla="*/ 131 h 189"/>
                <a:gd name="T78" fmla="*/ 814 w 1027"/>
                <a:gd name="T79" fmla="*/ 138 h 189"/>
                <a:gd name="T80" fmla="*/ 790 w 1027"/>
                <a:gd name="T81" fmla="*/ 144 h 189"/>
                <a:gd name="T82" fmla="*/ 752 w 1027"/>
                <a:gd name="T83" fmla="*/ 151 h 189"/>
                <a:gd name="T84" fmla="*/ 724 w 1027"/>
                <a:gd name="T85" fmla="*/ 153 h 189"/>
                <a:gd name="T86" fmla="*/ 696 w 1027"/>
                <a:gd name="T87" fmla="*/ 154 h 189"/>
                <a:gd name="T88" fmla="*/ 638 w 1027"/>
                <a:gd name="T89" fmla="*/ 156 h 189"/>
                <a:gd name="T90" fmla="*/ 540 w 1027"/>
                <a:gd name="T91" fmla="*/ 146 h 189"/>
                <a:gd name="T92" fmla="*/ 507 w 1027"/>
                <a:gd name="T93" fmla="*/ 141 h 189"/>
                <a:gd name="T94" fmla="*/ 454 w 1027"/>
                <a:gd name="T95" fmla="*/ 131 h 189"/>
                <a:gd name="T96" fmla="*/ 398 w 1027"/>
                <a:gd name="T97" fmla="*/ 119 h 189"/>
                <a:gd name="T98" fmla="*/ 361 w 1027"/>
                <a:gd name="T99" fmla="*/ 111 h 189"/>
                <a:gd name="T100" fmla="*/ 323 w 1027"/>
                <a:gd name="T101" fmla="*/ 101 h 189"/>
                <a:gd name="T102" fmla="*/ 284 w 1027"/>
                <a:gd name="T103" fmla="*/ 90 h 189"/>
                <a:gd name="T104" fmla="*/ 221 w 1027"/>
                <a:gd name="T105" fmla="*/ 70 h 189"/>
                <a:gd name="T106" fmla="*/ 158 w 1027"/>
                <a:gd name="T107" fmla="*/ 52 h 189"/>
                <a:gd name="T108" fmla="*/ 113 w 1027"/>
                <a:gd name="T109" fmla="*/ 35 h 189"/>
                <a:gd name="T110" fmla="*/ 68 w 1027"/>
                <a:gd name="T111" fmla="*/ 18 h 189"/>
                <a:gd name="T112" fmla="*/ 24 w 1027"/>
                <a:gd name="T113" fmla="*/ 2 h 1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27"/>
                <a:gd name="T172" fmla="*/ 0 h 189"/>
                <a:gd name="T173" fmla="*/ 1027 w 1027"/>
                <a:gd name="T174" fmla="*/ 189 h 1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27" h="189">
                  <a:moveTo>
                    <a:pt x="24" y="2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58" y="48"/>
                  </a:lnTo>
                  <a:lnTo>
                    <a:pt x="80" y="57"/>
                  </a:lnTo>
                  <a:lnTo>
                    <a:pt x="103" y="65"/>
                  </a:lnTo>
                  <a:lnTo>
                    <a:pt x="125" y="73"/>
                  </a:lnTo>
                  <a:lnTo>
                    <a:pt x="148" y="81"/>
                  </a:lnTo>
                  <a:lnTo>
                    <a:pt x="191" y="96"/>
                  </a:lnTo>
                  <a:lnTo>
                    <a:pt x="211" y="103"/>
                  </a:lnTo>
                  <a:lnTo>
                    <a:pt x="254" y="116"/>
                  </a:lnTo>
                  <a:lnTo>
                    <a:pt x="274" y="123"/>
                  </a:lnTo>
                  <a:lnTo>
                    <a:pt x="294" y="128"/>
                  </a:lnTo>
                  <a:lnTo>
                    <a:pt x="313" y="134"/>
                  </a:lnTo>
                  <a:lnTo>
                    <a:pt x="333" y="139"/>
                  </a:lnTo>
                  <a:lnTo>
                    <a:pt x="352" y="144"/>
                  </a:lnTo>
                  <a:lnTo>
                    <a:pt x="373" y="149"/>
                  </a:lnTo>
                  <a:lnTo>
                    <a:pt x="391" y="153"/>
                  </a:lnTo>
                  <a:lnTo>
                    <a:pt x="411" y="158"/>
                  </a:lnTo>
                  <a:lnTo>
                    <a:pt x="448" y="164"/>
                  </a:lnTo>
                  <a:lnTo>
                    <a:pt x="464" y="167"/>
                  </a:lnTo>
                  <a:lnTo>
                    <a:pt x="501" y="174"/>
                  </a:lnTo>
                  <a:lnTo>
                    <a:pt x="519" y="177"/>
                  </a:lnTo>
                  <a:lnTo>
                    <a:pt x="537" y="179"/>
                  </a:lnTo>
                  <a:lnTo>
                    <a:pt x="636" y="189"/>
                  </a:lnTo>
                  <a:lnTo>
                    <a:pt x="684" y="189"/>
                  </a:lnTo>
                  <a:lnTo>
                    <a:pt x="699" y="187"/>
                  </a:lnTo>
                  <a:lnTo>
                    <a:pt x="714" y="187"/>
                  </a:lnTo>
                  <a:lnTo>
                    <a:pt x="727" y="186"/>
                  </a:lnTo>
                  <a:lnTo>
                    <a:pt x="742" y="184"/>
                  </a:lnTo>
                  <a:lnTo>
                    <a:pt x="756" y="184"/>
                  </a:lnTo>
                  <a:lnTo>
                    <a:pt x="771" y="181"/>
                  </a:lnTo>
                  <a:lnTo>
                    <a:pt x="797" y="177"/>
                  </a:lnTo>
                  <a:lnTo>
                    <a:pt x="823" y="171"/>
                  </a:lnTo>
                  <a:lnTo>
                    <a:pt x="835" y="167"/>
                  </a:lnTo>
                  <a:lnTo>
                    <a:pt x="848" y="164"/>
                  </a:lnTo>
                  <a:lnTo>
                    <a:pt x="872" y="156"/>
                  </a:lnTo>
                  <a:lnTo>
                    <a:pt x="885" y="151"/>
                  </a:lnTo>
                  <a:lnTo>
                    <a:pt x="895" y="146"/>
                  </a:lnTo>
                  <a:lnTo>
                    <a:pt x="906" y="141"/>
                  </a:lnTo>
                  <a:lnTo>
                    <a:pt x="938" y="126"/>
                  </a:lnTo>
                  <a:lnTo>
                    <a:pt x="969" y="105"/>
                  </a:lnTo>
                  <a:lnTo>
                    <a:pt x="978" y="98"/>
                  </a:lnTo>
                  <a:lnTo>
                    <a:pt x="987" y="91"/>
                  </a:lnTo>
                  <a:lnTo>
                    <a:pt x="997" y="83"/>
                  </a:lnTo>
                  <a:lnTo>
                    <a:pt x="1014" y="66"/>
                  </a:lnTo>
                  <a:lnTo>
                    <a:pt x="1021" y="62"/>
                  </a:lnTo>
                  <a:lnTo>
                    <a:pt x="1022" y="60"/>
                  </a:lnTo>
                  <a:lnTo>
                    <a:pt x="1026" y="57"/>
                  </a:lnTo>
                  <a:lnTo>
                    <a:pt x="1027" y="52"/>
                  </a:lnTo>
                  <a:lnTo>
                    <a:pt x="1027" y="43"/>
                  </a:lnTo>
                  <a:lnTo>
                    <a:pt x="1026" y="40"/>
                  </a:lnTo>
                  <a:lnTo>
                    <a:pt x="1019" y="33"/>
                  </a:lnTo>
                  <a:lnTo>
                    <a:pt x="1014" y="32"/>
                  </a:lnTo>
                  <a:lnTo>
                    <a:pt x="1006" y="32"/>
                  </a:lnTo>
                  <a:lnTo>
                    <a:pt x="1002" y="33"/>
                  </a:lnTo>
                  <a:lnTo>
                    <a:pt x="999" y="37"/>
                  </a:lnTo>
                  <a:lnTo>
                    <a:pt x="1001" y="35"/>
                  </a:lnTo>
                  <a:lnTo>
                    <a:pt x="991" y="43"/>
                  </a:lnTo>
                  <a:lnTo>
                    <a:pt x="974" y="60"/>
                  </a:lnTo>
                  <a:lnTo>
                    <a:pt x="968" y="65"/>
                  </a:lnTo>
                  <a:lnTo>
                    <a:pt x="958" y="71"/>
                  </a:lnTo>
                  <a:lnTo>
                    <a:pt x="949" y="78"/>
                  </a:lnTo>
                  <a:lnTo>
                    <a:pt x="921" y="96"/>
                  </a:lnTo>
                  <a:lnTo>
                    <a:pt x="893" y="111"/>
                  </a:lnTo>
                  <a:lnTo>
                    <a:pt x="881" y="116"/>
                  </a:lnTo>
                  <a:lnTo>
                    <a:pt x="872" y="121"/>
                  </a:lnTo>
                  <a:lnTo>
                    <a:pt x="862" y="126"/>
                  </a:lnTo>
                  <a:lnTo>
                    <a:pt x="838" y="131"/>
                  </a:lnTo>
                  <a:lnTo>
                    <a:pt x="825" y="134"/>
                  </a:lnTo>
                  <a:lnTo>
                    <a:pt x="814" y="138"/>
                  </a:lnTo>
                  <a:lnTo>
                    <a:pt x="800" y="141"/>
                  </a:lnTo>
                  <a:lnTo>
                    <a:pt x="790" y="144"/>
                  </a:lnTo>
                  <a:lnTo>
                    <a:pt x="764" y="148"/>
                  </a:lnTo>
                  <a:lnTo>
                    <a:pt x="752" y="151"/>
                  </a:lnTo>
                  <a:lnTo>
                    <a:pt x="739" y="151"/>
                  </a:lnTo>
                  <a:lnTo>
                    <a:pt x="724" y="153"/>
                  </a:lnTo>
                  <a:lnTo>
                    <a:pt x="711" y="154"/>
                  </a:lnTo>
                  <a:lnTo>
                    <a:pt x="696" y="154"/>
                  </a:lnTo>
                  <a:lnTo>
                    <a:pt x="681" y="156"/>
                  </a:lnTo>
                  <a:lnTo>
                    <a:pt x="638" y="156"/>
                  </a:lnTo>
                  <a:lnTo>
                    <a:pt x="640" y="156"/>
                  </a:lnTo>
                  <a:lnTo>
                    <a:pt x="540" y="146"/>
                  </a:lnTo>
                  <a:lnTo>
                    <a:pt x="522" y="144"/>
                  </a:lnTo>
                  <a:lnTo>
                    <a:pt x="507" y="141"/>
                  </a:lnTo>
                  <a:lnTo>
                    <a:pt x="471" y="134"/>
                  </a:lnTo>
                  <a:lnTo>
                    <a:pt x="454" y="131"/>
                  </a:lnTo>
                  <a:lnTo>
                    <a:pt x="418" y="124"/>
                  </a:lnTo>
                  <a:lnTo>
                    <a:pt x="398" y="119"/>
                  </a:lnTo>
                  <a:lnTo>
                    <a:pt x="380" y="116"/>
                  </a:lnTo>
                  <a:lnTo>
                    <a:pt x="361" y="111"/>
                  </a:lnTo>
                  <a:lnTo>
                    <a:pt x="343" y="106"/>
                  </a:lnTo>
                  <a:lnTo>
                    <a:pt x="323" y="101"/>
                  </a:lnTo>
                  <a:lnTo>
                    <a:pt x="303" y="95"/>
                  </a:lnTo>
                  <a:lnTo>
                    <a:pt x="284" y="90"/>
                  </a:lnTo>
                  <a:lnTo>
                    <a:pt x="264" y="83"/>
                  </a:lnTo>
                  <a:lnTo>
                    <a:pt x="221" y="70"/>
                  </a:lnTo>
                  <a:lnTo>
                    <a:pt x="201" y="63"/>
                  </a:lnTo>
                  <a:lnTo>
                    <a:pt x="158" y="52"/>
                  </a:lnTo>
                  <a:lnTo>
                    <a:pt x="135" y="43"/>
                  </a:lnTo>
                  <a:lnTo>
                    <a:pt x="113" y="35"/>
                  </a:lnTo>
                  <a:lnTo>
                    <a:pt x="90" y="27"/>
                  </a:lnTo>
                  <a:lnTo>
                    <a:pt x="68" y="18"/>
                  </a:lnTo>
                  <a:lnTo>
                    <a:pt x="22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5" name="Freeform 9"/>
            <p:cNvSpPr>
              <a:spLocks/>
            </p:cNvSpPr>
            <p:nvPr/>
          </p:nvSpPr>
          <p:spPr bwMode="auto">
            <a:xfrm>
              <a:off x="3740" y="1025"/>
              <a:ext cx="957" cy="210"/>
            </a:xfrm>
            <a:custGeom>
              <a:avLst/>
              <a:gdLst>
                <a:gd name="T0" fmla="*/ 937 w 957"/>
                <a:gd name="T1" fmla="*/ 210 h 210"/>
                <a:gd name="T2" fmla="*/ 945 w 957"/>
                <a:gd name="T3" fmla="*/ 208 h 210"/>
                <a:gd name="T4" fmla="*/ 954 w 957"/>
                <a:gd name="T5" fmla="*/ 203 h 210"/>
                <a:gd name="T6" fmla="*/ 957 w 957"/>
                <a:gd name="T7" fmla="*/ 192 h 210"/>
                <a:gd name="T8" fmla="*/ 954 w 957"/>
                <a:gd name="T9" fmla="*/ 183 h 210"/>
                <a:gd name="T10" fmla="*/ 952 w 957"/>
                <a:gd name="T11" fmla="*/ 180 h 210"/>
                <a:gd name="T12" fmla="*/ 897 w 957"/>
                <a:gd name="T13" fmla="*/ 139 h 210"/>
                <a:gd name="T14" fmla="*/ 871 w 957"/>
                <a:gd name="T15" fmla="*/ 120 h 210"/>
                <a:gd name="T16" fmla="*/ 831 w 957"/>
                <a:gd name="T17" fmla="*/ 94 h 210"/>
                <a:gd name="T18" fmla="*/ 791 w 957"/>
                <a:gd name="T19" fmla="*/ 72 h 210"/>
                <a:gd name="T20" fmla="*/ 763 w 957"/>
                <a:gd name="T21" fmla="*/ 61 h 210"/>
                <a:gd name="T22" fmla="*/ 694 w 957"/>
                <a:gd name="T23" fmla="*/ 34 h 210"/>
                <a:gd name="T24" fmla="*/ 652 w 957"/>
                <a:gd name="T25" fmla="*/ 21 h 210"/>
                <a:gd name="T26" fmla="*/ 622 w 957"/>
                <a:gd name="T27" fmla="*/ 15 h 210"/>
                <a:gd name="T28" fmla="*/ 594 w 957"/>
                <a:gd name="T29" fmla="*/ 8 h 210"/>
                <a:gd name="T30" fmla="*/ 549 w 957"/>
                <a:gd name="T31" fmla="*/ 3 h 210"/>
                <a:gd name="T32" fmla="*/ 506 w 957"/>
                <a:gd name="T33" fmla="*/ 1 h 210"/>
                <a:gd name="T34" fmla="*/ 493 w 957"/>
                <a:gd name="T35" fmla="*/ 0 h 210"/>
                <a:gd name="T36" fmla="*/ 445 w 957"/>
                <a:gd name="T37" fmla="*/ 1 h 210"/>
                <a:gd name="T38" fmla="*/ 369 w 957"/>
                <a:gd name="T39" fmla="*/ 8 h 210"/>
                <a:gd name="T40" fmla="*/ 278 w 957"/>
                <a:gd name="T41" fmla="*/ 29 h 210"/>
                <a:gd name="T42" fmla="*/ 246 w 957"/>
                <a:gd name="T43" fmla="*/ 38 h 210"/>
                <a:gd name="T44" fmla="*/ 215 w 957"/>
                <a:gd name="T45" fmla="*/ 51 h 210"/>
                <a:gd name="T46" fmla="*/ 183 w 957"/>
                <a:gd name="T47" fmla="*/ 63 h 210"/>
                <a:gd name="T48" fmla="*/ 137 w 957"/>
                <a:gd name="T49" fmla="*/ 82 h 210"/>
                <a:gd name="T50" fmla="*/ 87 w 957"/>
                <a:gd name="T51" fmla="*/ 106 h 210"/>
                <a:gd name="T52" fmla="*/ 39 w 957"/>
                <a:gd name="T53" fmla="*/ 130 h 210"/>
                <a:gd name="T54" fmla="*/ 6 w 957"/>
                <a:gd name="T55" fmla="*/ 152 h 210"/>
                <a:gd name="T56" fmla="*/ 1 w 957"/>
                <a:gd name="T57" fmla="*/ 157 h 210"/>
                <a:gd name="T58" fmla="*/ 0 w 957"/>
                <a:gd name="T59" fmla="*/ 170 h 210"/>
                <a:gd name="T60" fmla="*/ 8 w 957"/>
                <a:gd name="T61" fmla="*/ 180 h 210"/>
                <a:gd name="T62" fmla="*/ 21 w 957"/>
                <a:gd name="T63" fmla="*/ 182 h 210"/>
                <a:gd name="T64" fmla="*/ 26 w 957"/>
                <a:gd name="T65" fmla="*/ 178 h 210"/>
                <a:gd name="T66" fmla="*/ 56 w 957"/>
                <a:gd name="T67" fmla="*/ 160 h 210"/>
                <a:gd name="T68" fmla="*/ 104 w 957"/>
                <a:gd name="T69" fmla="*/ 135 h 210"/>
                <a:gd name="T70" fmla="*/ 150 w 957"/>
                <a:gd name="T71" fmla="*/ 112 h 210"/>
                <a:gd name="T72" fmla="*/ 197 w 957"/>
                <a:gd name="T73" fmla="*/ 92 h 210"/>
                <a:gd name="T74" fmla="*/ 228 w 957"/>
                <a:gd name="T75" fmla="*/ 81 h 210"/>
                <a:gd name="T76" fmla="*/ 256 w 957"/>
                <a:gd name="T77" fmla="*/ 71 h 210"/>
                <a:gd name="T78" fmla="*/ 288 w 957"/>
                <a:gd name="T79" fmla="*/ 63 h 210"/>
                <a:gd name="T80" fmla="*/ 376 w 957"/>
                <a:gd name="T81" fmla="*/ 41 h 210"/>
                <a:gd name="T82" fmla="*/ 448 w 957"/>
                <a:gd name="T83" fmla="*/ 34 h 210"/>
                <a:gd name="T84" fmla="*/ 490 w 957"/>
                <a:gd name="T85" fmla="*/ 33 h 210"/>
                <a:gd name="T86" fmla="*/ 506 w 957"/>
                <a:gd name="T87" fmla="*/ 34 h 210"/>
                <a:gd name="T88" fmla="*/ 546 w 957"/>
                <a:gd name="T89" fmla="*/ 36 h 210"/>
                <a:gd name="T90" fmla="*/ 588 w 957"/>
                <a:gd name="T91" fmla="*/ 41 h 210"/>
                <a:gd name="T92" fmla="*/ 616 w 957"/>
                <a:gd name="T93" fmla="*/ 48 h 210"/>
                <a:gd name="T94" fmla="*/ 642 w 957"/>
                <a:gd name="T95" fmla="*/ 54 h 210"/>
                <a:gd name="T96" fmla="*/ 684 w 957"/>
                <a:gd name="T97" fmla="*/ 64 h 210"/>
                <a:gd name="T98" fmla="*/ 750 w 957"/>
                <a:gd name="T99" fmla="*/ 91 h 210"/>
                <a:gd name="T100" fmla="*/ 775 w 957"/>
                <a:gd name="T101" fmla="*/ 102 h 210"/>
                <a:gd name="T102" fmla="*/ 814 w 957"/>
                <a:gd name="T103" fmla="*/ 124 h 210"/>
                <a:gd name="T104" fmla="*/ 851 w 957"/>
                <a:gd name="T105" fmla="*/ 147 h 210"/>
                <a:gd name="T106" fmla="*/ 877 w 957"/>
                <a:gd name="T107" fmla="*/ 165 h 210"/>
                <a:gd name="T108" fmla="*/ 929 w 957"/>
                <a:gd name="T109" fmla="*/ 207 h 21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57"/>
                <a:gd name="T166" fmla="*/ 0 h 210"/>
                <a:gd name="T167" fmla="*/ 957 w 957"/>
                <a:gd name="T168" fmla="*/ 210 h 21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57" h="210">
                  <a:moveTo>
                    <a:pt x="930" y="207"/>
                  </a:moveTo>
                  <a:lnTo>
                    <a:pt x="937" y="210"/>
                  </a:lnTo>
                  <a:lnTo>
                    <a:pt x="942" y="210"/>
                  </a:lnTo>
                  <a:lnTo>
                    <a:pt x="945" y="208"/>
                  </a:lnTo>
                  <a:lnTo>
                    <a:pt x="950" y="207"/>
                  </a:lnTo>
                  <a:lnTo>
                    <a:pt x="954" y="203"/>
                  </a:lnTo>
                  <a:lnTo>
                    <a:pt x="957" y="197"/>
                  </a:lnTo>
                  <a:lnTo>
                    <a:pt x="957" y="192"/>
                  </a:lnTo>
                  <a:lnTo>
                    <a:pt x="955" y="188"/>
                  </a:lnTo>
                  <a:lnTo>
                    <a:pt x="954" y="183"/>
                  </a:lnTo>
                  <a:lnTo>
                    <a:pt x="950" y="180"/>
                  </a:lnTo>
                  <a:lnTo>
                    <a:pt x="952" y="180"/>
                  </a:lnTo>
                  <a:lnTo>
                    <a:pt x="937" y="168"/>
                  </a:lnTo>
                  <a:lnTo>
                    <a:pt x="897" y="139"/>
                  </a:lnTo>
                  <a:lnTo>
                    <a:pt x="884" y="130"/>
                  </a:lnTo>
                  <a:lnTo>
                    <a:pt x="871" y="120"/>
                  </a:lnTo>
                  <a:lnTo>
                    <a:pt x="859" y="112"/>
                  </a:lnTo>
                  <a:lnTo>
                    <a:pt x="831" y="94"/>
                  </a:lnTo>
                  <a:lnTo>
                    <a:pt x="804" y="81"/>
                  </a:lnTo>
                  <a:lnTo>
                    <a:pt x="791" y="72"/>
                  </a:lnTo>
                  <a:lnTo>
                    <a:pt x="776" y="66"/>
                  </a:lnTo>
                  <a:lnTo>
                    <a:pt x="763" y="61"/>
                  </a:lnTo>
                  <a:lnTo>
                    <a:pt x="748" y="54"/>
                  </a:lnTo>
                  <a:lnTo>
                    <a:pt x="694" y="34"/>
                  </a:lnTo>
                  <a:lnTo>
                    <a:pt x="679" y="28"/>
                  </a:lnTo>
                  <a:lnTo>
                    <a:pt x="652" y="21"/>
                  </a:lnTo>
                  <a:lnTo>
                    <a:pt x="636" y="16"/>
                  </a:lnTo>
                  <a:lnTo>
                    <a:pt x="622" y="15"/>
                  </a:lnTo>
                  <a:lnTo>
                    <a:pt x="609" y="11"/>
                  </a:lnTo>
                  <a:lnTo>
                    <a:pt x="594" y="8"/>
                  </a:lnTo>
                  <a:lnTo>
                    <a:pt x="579" y="6"/>
                  </a:lnTo>
                  <a:lnTo>
                    <a:pt x="549" y="3"/>
                  </a:lnTo>
                  <a:lnTo>
                    <a:pt x="536" y="1"/>
                  </a:lnTo>
                  <a:lnTo>
                    <a:pt x="506" y="1"/>
                  </a:lnTo>
                  <a:lnTo>
                    <a:pt x="508" y="1"/>
                  </a:lnTo>
                  <a:lnTo>
                    <a:pt x="493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30" y="1"/>
                  </a:lnTo>
                  <a:lnTo>
                    <a:pt x="369" y="8"/>
                  </a:lnTo>
                  <a:lnTo>
                    <a:pt x="293" y="24"/>
                  </a:lnTo>
                  <a:lnTo>
                    <a:pt x="278" y="29"/>
                  </a:lnTo>
                  <a:lnTo>
                    <a:pt x="263" y="33"/>
                  </a:lnTo>
                  <a:lnTo>
                    <a:pt x="246" y="38"/>
                  </a:lnTo>
                  <a:lnTo>
                    <a:pt x="230" y="44"/>
                  </a:lnTo>
                  <a:lnTo>
                    <a:pt x="215" y="51"/>
                  </a:lnTo>
                  <a:lnTo>
                    <a:pt x="202" y="56"/>
                  </a:lnTo>
                  <a:lnTo>
                    <a:pt x="183" y="63"/>
                  </a:lnTo>
                  <a:lnTo>
                    <a:pt x="154" y="76"/>
                  </a:lnTo>
                  <a:lnTo>
                    <a:pt x="137" y="82"/>
                  </a:lnTo>
                  <a:lnTo>
                    <a:pt x="122" y="89"/>
                  </a:lnTo>
                  <a:lnTo>
                    <a:pt x="87" y="106"/>
                  </a:lnTo>
                  <a:lnTo>
                    <a:pt x="72" y="114"/>
                  </a:lnTo>
                  <a:lnTo>
                    <a:pt x="39" y="130"/>
                  </a:lnTo>
                  <a:lnTo>
                    <a:pt x="23" y="142"/>
                  </a:lnTo>
                  <a:lnTo>
                    <a:pt x="6" y="152"/>
                  </a:lnTo>
                  <a:lnTo>
                    <a:pt x="8" y="150"/>
                  </a:lnTo>
                  <a:lnTo>
                    <a:pt x="1" y="157"/>
                  </a:lnTo>
                  <a:lnTo>
                    <a:pt x="0" y="160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8" y="180"/>
                  </a:lnTo>
                  <a:lnTo>
                    <a:pt x="11" y="182"/>
                  </a:lnTo>
                  <a:lnTo>
                    <a:pt x="21" y="182"/>
                  </a:lnTo>
                  <a:lnTo>
                    <a:pt x="24" y="180"/>
                  </a:lnTo>
                  <a:lnTo>
                    <a:pt x="26" y="178"/>
                  </a:lnTo>
                  <a:lnTo>
                    <a:pt x="39" y="168"/>
                  </a:lnTo>
                  <a:lnTo>
                    <a:pt x="56" y="160"/>
                  </a:lnTo>
                  <a:lnTo>
                    <a:pt x="89" y="144"/>
                  </a:lnTo>
                  <a:lnTo>
                    <a:pt x="104" y="135"/>
                  </a:lnTo>
                  <a:lnTo>
                    <a:pt x="135" y="119"/>
                  </a:lnTo>
                  <a:lnTo>
                    <a:pt x="150" y="112"/>
                  </a:lnTo>
                  <a:lnTo>
                    <a:pt x="167" y="106"/>
                  </a:lnTo>
                  <a:lnTo>
                    <a:pt x="197" y="92"/>
                  </a:lnTo>
                  <a:lnTo>
                    <a:pt x="212" y="86"/>
                  </a:lnTo>
                  <a:lnTo>
                    <a:pt x="228" y="81"/>
                  </a:lnTo>
                  <a:lnTo>
                    <a:pt x="243" y="74"/>
                  </a:lnTo>
                  <a:lnTo>
                    <a:pt x="256" y="71"/>
                  </a:lnTo>
                  <a:lnTo>
                    <a:pt x="273" y="66"/>
                  </a:lnTo>
                  <a:lnTo>
                    <a:pt x="288" y="63"/>
                  </a:lnTo>
                  <a:lnTo>
                    <a:pt x="303" y="58"/>
                  </a:lnTo>
                  <a:lnTo>
                    <a:pt x="376" y="41"/>
                  </a:lnTo>
                  <a:lnTo>
                    <a:pt x="434" y="34"/>
                  </a:lnTo>
                  <a:lnTo>
                    <a:pt x="448" y="34"/>
                  </a:lnTo>
                  <a:lnTo>
                    <a:pt x="463" y="33"/>
                  </a:lnTo>
                  <a:lnTo>
                    <a:pt x="490" y="33"/>
                  </a:lnTo>
                  <a:lnTo>
                    <a:pt x="505" y="34"/>
                  </a:lnTo>
                  <a:lnTo>
                    <a:pt x="506" y="34"/>
                  </a:lnTo>
                  <a:lnTo>
                    <a:pt x="533" y="34"/>
                  </a:lnTo>
                  <a:lnTo>
                    <a:pt x="546" y="36"/>
                  </a:lnTo>
                  <a:lnTo>
                    <a:pt x="576" y="39"/>
                  </a:lnTo>
                  <a:lnTo>
                    <a:pt x="588" y="41"/>
                  </a:lnTo>
                  <a:lnTo>
                    <a:pt x="602" y="44"/>
                  </a:lnTo>
                  <a:lnTo>
                    <a:pt x="616" y="48"/>
                  </a:lnTo>
                  <a:lnTo>
                    <a:pt x="629" y="49"/>
                  </a:lnTo>
                  <a:lnTo>
                    <a:pt x="642" y="54"/>
                  </a:lnTo>
                  <a:lnTo>
                    <a:pt x="669" y="61"/>
                  </a:lnTo>
                  <a:lnTo>
                    <a:pt x="684" y="64"/>
                  </a:lnTo>
                  <a:lnTo>
                    <a:pt x="735" y="84"/>
                  </a:lnTo>
                  <a:lnTo>
                    <a:pt x="750" y="91"/>
                  </a:lnTo>
                  <a:lnTo>
                    <a:pt x="763" y="96"/>
                  </a:lnTo>
                  <a:lnTo>
                    <a:pt x="775" y="102"/>
                  </a:lnTo>
                  <a:lnTo>
                    <a:pt x="788" y="111"/>
                  </a:lnTo>
                  <a:lnTo>
                    <a:pt x="814" y="124"/>
                  </a:lnTo>
                  <a:lnTo>
                    <a:pt x="839" y="139"/>
                  </a:lnTo>
                  <a:lnTo>
                    <a:pt x="851" y="147"/>
                  </a:lnTo>
                  <a:lnTo>
                    <a:pt x="864" y="157"/>
                  </a:lnTo>
                  <a:lnTo>
                    <a:pt x="877" y="165"/>
                  </a:lnTo>
                  <a:lnTo>
                    <a:pt x="917" y="195"/>
                  </a:lnTo>
                  <a:lnTo>
                    <a:pt x="929" y="207"/>
                  </a:lnTo>
                  <a:lnTo>
                    <a:pt x="930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6" name="Rectangle 10"/>
            <p:cNvSpPr>
              <a:spLocks noChangeArrowheads="1"/>
            </p:cNvSpPr>
            <p:nvPr/>
          </p:nvSpPr>
          <p:spPr bwMode="auto">
            <a:xfrm>
              <a:off x="3521" y="1233"/>
              <a:ext cx="1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 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47" name="Rectangle 11"/>
            <p:cNvSpPr>
              <a:spLocks noChangeArrowheads="1"/>
            </p:cNvSpPr>
            <p:nvPr/>
          </p:nvSpPr>
          <p:spPr bwMode="auto">
            <a:xfrm>
              <a:off x="4776" y="1217"/>
              <a:ext cx="9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 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48" name="Rectangle 12"/>
            <p:cNvSpPr>
              <a:spLocks noChangeArrowheads="1"/>
            </p:cNvSpPr>
            <p:nvPr/>
          </p:nvSpPr>
          <p:spPr bwMode="auto">
            <a:xfrm>
              <a:off x="5172" y="1715"/>
              <a:ext cx="4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x=1/y=1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49" name="Rectangle 13"/>
            <p:cNvSpPr>
              <a:spLocks noChangeArrowheads="1"/>
            </p:cNvSpPr>
            <p:nvPr/>
          </p:nvSpPr>
          <p:spPr bwMode="auto">
            <a:xfrm>
              <a:off x="4010" y="816"/>
              <a:ext cx="4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 dirty="0">
                  <a:solidFill>
                    <a:srgbClr val="000000"/>
                  </a:solidFill>
                  <a:latin typeface="Comic Sans MS" pitchFamily="66" charset="0"/>
                </a:rPr>
                <a:t>x=1/y=0</a:t>
              </a:r>
              <a:endParaRPr lang="en-US" sz="1600" i="0" baseline="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50" name="Rectangle 14"/>
            <p:cNvSpPr>
              <a:spLocks noChangeArrowheads="1"/>
            </p:cNvSpPr>
            <p:nvPr/>
          </p:nvSpPr>
          <p:spPr bwMode="auto">
            <a:xfrm>
              <a:off x="4054" y="1685"/>
              <a:ext cx="50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x=0/y=0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51" name="Rectangle 15"/>
            <p:cNvSpPr>
              <a:spLocks noChangeArrowheads="1"/>
            </p:cNvSpPr>
            <p:nvPr/>
          </p:nvSpPr>
          <p:spPr bwMode="auto">
            <a:xfrm>
              <a:off x="2688" y="1126"/>
              <a:ext cx="50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x=0/y=0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52" name="Freeform 16"/>
            <p:cNvSpPr>
              <a:spLocks/>
            </p:cNvSpPr>
            <p:nvPr/>
          </p:nvSpPr>
          <p:spPr bwMode="auto">
            <a:xfrm>
              <a:off x="4887" y="1351"/>
              <a:ext cx="466" cy="313"/>
            </a:xfrm>
            <a:custGeom>
              <a:avLst/>
              <a:gdLst>
                <a:gd name="T0" fmla="*/ 23 w 466"/>
                <a:gd name="T1" fmla="*/ 157 h 313"/>
                <a:gd name="T2" fmla="*/ 4 w 466"/>
                <a:gd name="T3" fmla="*/ 162 h 313"/>
                <a:gd name="T4" fmla="*/ 0 w 466"/>
                <a:gd name="T5" fmla="*/ 172 h 313"/>
                <a:gd name="T6" fmla="*/ 9 w 466"/>
                <a:gd name="T7" fmla="*/ 202 h 313"/>
                <a:gd name="T8" fmla="*/ 30 w 466"/>
                <a:gd name="T9" fmla="*/ 238 h 313"/>
                <a:gd name="T10" fmla="*/ 72 w 466"/>
                <a:gd name="T11" fmla="*/ 270 h 313"/>
                <a:gd name="T12" fmla="*/ 138 w 466"/>
                <a:gd name="T13" fmla="*/ 299 h 313"/>
                <a:gd name="T14" fmla="*/ 199 w 466"/>
                <a:gd name="T15" fmla="*/ 311 h 313"/>
                <a:gd name="T16" fmla="*/ 244 w 466"/>
                <a:gd name="T17" fmla="*/ 311 h 313"/>
                <a:gd name="T18" fmla="*/ 310 w 466"/>
                <a:gd name="T19" fmla="*/ 303 h 313"/>
                <a:gd name="T20" fmla="*/ 350 w 466"/>
                <a:gd name="T21" fmla="*/ 290 h 313"/>
                <a:gd name="T22" fmla="*/ 394 w 466"/>
                <a:gd name="T23" fmla="*/ 268 h 313"/>
                <a:gd name="T24" fmla="*/ 429 w 466"/>
                <a:gd name="T25" fmla="*/ 240 h 313"/>
                <a:gd name="T26" fmla="*/ 449 w 466"/>
                <a:gd name="T27" fmla="*/ 212 h 313"/>
                <a:gd name="T28" fmla="*/ 464 w 466"/>
                <a:gd name="T29" fmla="*/ 172 h 313"/>
                <a:gd name="T30" fmla="*/ 464 w 466"/>
                <a:gd name="T31" fmla="*/ 147 h 313"/>
                <a:gd name="T32" fmla="*/ 456 w 466"/>
                <a:gd name="T33" fmla="*/ 116 h 313"/>
                <a:gd name="T34" fmla="*/ 441 w 466"/>
                <a:gd name="T35" fmla="*/ 86 h 313"/>
                <a:gd name="T36" fmla="*/ 403 w 466"/>
                <a:gd name="T37" fmla="*/ 48 h 313"/>
                <a:gd name="T38" fmla="*/ 350 w 466"/>
                <a:gd name="T39" fmla="*/ 21 h 313"/>
                <a:gd name="T40" fmla="*/ 310 w 466"/>
                <a:gd name="T41" fmla="*/ 8 h 313"/>
                <a:gd name="T42" fmla="*/ 232 w 466"/>
                <a:gd name="T43" fmla="*/ 0 h 313"/>
                <a:gd name="T44" fmla="*/ 181 w 466"/>
                <a:gd name="T45" fmla="*/ 5 h 313"/>
                <a:gd name="T46" fmla="*/ 161 w 466"/>
                <a:gd name="T47" fmla="*/ 11 h 313"/>
                <a:gd name="T48" fmla="*/ 159 w 466"/>
                <a:gd name="T49" fmla="*/ 13 h 313"/>
                <a:gd name="T50" fmla="*/ 158 w 466"/>
                <a:gd name="T51" fmla="*/ 30 h 313"/>
                <a:gd name="T52" fmla="*/ 171 w 466"/>
                <a:gd name="T53" fmla="*/ 40 h 313"/>
                <a:gd name="T54" fmla="*/ 181 w 466"/>
                <a:gd name="T55" fmla="*/ 38 h 313"/>
                <a:gd name="T56" fmla="*/ 207 w 466"/>
                <a:gd name="T57" fmla="*/ 30 h 313"/>
                <a:gd name="T58" fmla="*/ 282 w 466"/>
                <a:gd name="T59" fmla="*/ 36 h 313"/>
                <a:gd name="T60" fmla="*/ 322 w 466"/>
                <a:gd name="T61" fmla="*/ 44 h 313"/>
                <a:gd name="T62" fmla="*/ 370 w 466"/>
                <a:gd name="T63" fmla="*/ 68 h 313"/>
                <a:gd name="T64" fmla="*/ 399 w 466"/>
                <a:gd name="T65" fmla="*/ 91 h 313"/>
                <a:gd name="T66" fmla="*/ 421 w 466"/>
                <a:gd name="T67" fmla="*/ 116 h 313"/>
                <a:gd name="T68" fmla="*/ 429 w 466"/>
                <a:gd name="T69" fmla="*/ 139 h 313"/>
                <a:gd name="T70" fmla="*/ 433 w 466"/>
                <a:gd name="T71" fmla="*/ 154 h 313"/>
                <a:gd name="T72" fmla="*/ 426 w 466"/>
                <a:gd name="T73" fmla="*/ 185 h 313"/>
                <a:gd name="T74" fmla="*/ 414 w 466"/>
                <a:gd name="T75" fmla="*/ 207 h 313"/>
                <a:gd name="T76" fmla="*/ 394 w 466"/>
                <a:gd name="T77" fmla="*/ 228 h 313"/>
                <a:gd name="T78" fmla="*/ 363 w 466"/>
                <a:gd name="T79" fmla="*/ 248 h 313"/>
                <a:gd name="T80" fmla="*/ 322 w 466"/>
                <a:gd name="T81" fmla="*/ 266 h 313"/>
                <a:gd name="T82" fmla="*/ 282 w 466"/>
                <a:gd name="T83" fmla="*/ 275 h 313"/>
                <a:gd name="T84" fmla="*/ 234 w 466"/>
                <a:gd name="T85" fmla="*/ 280 h 313"/>
                <a:gd name="T86" fmla="*/ 166 w 466"/>
                <a:gd name="T87" fmla="*/ 271 h 313"/>
                <a:gd name="T88" fmla="*/ 101 w 466"/>
                <a:gd name="T89" fmla="*/ 250 h 313"/>
                <a:gd name="T90" fmla="*/ 67 w 466"/>
                <a:gd name="T91" fmla="*/ 223 h 313"/>
                <a:gd name="T92" fmla="*/ 48 w 466"/>
                <a:gd name="T93" fmla="*/ 205 h 313"/>
                <a:gd name="T94" fmla="*/ 37 w 466"/>
                <a:gd name="T95" fmla="*/ 185 h 313"/>
                <a:gd name="T96" fmla="*/ 33 w 466"/>
                <a:gd name="T97" fmla="*/ 169 h 3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6"/>
                <a:gd name="T148" fmla="*/ 0 h 313"/>
                <a:gd name="T149" fmla="*/ 466 w 466"/>
                <a:gd name="T150" fmla="*/ 313 h 3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6" h="313">
                  <a:moveTo>
                    <a:pt x="33" y="169"/>
                  </a:moveTo>
                  <a:lnTo>
                    <a:pt x="30" y="162"/>
                  </a:lnTo>
                  <a:lnTo>
                    <a:pt x="27" y="159"/>
                  </a:lnTo>
                  <a:lnTo>
                    <a:pt x="23" y="157"/>
                  </a:lnTo>
                  <a:lnTo>
                    <a:pt x="19" y="155"/>
                  </a:lnTo>
                  <a:lnTo>
                    <a:pt x="14" y="155"/>
                  </a:lnTo>
                  <a:lnTo>
                    <a:pt x="7" y="159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0" y="170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0" y="179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9" y="202"/>
                  </a:lnTo>
                  <a:lnTo>
                    <a:pt x="12" y="212"/>
                  </a:lnTo>
                  <a:lnTo>
                    <a:pt x="22" y="225"/>
                  </a:lnTo>
                  <a:lnTo>
                    <a:pt x="25" y="230"/>
                  </a:lnTo>
                  <a:lnTo>
                    <a:pt x="30" y="238"/>
                  </a:lnTo>
                  <a:lnTo>
                    <a:pt x="37" y="245"/>
                  </a:lnTo>
                  <a:lnTo>
                    <a:pt x="43" y="250"/>
                  </a:lnTo>
                  <a:lnTo>
                    <a:pt x="48" y="255"/>
                  </a:lnTo>
                  <a:lnTo>
                    <a:pt x="72" y="270"/>
                  </a:lnTo>
                  <a:lnTo>
                    <a:pt x="78" y="273"/>
                  </a:lnTo>
                  <a:lnTo>
                    <a:pt x="85" y="280"/>
                  </a:lnTo>
                  <a:lnTo>
                    <a:pt x="129" y="298"/>
                  </a:lnTo>
                  <a:lnTo>
                    <a:pt x="138" y="299"/>
                  </a:lnTo>
                  <a:lnTo>
                    <a:pt x="149" y="303"/>
                  </a:lnTo>
                  <a:lnTo>
                    <a:pt x="159" y="304"/>
                  </a:lnTo>
                  <a:lnTo>
                    <a:pt x="168" y="306"/>
                  </a:lnTo>
                  <a:lnTo>
                    <a:pt x="199" y="311"/>
                  </a:lnTo>
                  <a:lnTo>
                    <a:pt x="219" y="311"/>
                  </a:lnTo>
                  <a:lnTo>
                    <a:pt x="231" y="313"/>
                  </a:lnTo>
                  <a:lnTo>
                    <a:pt x="235" y="313"/>
                  </a:lnTo>
                  <a:lnTo>
                    <a:pt x="244" y="311"/>
                  </a:lnTo>
                  <a:lnTo>
                    <a:pt x="267" y="311"/>
                  </a:lnTo>
                  <a:lnTo>
                    <a:pt x="288" y="308"/>
                  </a:lnTo>
                  <a:lnTo>
                    <a:pt x="300" y="306"/>
                  </a:lnTo>
                  <a:lnTo>
                    <a:pt x="310" y="303"/>
                  </a:lnTo>
                  <a:lnTo>
                    <a:pt x="320" y="301"/>
                  </a:lnTo>
                  <a:lnTo>
                    <a:pt x="332" y="296"/>
                  </a:lnTo>
                  <a:lnTo>
                    <a:pt x="340" y="293"/>
                  </a:lnTo>
                  <a:lnTo>
                    <a:pt x="350" y="290"/>
                  </a:lnTo>
                  <a:lnTo>
                    <a:pt x="368" y="283"/>
                  </a:lnTo>
                  <a:lnTo>
                    <a:pt x="376" y="278"/>
                  </a:lnTo>
                  <a:lnTo>
                    <a:pt x="386" y="275"/>
                  </a:lnTo>
                  <a:lnTo>
                    <a:pt x="394" y="268"/>
                  </a:lnTo>
                  <a:lnTo>
                    <a:pt x="403" y="263"/>
                  </a:lnTo>
                  <a:lnTo>
                    <a:pt x="418" y="251"/>
                  </a:lnTo>
                  <a:lnTo>
                    <a:pt x="423" y="245"/>
                  </a:lnTo>
                  <a:lnTo>
                    <a:pt x="429" y="240"/>
                  </a:lnTo>
                  <a:lnTo>
                    <a:pt x="436" y="233"/>
                  </a:lnTo>
                  <a:lnTo>
                    <a:pt x="441" y="227"/>
                  </a:lnTo>
                  <a:lnTo>
                    <a:pt x="444" y="218"/>
                  </a:lnTo>
                  <a:lnTo>
                    <a:pt x="449" y="212"/>
                  </a:lnTo>
                  <a:lnTo>
                    <a:pt x="454" y="202"/>
                  </a:lnTo>
                  <a:lnTo>
                    <a:pt x="456" y="195"/>
                  </a:lnTo>
                  <a:lnTo>
                    <a:pt x="459" y="189"/>
                  </a:lnTo>
                  <a:lnTo>
                    <a:pt x="464" y="172"/>
                  </a:lnTo>
                  <a:lnTo>
                    <a:pt x="464" y="165"/>
                  </a:lnTo>
                  <a:lnTo>
                    <a:pt x="466" y="160"/>
                  </a:lnTo>
                  <a:lnTo>
                    <a:pt x="466" y="154"/>
                  </a:lnTo>
                  <a:lnTo>
                    <a:pt x="464" y="147"/>
                  </a:lnTo>
                  <a:lnTo>
                    <a:pt x="464" y="141"/>
                  </a:lnTo>
                  <a:lnTo>
                    <a:pt x="462" y="132"/>
                  </a:lnTo>
                  <a:lnTo>
                    <a:pt x="459" y="122"/>
                  </a:lnTo>
                  <a:lnTo>
                    <a:pt x="456" y="116"/>
                  </a:lnTo>
                  <a:lnTo>
                    <a:pt x="454" y="109"/>
                  </a:lnTo>
                  <a:lnTo>
                    <a:pt x="451" y="99"/>
                  </a:lnTo>
                  <a:lnTo>
                    <a:pt x="444" y="91"/>
                  </a:lnTo>
                  <a:lnTo>
                    <a:pt x="441" y="86"/>
                  </a:lnTo>
                  <a:lnTo>
                    <a:pt x="429" y="71"/>
                  </a:lnTo>
                  <a:lnTo>
                    <a:pt x="423" y="64"/>
                  </a:lnTo>
                  <a:lnTo>
                    <a:pt x="411" y="53"/>
                  </a:lnTo>
                  <a:lnTo>
                    <a:pt x="403" y="48"/>
                  </a:lnTo>
                  <a:lnTo>
                    <a:pt x="393" y="41"/>
                  </a:lnTo>
                  <a:lnTo>
                    <a:pt x="386" y="38"/>
                  </a:lnTo>
                  <a:lnTo>
                    <a:pt x="368" y="28"/>
                  </a:lnTo>
                  <a:lnTo>
                    <a:pt x="350" y="21"/>
                  </a:lnTo>
                  <a:lnTo>
                    <a:pt x="340" y="18"/>
                  </a:lnTo>
                  <a:lnTo>
                    <a:pt x="332" y="15"/>
                  </a:lnTo>
                  <a:lnTo>
                    <a:pt x="320" y="10"/>
                  </a:lnTo>
                  <a:lnTo>
                    <a:pt x="310" y="8"/>
                  </a:lnTo>
                  <a:lnTo>
                    <a:pt x="300" y="5"/>
                  </a:lnTo>
                  <a:lnTo>
                    <a:pt x="288" y="3"/>
                  </a:lnTo>
                  <a:lnTo>
                    <a:pt x="267" y="0"/>
                  </a:lnTo>
                  <a:lnTo>
                    <a:pt x="232" y="0"/>
                  </a:lnTo>
                  <a:lnTo>
                    <a:pt x="184" y="5"/>
                  </a:lnTo>
                  <a:lnTo>
                    <a:pt x="184" y="6"/>
                  </a:lnTo>
                  <a:lnTo>
                    <a:pt x="182" y="3"/>
                  </a:lnTo>
                  <a:lnTo>
                    <a:pt x="181" y="5"/>
                  </a:lnTo>
                  <a:lnTo>
                    <a:pt x="178" y="3"/>
                  </a:lnTo>
                  <a:lnTo>
                    <a:pt x="174" y="5"/>
                  </a:lnTo>
                  <a:lnTo>
                    <a:pt x="168" y="6"/>
                  </a:lnTo>
                  <a:lnTo>
                    <a:pt x="161" y="11"/>
                  </a:lnTo>
                  <a:lnTo>
                    <a:pt x="169" y="6"/>
                  </a:lnTo>
                  <a:lnTo>
                    <a:pt x="166" y="8"/>
                  </a:lnTo>
                  <a:lnTo>
                    <a:pt x="161" y="10"/>
                  </a:lnTo>
                  <a:lnTo>
                    <a:pt x="159" y="13"/>
                  </a:lnTo>
                  <a:lnTo>
                    <a:pt x="158" y="18"/>
                  </a:lnTo>
                  <a:lnTo>
                    <a:pt x="156" y="21"/>
                  </a:lnTo>
                  <a:lnTo>
                    <a:pt x="156" y="26"/>
                  </a:lnTo>
                  <a:lnTo>
                    <a:pt x="158" y="30"/>
                  </a:lnTo>
                  <a:lnTo>
                    <a:pt x="159" y="35"/>
                  </a:lnTo>
                  <a:lnTo>
                    <a:pt x="163" y="36"/>
                  </a:lnTo>
                  <a:lnTo>
                    <a:pt x="168" y="38"/>
                  </a:lnTo>
                  <a:lnTo>
                    <a:pt x="171" y="40"/>
                  </a:lnTo>
                  <a:lnTo>
                    <a:pt x="176" y="40"/>
                  </a:lnTo>
                  <a:lnTo>
                    <a:pt x="184" y="35"/>
                  </a:lnTo>
                  <a:lnTo>
                    <a:pt x="181" y="36"/>
                  </a:lnTo>
                  <a:lnTo>
                    <a:pt x="181" y="38"/>
                  </a:lnTo>
                  <a:lnTo>
                    <a:pt x="184" y="36"/>
                  </a:lnTo>
                  <a:lnTo>
                    <a:pt x="194" y="35"/>
                  </a:lnTo>
                  <a:lnTo>
                    <a:pt x="196" y="33"/>
                  </a:lnTo>
                  <a:lnTo>
                    <a:pt x="207" y="30"/>
                  </a:lnTo>
                  <a:lnTo>
                    <a:pt x="207" y="28"/>
                  </a:lnTo>
                  <a:lnTo>
                    <a:pt x="232" y="33"/>
                  </a:lnTo>
                  <a:lnTo>
                    <a:pt x="264" y="33"/>
                  </a:lnTo>
                  <a:lnTo>
                    <a:pt x="282" y="36"/>
                  </a:lnTo>
                  <a:lnTo>
                    <a:pt x="293" y="38"/>
                  </a:lnTo>
                  <a:lnTo>
                    <a:pt x="303" y="41"/>
                  </a:lnTo>
                  <a:lnTo>
                    <a:pt x="313" y="43"/>
                  </a:lnTo>
                  <a:lnTo>
                    <a:pt x="322" y="44"/>
                  </a:lnTo>
                  <a:lnTo>
                    <a:pt x="330" y="48"/>
                  </a:lnTo>
                  <a:lnTo>
                    <a:pt x="340" y="51"/>
                  </a:lnTo>
                  <a:lnTo>
                    <a:pt x="355" y="58"/>
                  </a:lnTo>
                  <a:lnTo>
                    <a:pt x="370" y="68"/>
                  </a:lnTo>
                  <a:lnTo>
                    <a:pt x="376" y="71"/>
                  </a:lnTo>
                  <a:lnTo>
                    <a:pt x="383" y="74"/>
                  </a:lnTo>
                  <a:lnTo>
                    <a:pt x="388" y="79"/>
                  </a:lnTo>
                  <a:lnTo>
                    <a:pt x="399" y="91"/>
                  </a:lnTo>
                  <a:lnTo>
                    <a:pt x="406" y="94"/>
                  </a:lnTo>
                  <a:lnTo>
                    <a:pt x="414" y="106"/>
                  </a:lnTo>
                  <a:lnTo>
                    <a:pt x="418" y="111"/>
                  </a:lnTo>
                  <a:lnTo>
                    <a:pt x="421" y="116"/>
                  </a:lnTo>
                  <a:lnTo>
                    <a:pt x="424" y="119"/>
                  </a:lnTo>
                  <a:lnTo>
                    <a:pt x="426" y="126"/>
                  </a:lnTo>
                  <a:lnTo>
                    <a:pt x="429" y="132"/>
                  </a:lnTo>
                  <a:lnTo>
                    <a:pt x="429" y="139"/>
                  </a:lnTo>
                  <a:lnTo>
                    <a:pt x="431" y="144"/>
                  </a:lnTo>
                  <a:lnTo>
                    <a:pt x="431" y="150"/>
                  </a:lnTo>
                  <a:lnTo>
                    <a:pt x="433" y="160"/>
                  </a:lnTo>
                  <a:lnTo>
                    <a:pt x="433" y="154"/>
                  </a:lnTo>
                  <a:lnTo>
                    <a:pt x="431" y="162"/>
                  </a:lnTo>
                  <a:lnTo>
                    <a:pt x="431" y="169"/>
                  </a:lnTo>
                  <a:lnTo>
                    <a:pt x="429" y="179"/>
                  </a:lnTo>
                  <a:lnTo>
                    <a:pt x="426" y="185"/>
                  </a:lnTo>
                  <a:lnTo>
                    <a:pt x="424" y="192"/>
                  </a:lnTo>
                  <a:lnTo>
                    <a:pt x="423" y="195"/>
                  </a:lnTo>
                  <a:lnTo>
                    <a:pt x="418" y="202"/>
                  </a:lnTo>
                  <a:lnTo>
                    <a:pt x="414" y="207"/>
                  </a:lnTo>
                  <a:lnTo>
                    <a:pt x="409" y="210"/>
                  </a:lnTo>
                  <a:lnTo>
                    <a:pt x="406" y="217"/>
                  </a:lnTo>
                  <a:lnTo>
                    <a:pt x="399" y="222"/>
                  </a:lnTo>
                  <a:lnTo>
                    <a:pt x="394" y="228"/>
                  </a:lnTo>
                  <a:lnTo>
                    <a:pt x="383" y="237"/>
                  </a:lnTo>
                  <a:lnTo>
                    <a:pt x="375" y="242"/>
                  </a:lnTo>
                  <a:lnTo>
                    <a:pt x="370" y="245"/>
                  </a:lnTo>
                  <a:lnTo>
                    <a:pt x="363" y="248"/>
                  </a:lnTo>
                  <a:lnTo>
                    <a:pt x="355" y="253"/>
                  </a:lnTo>
                  <a:lnTo>
                    <a:pt x="340" y="260"/>
                  </a:lnTo>
                  <a:lnTo>
                    <a:pt x="330" y="263"/>
                  </a:lnTo>
                  <a:lnTo>
                    <a:pt x="322" y="266"/>
                  </a:lnTo>
                  <a:lnTo>
                    <a:pt x="313" y="268"/>
                  </a:lnTo>
                  <a:lnTo>
                    <a:pt x="303" y="270"/>
                  </a:lnTo>
                  <a:lnTo>
                    <a:pt x="293" y="273"/>
                  </a:lnTo>
                  <a:lnTo>
                    <a:pt x="282" y="275"/>
                  </a:lnTo>
                  <a:lnTo>
                    <a:pt x="264" y="278"/>
                  </a:lnTo>
                  <a:lnTo>
                    <a:pt x="240" y="278"/>
                  </a:lnTo>
                  <a:lnTo>
                    <a:pt x="229" y="280"/>
                  </a:lnTo>
                  <a:lnTo>
                    <a:pt x="234" y="280"/>
                  </a:lnTo>
                  <a:lnTo>
                    <a:pt x="222" y="278"/>
                  </a:lnTo>
                  <a:lnTo>
                    <a:pt x="202" y="278"/>
                  </a:lnTo>
                  <a:lnTo>
                    <a:pt x="174" y="273"/>
                  </a:lnTo>
                  <a:lnTo>
                    <a:pt x="166" y="271"/>
                  </a:lnTo>
                  <a:lnTo>
                    <a:pt x="156" y="270"/>
                  </a:lnTo>
                  <a:lnTo>
                    <a:pt x="148" y="266"/>
                  </a:lnTo>
                  <a:lnTo>
                    <a:pt x="139" y="265"/>
                  </a:lnTo>
                  <a:lnTo>
                    <a:pt x="101" y="250"/>
                  </a:lnTo>
                  <a:lnTo>
                    <a:pt x="95" y="246"/>
                  </a:lnTo>
                  <a:lnTo>
                    <a:pt x="88" y="243"/>
                  </a:lnTo>
                  <a:lnTo>
                    <a:pt x="72" y="228"/>
                  </a:lnTo>
                  <a:lnTo>
                    <a:pt x="67" y="223"/>
                  </a:lnTo>
                  <a:lnTo>
                    <a:pt x="60" y="218"/>
                  </a:lnTo>
                  <a:lnTo>
                    <a:pt x="57" y="215"/>
                  </a:lnTo>
                  <a:lnTo>
                    <a:pt x="52" y="210"/>
                  </a:lnTo>
                  <a:lnTo>
                    <a:pt x="48" y="205"/>
                  </a:lnTo>
                  <a:lnTo>
                    <a:pt x="43" y="198"/>
                  </a:lnTo>
                  <a:lnTo>
                    <a:pt x="42" y="195"/>
                  </a:lnTo>
                  <a:lnTo>
                    <a:pt x="38" y="192"/>
                  </a:lnTo>
                  <a:lnTo>
                    <a:pt x="37" y="185"/>
                  </a:lnTo>
                  <a:lnTo>
                    <a:pt x="33" y="179"/>
                  </a:lnTo>
                  <a:lnTo>
                    <a:pt x="33" y="175"/>
                  </a:lnTo>
                  <a:lnTo>
                    <a:pt x="33" y="172"/>
                  </a:lnTo>
                  <a:lnTo>
                    <a:pt x="33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3" name="Freeform 17"/>
            <p:cNvSpPr>
              <a:spLocks/>
            </p:cNvSpPr>
            <p:nvPr/>
          </p:nvSpPr>
          <p:spPr bwMode="auto">
            <a:xfrm>
              <a:off x="3264" y="1280"/>
              <a:ext cx="125" cy="71"/>
            </a:xfrm>
            <a:custGeom>
              <a:avLst/>
              <a:gdLst>
                <a:gd name="T0" fmla="*/ 101 w 125"/>
                <a:gd name="T1" fmla="*/ 69 h 71"/>
                <a:gd name="T2" fmla="*/ 106 w 125"/>
                <a:gd name="T3" fmla="*/ 71 h 71"/>
                <a:gd name="T4" fmla="*/ 110 w 125"/>
                <a:gd name="T5" fmla="*/ 71 h 71"/>
                <a:gd name="T6" fmla="*/ 115 w 125"/>
                <a:gd name="T7" fmla="*/ 69 h 71"/>
                <a:gd name="T8" fmla="*/ 118 w 125"/>
                <a:gd name="T9" fmla="*/ 67 h 71"/>
                <a:gd name="T10" fmla="*/ 121 w 125"/>
                <a:gd name="T11" fmla="*/ 64 h 71"/>
                <a:gd name="T12" fmla="*/ 123 w 125"/>
                <a:gd name="T13" fmla="*/ 61 h 71"/>
                <a:gd name="T14" fmla="*/ 125 w 125"/>
                <a:gd name="T15" fmla="*/ 56 h 71"/>
                <a:gd name="T16" fmla="*/ 125 w 125"/>
                <a:gd name="T17" fmla="*/ 53 h 71"/>
                <a:gd name="T18" fmla="*/ 123 w 125"/>
                <a:gd name="T19" fmla="*/ 48 h 71"/>
                <a:gd name="T20" fmla="*/ 121 w 125"/>
                <a:gd name="T21" fmla="*/ 44 h 71"/>
                <a:gd name="T22" fmla="*/ 118 w 125"/>
                <a:gd name="T23" fmla="*/ 41 h 71"/>
                <a:gd name="T24" fmla="*/ 115 w 125"/>
                <a:gd name="T25" fmla="*/ 39 h 71"/>
                <a:gd name="T26" fmla="*/ 24 w 125"/>
                <a:gd name="T27" fmla="*/ 1 h 71"/>
                <a:gd name="T28" fmla="*/ 19 w 125"/>
                <a:gd name="T29" fmla="*/ 0 h 71"/>
                <a:gd name="T30" fmla="*/ 15 w 125"/>
                <a:gd name="T31" fmla="*/ 0 h 71"/>
                <a:gd name="T32" fmla="*/ 10 w 125"/>
                <a:gd name="T33" fmla="*/ 1 h 71"/>
                <a:gd name="T34" fmla="*/ 7 w 125"/>
                <a:gd name="T35" fmla="*/ 3 h 71"/>
                <a:gd name="T36" fmla="*/ 4 w 125"/>
                <a:gd name="T37" fmla="*/ 6 h 71"/>
                <a:gd name="T38" fmla="*/ 2 w 125"/>
                <a:gd name="T39" fmla="*/ 10 h 71"/>
                <a:gd name="T40" fmla="*/ 0 w 125"/>
                <a:gd name="T41" fmla="*/ 14 h 71"/>
                <a:gd name="T42" fmla="*/ 0 w 125"/>
                <a:gd name="T43" fmla="*/ 18 h 71"/>
                <a:gd name="T44" fmla="*/ 2 w 125"/>
                <a:gd name="T45" fmla="*/ 23 h 71"/>
                <a:gd name="T46" fmla="*/ 4 w 125"/>
                <a:gd name="T47" fmla="*/ 26 h 71"/>
                <a:gd name="T48" fmla="*/ 7 w 125"/>
                <a:gd name="T49" fmla="*/ 29 h 71"/>
                <a:gd name="T50" fmla="*/ 10 w 125"/>
                <a:gd name="T51" fmla="*/ 31 h 71"/>
                <a:gd name="T52" fmla="*/ 101 w 125"/>
                <a:gd name="T53" fmla="*/ 69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5"/>
                <a:gd name="T82" fmla="*/ 0 h 71"/>
                <a:gd name="T83" fmla="*/ 125 w 125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5" h="71">
                  <a:moveTo>
                    <a:pt x="101" y="69"/>
                  </a:moveTo>
                  <a:lnTo>
                    <a:pt x="106" y="71"/>
                  </a:lnTo>
                  <a:lnTo>
                    <a:pt x="110" y="71"/>
                  </a:lnTo>
                  <a:lnTo>
                    <a:pt x="115" y="69"/>
                  </a:lnTo>
                  <a:lnTo>
                    <a:pt x="118" y="67"/>
                  </a:lnTo>
                  <a:lnTo>
                    <a:pt x="121" y="64"/>
                  </a:lnTo>
                  <a:lnTo>
                    <a:pt x="123" y="61"/>
                  </a:lnTo>
                  <a:lnTo>
                    <a:pt x="125" y="56"/>
                  </a:lnTo>
                  <a:lnTo>
                    <a:pt x="125" y="53"/>
                  </a:lnTo>
                  <a:lnTo>
                    <a:pt x="123" y="48"/>
                  </a:lnTo>
                  <a:lnTo>
                    <a:pt x="121" y="44"/>
                  </a:lnTo>
                  <a:lnTo>
                    <a:pt x="118" y="41"/>
                  </a:lnTo>
                  <a:lnTo>
                    <a:pt x="115" y="39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10" y="31"/>
                  </a:lnTo>
                  <a:lnTo>
                    <a:pt x="1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4" name="Freeform 18"/>
            <p:cNvSpPr>
              <a:spLocks/>
            </p:cNvSpPr>
            <p:nvPr/>
          </p:nvSpPr>
          <p:spPr bwMode="auto">
            <a:xfrm>
              <a:off x="3264" y="1336"/>
              <a:ext cx="126" cy="69"/>
            </a:xfrm>
            <a:custGeom>
              <a:avLst/>
              <a:gdLst>
                <a:gd name="T0" fmla="*/ 116 w 126"/>
                <a:gd name="T1" fmla="*/ 31 h 69"/>
                <a:gd name="T2" fmla="*/ 120 w 126"/>
                <a:gd name="T3" fmla="*/ 30 h 69"/>
                <a:gd name="T4" fmla="*/ 123 w 126"/>
                <a:gd name="T5" fmla="*/ 26 h 69"/>
                <a:gd name="T6" fmla="*/ 125 w 126"/>
                <a:gd name="T7" fmla="*/ 23 h 69"/>
                <a:gd name="T8" fmla="*/ 126 w 126"/>
                <a:gd name="T9" fmla="*/ 18 h 69"/>
                <a:gd name="T10" fmla="*/ 126 w 126"/>
                <a:gd name="T11" fmla="*/ 15 h 69"/>
                <a:gd name="T12" fmla="*/ 125 w 126"/>
                <a:gd name="T13" fmla="*/ 10 h 69"/>
                <a:gd name="T14" fmla="*/ 123 w 126"/>
                <a:gd name="T15" fmla="*/ 7 h 69"/>
                <a:gd name="T16" fmla="*/ 120 w 126"/>
                <a:gd name="T17" fmla="*/ 3 h 69"/>
                <a:gd name="T18" fmla="*/ 116 w 126"/>
                <a:gd name="T19" fmla="*/ 2 h 69"/>
                <a:gd name="T20" fmla="*/ 111 w 126"/>
                <a:gd name="T21" fmla="*/ 0 h 69"/>
                <a:gd name="T22" fmla="*/ 108 w 126"/>
                <a:gd name="T23" fmla="*/ 0 h 69"/>
                <a:gd name="T24" fmla="*/ 103 w 126"/>
                <a:gd name="T25" fmla="*/ 2 h 69"/>
                <a:gd name="T26" fmla="*/ 10 w 126"/>
                <a:gd name="T27" fmla="*/ 38 h 69"/>
                <a:gd name="T28" fmla="*/ 7 w 126"/>
                <a:gd name="T29" fmla="*/ 40 h 69"/>
                <a:gd name="T30" fmla="*/ 4 w 126"/>
                <a:gd name="T31" fmla="*/ 43 h 69"/>
                <a:gd name="T32" fmla="*/ 2 w 126"/>
                <a:gd name="T33" fmla="*/ 46 h 69"/>
                <a:gd name="T34" fmla="*/ 0 w 126"/>
                <a:gd name="T35" fmla="*/ 51 h 69"/>
                <a:gd name="T36" fmla="*/ 0 w 126"/>
                <a:gd name="T37" fmla="*/ 55 h 69"/>
                <a:gd name="T38" fmla="*/ 2 w 126"/>
                <a:gd name="T39" fmla="*/ 59 h 69"/>
                <a:gd name="T40" fmla="*/ 4 w 126"/>
                <a:gd name="T41" fmla="*/ 63 h 69"/>
                <a:gd name="T42" fmla="*/ 7 w 126"/>
                <a:gd name="T43" fmla="*/ 66 h 69"/>
                <a:gd name="T44" fmla="*/ 10 w 126"/>
                <a:gd name="T45" fmla="*/ 68 h 69"/>
                <a:gd name="T46" fmla="*/ 15 w 126"/>
                <a:gd name="T47" fmla="*/ 69 h 69"/>
                <a:gd name="T48" fmla="*/ 19 w 126"/>
                <a:gd name="T49" fmla="*/ 69 h 69"/>
                <a:gd name="T50" fmla="*/ 24 w 126"/>
                <a:gd name="T51" fmla="*/ 68 h 69"/>
                <a:gd name="T52" fmla="*/ 116 w 126"/>
                <a:gd name="T53" fmla="*/ 31 h 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6"/>
                <a:gd name="T82" fmla="*/ 0 h 69"/>
                <a:gd name="T83" fmla="*/ 126 w 126"/>
                <a:gd name="T84" fmla="*/ 69 h 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6" h="69">
                  <a:moveTo>
                    <a:pt x="116" y="31"/>
                  </a:moveTo>
                  <a:lnTo>
                    <a:pt x="120" y="30"/>
                  </a:lnTo>
                  <a:lnTo>
                    <a:pt x="123" y="26"/>
                  </a:lnTo>
                  <a:lnTo>
                    <a:pt x="125" y="23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5" y="10"/>
                  </a:lnTo>
                  <a:lnTo>
                    <a:pt x="123" y="7"/>
                  </a:lnTo>
                  <a:lnTo>
                    <a:pt x="120" y="3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10" y="38"/>
                  </a:lnTo>
                  <a:lnTo>
                    <a:pt x="7" y="40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59"/>
                  </a:lnTo>
                  <a:lnTo>
                    <a:pt x="4" y="63"/>
                  </a:lnTo>
                  <a:lnTo>
                    <a:pt x="7" y="66"/>
                  </a:lnTo>
                  <a:lnTo>
                    <a:pt x="10" y="68"/>
                  </a:lnTo>
                  <a:lnTo>
                    <a:pt x="15" y="69"/>
                  </a:lnTo>
                  <a:lnTo>
                    <a:pt x="19" y="69"/>
                  </a:lnTo>
                  <a:lnTo>
                    <a:pt x="24" y="68"/>
                  </a:lnTo>
                  <a:lnTo>
                    <a:pt x="1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5" name="Freeform 19"/>
            <p:cNvSpPr>
              <a:spLocks/>
            </p:cNvSpPr>
            <p:nvPr/>
          </p:nvSpPr>
          <p:spPr bwMode="auto">
            <a:xfrm>
              <a:off x="4624" y="1117"/>
              <a:ext cx="83" cy="110"/>
            </a:xfrm>
            <a:custGeom>
              <a:avLst/>
              <a:gdLst>
                <a:gd name="T0" fmla="*/ 53 w 83"/>
                <a:gd name="T1" fmla="*/ 101 h 110"/>
                <a:gd name="T2" fmla="*/ 55 w 83"/>
                <a:gd name="T3" fmla="*/ 105 h 110"/>
                <a:gd name="T4" fmla="*/ 58 w 83"/>
                <a:gd name="T5" fmla="*/ 108 h 110"/>
                <a:gd name="T6" fmla="*/ 63 w 83"/>
                <a:gd name="T7" fmla="*/ 110 h 110"/>
                <a:gd name="T8" fmla="*/ 71 w 83"/>
                <a:gd name="T9" fmla="*/ 110 h 110"/>
                <a:gd name="T10" fmla="*/ 75 w 83"/>
                <a:gd name="T11" fmla="*/ 106 h 110"/>
                <a:gd name="T12" fmla="*/ 78 w 83"/>
                <a:gd name="T13" fmla="*/ 105 h 110"/>
                <a:gd name="T14" fmla="*/ 81 w 83"/>
                <a:gd name="T15" fmla="*/ 101 h 110"/>
                <a:gd name="T16" fmla="*/ 83 w 83"/>
                <a:gd name="T17" fmla="*/ 96 h 110"/>
                <a:gd name="T18" fmla="*/ 83 w 83"/>
                <a:gd name="T19" fmla="*/ 88 h 110"/>
                <a:gd name="T20" fmla="*/ 79 w 83"/>
                <a:gd name="T21" fmla="*/ 85 h 110"/>
                <a:gd name="T22" fmla="*/ 30 w 83"/>
                <a:gd name="T23" fmla="*/ 9 h 110"/>
                <a:gd name="T24" fmla="*/ 28 w 83"/>
                <a:gd name="T25" fmla="*/ 5 h 110"/>
                <a:gd name="T26" fmla="*/ 25 w 83"/>
                <a:gd name="T27" fmla="*/ 2 h 110"/>
                <a:gd name="T28" fmla="*/ 20 w 83"/>
                <a:gd name="T29" fmla="*/ 0 h 110"/>
                <a:gd name="T30" fmla="*/ 12 w 83"/>
                <a:gd name="T31" fmla="*/ 0 h 110"/>
                <a:gd name="T32" fmla="*/ 8 w 83"/>
                <a:gd name="T33" fmla="*/ 4 h 110"/>
                <a:gd name="T34" fmla="*/ 5 w 83"/>
                <a:gd name="T35" fmla="*/ 5 h 110"/>
                <a:gd name="T36" fmla="*/ 2 w 83"/>
                <a:gd name="T37" fmla="*/ 9 h 110"/>
                <a:gd name="T38" fmla="*/ 0 w 83"/>
                <a:gd name="T39" fmla="*/ 14 h 110"/>
                <a:gd name="T40" fmla="*/ 0 w 83"/>
                <a:gd name="T41" fmla="*/ 22 h 110"/>
                <a:gd name="T42" fmla="*/ 3 w 83"/>
                <a:gd name="T43" fmla="*/ 25 h 110"/>
                <a:gd name="T44" fmla="*/ 53 w 83"/>
                <a:gd name="T45" fmla="*/ 101 h 1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3"/>
                <a:gd name="T70" fmla="*/ 0 h 110"/>
                <a:gd name="T71" fmla="*/ 83 w 83"/>
                <a:gd name="T72" fmla="*/ 110 h 11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3" h="110">
                  <a:moveTo>
                    <a:pt x="53" y="101"/>
                  </a:moveTo>
                  <a:lnTo>
                    <a:pt x="55" y="105"/>
                  </a:lnTo>
                  <a:lnTo>
                    <a:pt x="58" y="108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5" y="106"/>
                  </a:lnTo>
                  <a:lnTo>
                    <a:pt x="78" y="105"/>
                  </a:lnTo>
                  <a:lnTo>
                    <a:pt x="81" y="101"/>
                  </a:lnTo>
                  <a:lnTo>
                    <a:pt x="83" y="96"/>
                  </a:lnTo>
                  <a:lnTo>
                    <a:pt x="83" y="88"/>
                  </a:lnTo>
                  <a:lnTo>
                    <a:pt x="79" y="85"/>
                  </a:lnTo>
                  <a:lnTo>
                    <a:pt x="30" y="9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53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6" name="Freeform 20"/>
            <p:cNvSpPr>
              <a:spLocks/>
            </p:cNvSpPr>
            <p:nvPr/>
          </p:nvSpPr>
          <p:spPr bwMode="auto">
            <a:xfrm>
              <a:off x="4568" y="1189"/>
              <a:ext cx="139" cy="61"/>
            </a:xfrm>
            <a:custGeom>
              <a:avLst/>
              <a:gdLst>
                <a:gd name="T0" fmla="*/ 117 w 139"/>
                <a:gd name="T1" fmla="*/ 61 h 61"/>
                <a:gd name="T2" fmla="*/ 127 w 139"/>
                <a:gd name="T3" fmla="*/ 61 h 61"/>
                <a:gd name="T4" fmla="*/ 131 w 139"/>
                <a:gd name="T5" fmla="*/ 59 h 61"/>
                <a:gd name="T6" fmla="*/ 137 w 139"/>
                <a:gd name="T7" fmla="*/ 53 h 61"/>
                <a:gd name="T8" fmla="*/ 139 w 139"/>
                <a:gd name="T9" fmla="*/ 49 h 61"/>
                <a:gd name="T10" fmla="*/ 139 w 139"/>
                <a:gd name="T11" fmla="*/ 39 h 61"/>
                <a:gd name="T12" fmla="*/ 137 w 139"/>
                <a:gd name="T13" fmla="*/ 36 h 61"/>
                <a:gd name="T14" fmla="*/ 131 w 139"/>
                <a:gd name="T15" fmla="*/ 29 h 61"/>
                <a:gd name="T16" fmla="*/ 127 w 139"/>
                <a:gd name="T17" fmla="*/ 28 h 61"/>
                <a:gd name="T18" fmla="*/ 21 w 139"/>
                <a:gd name="T19" fmla="*/ 0 h 61"/>
                <a:gd name="T20" fmla="*/ 11 w 139"/>
                <a:gd name="T21" fmla="*/ 0 h 61"/>
                <a:gd name="T22" fmla="*/ 8 w 139"/>
                <a:gd name="T23" fmla="*/ 1 h 61"/>
                <a:gd name="T24" fmla="*/ 1 w 139"/>
                <a:gd name="T25" fmla="*/ 8 h 61"/>
                <a:gd name="T26" fmla="*/ 0 w 139"/>
                <a:gd name="T27" fmla="*/ 11 h 61"/>
                <a:gd name="T28" fmla="*/ 0 w 139"/>
                <a:gd name="T29" fmla="*/ 21 h 61"/>
                <a:gd name="T30" fmla="*/ 1 w 139"/>
                <a:gd name="T31" fmla="*/ 24 h 61"/>
                <a:gd name="T32" fmla="*/ 8 w 139"/>
                <a:gd name="T33" fmla="*/ 31 h 61"/>
                <a:gd name="T34" fmla="*/ 11 w 139"/>
                <a:gd name="T35" fmla="*/ 33 h 61"/>
                <a:gd name="T36" fmla="*/ 117 w 139"/>
                <a:gd name="T37" fmla="*/ 61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9"/>
                <a:gd name="T58" fmla="*/ 0 h 61"/>
                <a:gd name="T59" fmla="*/ 139 w 139"/>
                <a:gd name="T60" fmla="*/ 61 h 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9" h="61">
                  <a:moveTo>
                    <a:pt x="117" y="61"/>
                  </a:moveTo>
                  <a:lnTo>
                    <a:pt x="127" y="61"/>
                  </a:lnTo>
                  <a:lnTo>
                    <a:pt x="131" y="59"/>
                  </a:lnTo>
                  <a:lnTo>
                    <a:pt x="137" y="53"/>
                  </a:lnTo>
                  <a:lnTo>
                    <a:pt x="139" y="49"/>
                  </a:lnTo>
                  <a:lnTo>
                    <a:pt x="139" y="39"/>
                  </a:lnTo>
                  <a:lnTo>
                    <a:pt x="137" y="36"/>
                  </a:lnTo>
                  <a:lnTo>
                    <a:pt x="131" y="29"/>
                  </a:lnTo>
                  <a:lnTo>
                    <a:pt x="127" y="28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8" y="31"/>
                  </a:lnTo>
                  <a:lnTo>
                    <a:pt x="11" y="33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7" name="Freeform 21"/>
            <p:cNvSpPr>
              <a:spLocks/>
            </p:cNvSpPr>
            <p:nvPr/>
          </p:nvSpPr>
          <p:spPr bwMode="auto">
            <a:xfrm>
              <a:off x="5035" y="1316"/>
              <a:ext cx="132" cy="60"/>
            </a:xfrm>
            <a:custGeom>
              <a:avLst/>
              <a:gdLst>
                <a:gd name="T0" fmla="*/ 121 w 132"/>
                <a:gd name="T1" fmla="*/ 33 h 60"/>
                <a:gd name="T2" fmla="*/ 124 w 132"/>
                <a:gd name="T3" fmla="*/ 31 h 60"/>
                <a:gd name="T4" fmla="*/ 131 w 132"/>
                <a:gd name="T5" fmla="*/ 25 h 60"/>
                <a:gd name="T6" fmla="*/ 132 w 132"/>
                <a:gd name="T7" fmla="*/ 22 h 60"/>
                <a:gd name="T8" fmla="*/ 132 w 132"/>
                <a:gd name="T9" fmla="*/ 12 h 60"/>
                <a:gd name="T10" fmla="*/ 131 w 132"/>
                <a:gd name="T11" fmla="*/ 8 h 60"/>
                <a:gd name="T12" fmla="*/ 124 w 132"/>
                <a:gd name="T13" fmla="*/ 2 h 60"/>
                <a:gd name="T14" fmla="*/ 121 w 132"/>
                <a:gd name="T15" fmla="*/ 0 h 60"/>
                <a:gd name="T16" fmla="*/ 111 w 132"/>
                <a:gd name="T17" fmla="*/ 0 h 60"/>
                <a:gd name="T18" fmla="*/ 11 w 132"/>
                <a:gd name="T19" fmla="*/ 27 h 60"/>
                <a:gd name="T20" fmla="*/ 8 w 132"/>
                <a:gd name="T21" fmla="*/ 28 h 60"/>
                <a:gd name="T22" fmla="*/ 1 w 132"/>
                <a:gd name="T23" fmla="*/ 35 h 60"/>
                <a:gd name="T24" fmla="*/ 0 w 132"/>
                <a:gd name="T25" fmla="*/ 38 h 60"/>
                <a:gd name="T26" fmla="*/ 0 w 132"/>
                <a:gd name="T27" fmla="*/ 48 h 60"/>
                <a:gd name="T28" fmla="*/ 1 w 132"/>
                <a:gd name="T29" fmla="*/ 51 h 60"/>
                <a:gd name="T30" fmla="*/ 8 w 132"/>
                <a:gd name="T31" fmla="*/ 58 h 60"/>
                <a:gd name="T32" fmla="*/ 11 w 132"/>
                <a:gd name="T33" fmla="*/ 60 h 60"/>
                <a:gd name="T34" fmla="*/ 21 w 132"/>
                <a:gd name="T35" fmla="*/ 60 h 60"/>
                <a:gd name="T36" fmla="*/ 121 w 132"/>
                <a:gd name="T37" fmla="*/ 33 h 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2"/>
                <a:gd name="T58" fmla="*/ 0 h 60"/>
                <a:gd name="T59" fmla="*/ 132 w 132"/>
                <a:gd name="T60" fmla="*/ 60 h 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2" h="60">
                  <a:moveTo>
                    <a:pt x="121" y="33"/>
                  </a:moveTo>
                  <a:lnTo>
                    <a:pt x="124" y="31"/>
                  </a:lnTo>
                  <a:lnTo>
                    <a:pt x="131" y="25"/>
                  </a:lnTo>
                  <a:lnTo>
                    <a:pt x="132" y="22"/>
                  </a:lnTo>
                  <a:lnTo>
                    <a:pt x="132" y="12"/>
                  </a:lnTo>
                  <a:lnTo>
                    <a:pt x="131" y="8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" y="27"/>
                  </a:lnTo>
                  <a:lnTo>
                    <a:pt x="8" y="28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1" y="51"/>
                  </a:lnTo>
                  <a:lnTo>
                    <a:pt x="8" y="58"/>
                  </a:lnTo>
                  <a:lnTo>
                    <a:pt x="11" y="60"/>
                  </a:lnTo>
                  <a:lnTo>
                    <a:pt x="21" y="6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8" name="Freeform 22"/>
            <p:cNvSpPr>
              <a:spLocks/>
            </p:cNvSpPr>
            <p:nvPr/>
          </p:nvSpPr>
          <p:spPr bwMode="auto">
            <a:xfrm>
              <a:off x="5028" y="1351"/>
              <a:ext cx="146" cy="68"/>
            </a:xfrm>
            <a:custGeom>
              <a:avLst/>
              <a:gdLst>
                <a:gd name="T0" fmla="*/ 124 w 146"/>
                <a:gd name="T1" fmla="*/ 68 h 68"/>
                <a:gd name="T2" fmla="*/ 133 w 146"/>
                <a:gd name="T3" fmla="*/ 68 h 68"/>
                <a:gd name="T4" fmla="*/ 138 w 146"/>
                <a:gd name="T5" fmla="*/ 66 h 68"/>
                <a:gd name="T6" fmla="*/ 141 w 146"/>
                <a:gd name="T7" fmla="*/ 63 h 68"/>
                <a:gd name="T8" fmla="*/ 143 w 146"/>
                <a:gd name="T9" fmla="*/ 59 h 68"/>
                <a:gd name="T10" fmla="*/ 146 w 146"/>
                <a:gd name="T11" fmla="*/ 56 h 68"/>
                <a:gd name="T12" fmla="*/ 146 w 146"/>
                <a:gd name="T13" fmla="*/ 48 h 68"/>
                <a:gd name="T14" fmla="*/ 144 w 146"/>
                <a:gd name="T15" fmla="*/ 43 h 68"/>
                <a:gd name="T16" fmla="*/ 141 w 146"/>
                <a:gd name="T17" fmla="*/ 40 h 68"/>
                <a:gd name="T18" fmla="*/ 138 w 146"/>
                <a:gd name="T19" fmla="*/ 38 h 68"/>
                <a:gd name="T20" fmla="*/ 134 w 146"/>
                <a:gd name="T21" fmla="*/ 35 h 68"/>
                <a:gd name="T22" fmla="*/ 22 w 146"/>
                <a:gd name="T23" fmla="*/ 0 h 68"/>
                <a:gd name="T24" fmla="*/ 13 w 146"/>
                <a:gd name="T25" fmla="*/ 0 h 68"/>
                <a:gd name="T26" fmla="*/ 8 w 146"/>
                <a:gd name="T27" fmla="*/ 1 h 68"/>
                <a:gd name="T28" fmla="*/ 5 w 146"/>
                <a:gd name="T29" fmla="*/ 5 h 68"/>
                <a:gd name="T30" fmla="*/ 3 w 146"/>
                <a:gd name="T31" fmla="*/ 8 h 68"/>
                <a:gd name="T32" fmla="*/ 0 w 146"/>
                <a:gd name="T33" fmla="*/ 11 h 68"/>
                <a:gd name="T34" fmla="*/ 0 w 146"/>
                <a:gd name="T35" fmla="*/ 20 h 68"/>
                <a:gd name="T36" fmla="*/ 2 w 146"/>
                <a:gd name="T37" fmla="*/ 25 h 68"/>
                <a:gd name="T38" fmla="*/ 5 w 146"/>
                <a:gd name="T39" fmla="*/ 28 h 68"/>
                <a:gd name="T40" fmla="*/ 8 w 146"/>
                <a:gd name="T41" fmla="*/ 30 h 68"/>
                <a:gd name="T42" fmla="*/ 12 w 146"/>
                <a:gd name="T43" fmla="*/ 33 h 68"/>
                <a:gd name="T44" fmla="*/ 124 w 146"/>
                <a:gd name="T45" fmla="*/ 68 h 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6"/>
                <a:gd name="T70" fmla="*/ 0 h 68"/>
                <a:gd name="T71" fmla="*/ 146 w 146"/>
                <a:gd name="T72" fmla="*/ 68 h 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6" h="68">
                  <a:moveTo>
                    <a:pt x="124" y="68"/>
                  </a:moveTo>
                  <a:lnTo>
                    <a:pt x="133" y="68"/>
                  </a:lnTo>
                  <a:lnTo>
                    <a:pt x="138" y="66"/>
                  </a:lnTo>
                  <a:lnTo>
                    <a:pt x="141" y="63"/>
                  </a:lnTo>
                  <a:lnTo>
                    <a:pt x="143" y="59"/>
                  </a:lnTo>
                  <a:lnTo>
                    <a:pt x="146" y="56"/>
                  </a:lnTo>
                  <a:lnTo>
                    <a:pt x="146" y="48"/>
                  </a:lnTo>
                  <a:lnTo>
                    <a:pt x="144" y="43"/>
                  </a:lnTo>
                  <a:lnTo>
                    <a:pt x="141" y="40"/>
                  </a:lnTo>
                  <a:lnTo>
                    <a:pt x="138" y="38"/>
                  </a:lnTo>
                  <a:lnTo>
                    <a:pt x="134" y="35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2" y="25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2" y="33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59" name="Freeform 23"/>
            <p:cNvSpPr>
              <a:spLocks/>
            </p:cNvSpPr>
            <p:nvPr/>
          </p:nvSpPr>
          <p:spPr bwMode="auto">
            <a:xfrm>
              <a:off x="3718" y="1422"/>
              <a:ext cx="147" cy="40"/>
            </a:xfrm>
            <a:custGeom>
              <a:avLst/>
              <a:gdLst>
                <a:gd name="T0" fmla="*/ 18 w 147"/>
                <a:gd name="T1" fmla="*/ 0 h 40"/>
                <a:gd name="T2" fmla="*/ 13 w 147"/>
                <a:gd name="T3" fmla="*/ 0 h 40"/>
                <a:gd name="T4" fmla="*/ 10 w 147"/>
                <a:gd name="T5" fmla="*/ 2 h 40"/>
                <a:gd name="T6" fmla="*/ 5 w 147"/>
                <a:gd name="T7" fmla="*/ 5 h 40"/>
                <a:gd name="T8" fmla="*/ 2 w 147"/>
                <a:gd name="T9" fmla="*/ 12 h 40"/>
                <a:gd name="T10" fmla="*/ 0 w 147"/>
                <a:gd name="T11" fmla="*/ 15 h 40"/>
                <a:gd name="T12" fmla="*/ 0 w 147"/>
                <a:gd name="T13" fmla="*/ 20 h 40"/>
                <a:gd name="T14" fmla="*/ 2 w 147"/>
                <a:gd name="T15" fmla="*/ 23 h 40"/>
                <a:gd name="T16" fmla="*/ 5 w 147"/>
                <a:gd name="T17" fmla="*/ 28 h 40"/>
                <a:gd name="T18" fmla="*/ 12 w 147"/>
                <a:gd name="T19" fmla="*/ 31 h 40"/>
                <a:gd name="T20" fmla="*/ 15 w 147"/>
                <a:gd name="T21" fmla="*/ 33 h 40"/>
                <a:gd name="T22" fmla="*/ 129 w 147"/>
                <a:gd name="T23" fmla="*/ 40 h 40"/>
                <a:gd name="T24" fmla="*/ 134 w 147"/>
                <a:gd name="T25" fmla="*/ 40 h 40"/>
                <a:gd name="T26" fmla="*/ 138 w 147"/>
                <a:gd name="T27" fmla="*/ 38 h 40"/>
                <a:gd name="T28" fmla="*/ 143 w 147"/>
                <a:gd name="T29" fmla="*/ 35 h 40"/>
                <a:gd name="T30" fmla="*/ 146 w 147"/>
                <a:gd name="T31" fmla="*/ 28 h 40"/>
                <a:gd name="T32" fmla="*/ 147 w 147"/>
                <a:gd name="T33" fmla="*/ 25 h 40"/>
                <a:gd name="T34" fmla="*/ 147 w 147"/>
                <a:gd name="T35" fmla="*/ 20 h 40"/>
                <a:gd name="T36" fmla="*/ 146 w 147"/>
                <a:gd name="T37" fmla="*/ 17 h 40"/>
                <a:gd name="T38" fmla="*/ 143 w 147"/>
                <a:gd name="T39" fmla="*/ 12 h 40"/>
                <a:gd name="T40" fmla="*/ 136 w 147"/>
                <a:gd name="T41" fmla="*/ 8 h 40"/>
                <a:gd name="T42" fmla="*/ 133 w 147"/>
                <a:gd name="T43" fmla="*/ 7 h 40"/>
                <a:gd name="T44" fmla="*/ 18 w 147"/>
                <a:gd name="T45" fmla="*/ 0 h 4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7"/>
                <a:gd name="T70" fmla="*/ 0 h 40"/>
                <a:gd name="T71" fmla="*/ 147 w 147"/>
                <a:gd name="T72" fmla="*/ 40 h 4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7" h="40">
                  <a:moveTo>
                    <a:pt x="18" y="0"/>
                  </a:moveTo>
                  <a:lnTo>
                    <a:pt x="13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5" y="28"/>
                  </a:lnTo>
                  <a:lnTo>
                    <a:pt x="12" y="31"/>
                  </a:lnTo>
                  <a:lnTo>
                    <a:pt x="15" y="33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8" y="38"/>
                  </a:lnTo>
                  <a:lnTo>
                    <a:pt x="143" y="35"/>
                  </a:lnTo>
                  <a:lnTo>
                    <a:pt x="146" y="28"/>
                  </a:lnTo>
                  <a:lnTo>
                    <a:pt x="147" y="25"/>
                  </a:lnTo>
                  <a:lnTo>
                    <a:pt x="147" y="20"/>
                  </a:lnTo>
                  <a:lnTo>
                    <a:pt x="146" y="17"/>
                  </a:lnTo>
                  <a:lnTo>
                    <a:pt x="143" y="12"/>
                  </a:lnTo>
                  <a:lnTo>
                    <a:pt x="136" y="8"/>
                  </a:lnTo>
                  <a:lnTo>
                    <a:pt x="133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60" name="Freeform 24"/>
            <p:cNvSpPr>
              <a:spLocks/>
            </p:cNvSpPr>
            <p:nvPr/>
          </p:nvSpPr>
          <p:spPr bwMode="auto">
            <a:xfrm>
              <a:off x="3718" y="1429"/>
              <a:ext cx="118" cy="104"/>
            </a:xfrm>
            <a:custGeom>
              <a:avLst/>
              <a:gdLst>
                <a:gd name="T0" fmla="*/ 27 w 118"/>
                <a:gd name="T1" fmla="*/ 3 h 104"/>
                <a:gd name="T2" fmla="*/ 20 w 118"/>
                <a:gd name="T3" fmla="*/ 0 h 104"/>
                <a:gd name="T4" fmla="*/ 15 w 118"/>
                <a:gd name="T5" fmla="*/ 0 h 104"/>
                <a:gd name="T6" fmla="*/ 12 w 118"/>
                <a:gd name="T7" fmla="*/ 1 h 104"/>
                <a:gd name="T8" fmla="*/ 7 w 118"/>
                <a:gd name="T9" fmla="*/ 3 h 104"/>
                <a:gd name="T10" fmla="*/ 3 w 118"/>
                <a:gd name="T11" fmla="*/ 6 h 104"/>
                <a:gd name="T12" fmla="*/ 0 w 118"/>
                <a:gd name="T13" fmla="*/ 13 h 104"/>
                <a:gd name="T14" fmla="*/ 0 w 118"/>
                <a:gd name="T15" fmla="*/ 18 h 104"/>
                <a:gd name="T16" fmla="*/ 2 w 118"/>
                <a:gd name="T17" fmla="*/ 21 h 104"/>
                <a:gd name="T18" fmla="*/ 3 w 118"/>
                <a:gd name="T19" fmla="*/ 26 h 104"/>
                <a:gd name="T20" fmla="*/ 7 w 118"/>
                <a:gd name="T21" fmla="*/ 29 h 104"/>
                <a:gd name="T22" fmla="*/ 91 w 118"/>
                <a:gd name="T23" fmla="*/ 101 h 104"/>
                <a:gd name="T24" fmla="*/ 98 w 118"/>
                <a:gd name="T25" fmla="*/ 104 h 104"/>
                <a:gd name="T26" fmla="*/ 103 w 118"/>
                <a:gd name="T27" fmla="*/ 104 h 104"/>
                <a:gd name="T28" fmla="*/ 106 w 118"/>
                <a:gd name="T29" fmla="*/ 102 h 104"/>
                <a:gd name="T30" fmla="*/ 111 w 118"/>
                <a:gd name="T31" fmla="*/ 101 h 104"/>
                <a:gd name="T32" fmla="*/ 114 w 118"/>
                <a:gd name="T33" fmla="*/ 97 h 104"/>
                <a:gd name="T34" fmla="*/ 118 w 118"/>
                <a:gd name="T35" fmla="*/ 91 h 104"/>
                <a:gd name="T36" fmla="*/ 118 w 118"/>
                <a:gd name="T37" fmla="*/ 86 h 104"/>
                <a:gd name="T38" fmla="*/ 116 w 118"/>
                <a:gd name="T39" fmla="*/ 82 h 104"/>
                <a:gd name="T40" fmla="*/ 114 w 118"/>
                <a:gd name="T41" fmla="*/ 77 h 104"/>
                <a:gd name="T42" fmla="*/ 111 w 118"/>
                <a:gd name="T43" fmla="*/ 74 h 104"/>
                <a:gd name="T44" fmla="*/ 27 w 118"/>
                <a:gd name="T45" fmla="*/ 3 h 10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8"/>
                <a:gd name="T70" fmla="*/ 0 h 104"/>
                <a:gd name="T71" fmla="*/ 118 w 118"/>
                <a:gd name="T72" fmla="*/ 104 h 10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8" h="104">
                  <a:moveTo>
                    <a:pt x="27" y="3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6"/>
                  </a:lnTo>
                  <a:lnTo>
                    <a:pt x="7" y="29"/>
                  </a:lnTo>
                  <a:lnTo>
                    <a:pt x="91" y="101"/>
                  </a:lnTo>
                  <a:lnTo>
                    <a:pt x="98" y="104"/>
                  </a:lnTo>
                  <a:lnTo>
                    <a:pt x="103" y="104"/>
                  </a:lnTo>
                  <a:lnTo>
                    <a:pt x="106" y="102"/>
                  </a:lnTo>
                  <a:lnTo>
                    <a:pt x="111" y="101"/>
                  </a:lnTo>
                  <a:lnTo>
                    <a:pt x="114" y="97"/>
                  </a:lnTo>
                  <a:lnTo>
                    <a:pt x="118" y="91"/>
                  </a:lnTo>
                  <a:lnTo>
                    <a:pt x="118" y="86"/>
                  </a:lnTo>
                  <a:lnTo>
                    <a:pt x="116" y="82"/>
                  </a:lnTo>
                  <a:lnTo>
                    <a:pt x="114" y="77"/>
                  </a:lnTo>
                  <a:lnTo>
                    <a:pt x="111" y="74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16489" y="3294063"/>
            <a:ext cx="3592513" cy="3194050"/>
            <a:chOff x="3264" y="1968"/>
            <a:chExt cx="2263" cy="2012"/>
          </a:xfrm>
        </p:grpSpPr>
        <p:sp>
          <p:nvSpPr>
            <p:cNvPr id="47111" name="Freeform 26"/>
            <p:cNvSpPr>
              <a:spLocks/>
            </p:cNvSpPr>
            <p:nvPr/>
          </p:nvSpPr>
          <p:spPr bwMode="auto">
            <a:xfrm>
              <a:off x="3662" y="2354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2" name="Freeform 27"/>
            <p:cNvSpPr>
              <a:spLocks/>
            </p:cNvSpPr>
            <p:nvPr/>
          </p:nvSpPr>
          <p:spPr bwMode="auto">
            <a:xfrm>
              <a:off x="3672" y="3556"/>
              <a:ext cx="367" cy="367"/>
            </a:xfrm>
            <a:custGeom>
              <a:avLst/>
              <a:gdLst>
                <a:gd name="T0" fmla="*/ 3 w 367"/>
                <a:gd name="T1" fmla="*/ 218 h 367"/>
                <a:gd name="T2" fmla="*/ 13 w 367"/>
                <a:gd name="T3" fmla="*/ 254 h 367"/>
                <a:gd name="T4" fmla="*/ 40 w 367"/>
                <a:gd name="T5" fmla="*/ 299 h 367"/>
                <a:gd name="T6" fmla="*/ 80 w 367"/>
                <a:gd name="T7" fmla="*/ 334 h 367"/>
                <a:gd name="T8" fmla="*/ 110 w 367"/>
                <a:gd name="T9" fmla="*/ 352 h 367"/>
                <a:gd name="T10" fmla="*/ 145 w 367"/>
                <a:gd name="T11" fmla="*/ 362 h 367"/>
                <a:gd name="T12" fmla="*/ 181 w 367"/>
                <a:gd name="T13" fmla="*/ 367 h 367"/>
                <a:gd name="T14" fmla="*/ 210 w 367"/>
                <a:gd name="T15" fmla="*/ 364 h 367"/>
                <a:gd name="T16" fmla="*/ 244 w 367"/>
                <a:gd name="T17" fmla="*/ 356 h 367"/>
                <a:gd name="T18" fmla="*/ 285 w 367"/>
                <a:gd name="T19" fmla="*/ 334 h 367"/>
                <a:gd name="T20" fmla="*/ 343 w 367"/>
                <a:gd name="T21" fmla="*/ 269 h 367"/>
                <a:gd name="T22" fmla="*/ 357 w 367"/>
                <a:gd name="T23" fmla="*/ 237 h 367"/>
                <a:gd name="T24" fmla="*/ 365 w 367"/>
                <a:gd name="T25" fmla="*/ 201 h 367"/>
                <a:gd name="T26" fmla="*/ 365 w 367"/>
                <a:gd name="T27" fmla="*/ 173 h 367"/>
                <a:gd name="T28" fmla="*/ 361 w 367"/>
                <a:gd name="T29" fmla="*/ 134 h 367"/>
                <a:gd name="T30" fmla="*/ 347 w 367"/>
                <a:gd name="T31" fmla="*/ 102 h 367"/>
                <a:gd name="T32" fmla="*/ 325 w 367"/>
                <a:gd name="T33" fmla="*/ 65 h 367"/>
                <a:gd name="T34" fmla="*/ 285 w 367"/>
                <a:gd name="T35" fmla="*/ 31 h 367"/>
                <a:gd name="T36" fmla="*/ 244 w 367"/>
                <a:gd name="T37" fmla="*/ 9 h 367"/>
                <a:gd name="T38" fmla="*/ 210 w 367"/>
                <a:gd name="T39" fmla="*/ 1 h 367"/>
                <a:gd name="T40" fmla="*/ 145 w 367"/>
                <a:gd name="T41" fmla="*/ 3 h 367"/>
                <a:gd name="T42" fmla="*/ 110 w 367"/>
                <a:gd name="T43" fmla="*/ 14 h 367"/>
                <a:gd name="T44" fmla="*/ 80 w 367"/>
                <a:gd name="T45" fmla="*/ 31 h 367"/>
                <a:gd name="T46" fmla="*/ 30 w 367"/>
                <a:gd name="T47" fmla="*/ 80 h 367"/>
                <a:gd name="T48" fmla="*/ 13 w 367"/>
                <a:gd name="T49" fmla="*/ 110 h 367"/>
                <a:gd name="T50" fmla="*/ 3 w 367"/>
                <a:gd name="T51" fmla="*/ 145 h 367"/>
                <a:gd name="T52" fmla="*/ 18 w 367"/>
                <a:gd name="T53" fmla="*/ 183 h 367"/>
                <a:gd name="T54" fmla="*/ 23 w 367"/>
                <a:gd name="T55" fmla="*/ 141 h 367"/>
                <a:gd name="T56" fmla="*/ 34 w 367"/>
                <a:gd name="T57" fmla="*/ 111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1 h 367"/>
                <a:gd name="T64" fmla="*/ 125 w 367"/>
                <a:gd name="T65" fmla="*/ 28 h 367"/>
                <a:gd name="T66" fmla="*/ 156 w 367"/>
                <a:gd name="T67" fmla="*/ 20 h 367"/>
                <a:gd name="T68" fmla="*/ 207 w 367"/>
                <a:gd name="T69" fmla="*/ 20 h 367"/>
                <a:gd name="T70" fmla="*/ 238 w 367"/>
                <a:gd name="T71" fmla="*/ 28 h 367"/>
                <a:gd name="T72" fmla="*/ 275 w 367"/>
                <a:gd name="T73" fmla="*/ 46 h 367"/>
                <a:gd name="T74" fmla="*/ 309 w 367"/>
                <a:gd name="T75" fmla="*/ 77 h 367"/>
                <a:gd name="T76" fmla="*/ 328 w 367"/>
                <a:gd name="T77" fmla="*/ 103 h 367"/>
                <a:gd name="T78" fmla="*/ 339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2 w 367"/>
                <a:gd name="T85" fmla="*/ 223 h 367"/>
                <a:gd name="T86" fmla="*/ 331 w 367"/>
                <a:gd name="T87" fmla="*/ 252 h 367"/>
                <a:gd name="T88" fmla="*/ 286 w 367"/>
                <a:gd name="T89" fmla="*/ 310 h 367"/>
                <a:gd name="T90" fmla="*/ 244 w 367"/>
                <a:gd name="T91" fmla="*/ 336 h 367"/>
                <a:gd name="T92" fmla="*/ 215 w 367"/>
                <a:gd name="T93" fmla="*/ 344 h 367"/>
                <a:gd name="T94" fmla="*/ 181 w 367"/>
                <a:gd name="T95" fmla="*/ 348 h 367"/>
                <a:gd name="T96" fmla="*/ 156 w 367"/>
                <a:gd name="T97" fmla="*/ 345 h 367"/>
                <a:gd name="T98" fmla="*/ 125 w 367"/>
                <a:gd name="T99" fmla="*/ 338 h 367"/>
                <a:gd name="T100" fmla="*/ 96 w 367"/>
                <a:gd name="T101" fmla="*/ 324 h 367"/>
                <a:gd name="T102" fmla="*/ 66 w 367"/>
                <a:gd name="T103" fmla="*/ 299 h 367"/>
                <a:gd name="T104" fmla="*/ 37 w 367"/>
                <a:gd name="T105" fmla="*/ 260 h 367"/>
                <a:gd name="T106" fmla="*/ 26 w 367"/>
                <a:gd name="T107" fmla="*/ 231 h 367"/>
                <a:gd name="T108" fmla="*/ 18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3" name="Freeform 28"/>
            <p:cNvSpPr>
              <a:spLocks/>
            </p:cNvSpPr>
            <p:nvPr/>
          </p:nvSpPr>
          <p:spPr bwMode="auto">
            <a:xfrm>
              <a:off x="4979" y="3526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8"/>
                <a:gd name="T167" fmla="*/ 367 w 367"/>
                <a:gd name="T168" fmla="*/ 368 h 36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4" name="Freeform 29"/>
            <p:cNvSpPr>
              <a:spLocks/>
            </p:cNvSpPr>
            <p:nvPr/>
          </p:nvSpPr>
          <p:spPr bwMode="auto">
            <a:xfrm>
              <a:off x="5179" y="3233"/>
              <a:ext cx="291" cy="436"/>
            </a:xfrm>
            <a:custGeom>
              <a:avLst/>
              <a:gdLst>
                <a:gd name="T0" fmla="*/ 147 w 291"/>
                <a:gd name="T1" fmla="*/ 411 h 436"/>
                <a:gd name="T2" fmla="*/ 144 w 291"/>
                <a:gd name="T3" fmla="*/ 423 h 436"/>
                <a:gd name="T4" fmla="*/ 154 w 291"/>
                <a:gd name="T5" fmla="*/ 434 h 436"/>
                <a:gd name="T6" fmla="*/ 164 w 291"/>
                <a:gd name="T7" fmla="*/ 434 h 436"/>
                <a:gd name="T8" fmla="*/ 188 w 291"/>
                <a:gd name="T9" fmla="*/ 426 h 436"/>
                <a:gd name="T10" fmla="*/ 214 w 291"/>
                <a:gd name="T11" fmla="*/ 411 h 436"/>
                <a:gd name="T12" fmla="*/ 233 w 291"/>
                <a:gd name="T13" fmla="*/ 394 h 436"/>
                <a:gd name="T14" fmla="*/ 254 w 291"/>
                <a:gd name="T15" fmla="*/ 361 h 436"/>
                <a:gd name="T16" fmla="*/ 279 w 291"/>
                <a:gd name="T17" fmla="*/ 306 h 436"/>
                <a:gd name="T18" fmla="*/ 285 w 291"/>
                <a:gd name="T19" fmla="*/ 278 h 436"/>
                <a:gd name="T20" fmla="*/ 291 w 291"/>
                <a:gd name="T21" fmla="*/ 222 h 436"/>
                <a:gd name="T22" fmla="*/ 290 w 291"/>
                <a:gd name="T23" fmla="*/ 186 h 436"/>
                <a:gd name="T24" fmla="*/ 282 w 291"/>
                <a:gd name="T25" fmla="*/ 146 h 436"/>
                <a:gd name="T26" fmla="*/ 270 w 291"/>
                <a:gd name="T27" fmla="*/ 109 h 436"/>
                <a:gd name="T28" fmla="*/ 256 w 291"/>
                <a:gd name="T29" fmla="*/ 75 h 436"/>
                <a:gd name="T30" fmla="*/ 211 w 291"/>
                <a:gd name="T31" fmla="*/ 22 h 436"/>
                <a:gd name="T32" fmla="*/ 188 w 291"/>
                <a:gd name="T33" fmla="*/ 9 h 436"/>
                <a:gd name="T34" fmla="*/ 160 w 291"/>
                <a:gd name="T35" fmla="*/ 0 h 436"/>
                <a:gd name="T36" fmla="*/ 109 w 291"/>
                <a:gd name="T37" fmla="*/ 8 h 436"/>
                <a:gd name="T38" fmla="*/ 87 w 291"/>
                <a:gd name="T39" fmla="*/ 17 h 436"/>
                <a:gd name="T40" fmla="*/ 40 w 291"/>
                <a:gd name="T41" fmla="*/ 65 h 436"/>
                <a:gd name="T42" fmla="*/ 26 w 291"/>
                <a:gd name="T43" fmla="*/ 90 h 436"/>
                <a:gd name="T44" fmla="*/ 9 w 291"/>
                <a:gd name="T45" fmla="*/ 137 h 436"/>
                <a:gd name="T46" fmla="*/ 2 w 291"/>
                <a:gd name="T47" fmla="*/ 174 h 436"/>
                <a:gd name="T48" fmla="*/ 2 w 291"/>
                <a:gd name="T49" fmla="*/ 261 h 436"/>
                <a:gd name="T50" fmla="*/ 5 w 291"/>
                <a:gd name="T51" fmla="*/ 271 h 436"/>
                <a:gd name="T52" fmla="*/ 5 w 291"/>
                <a:gd name="T53" fmla="*/ 278 h 436"/>
                <a:gd name="T54" fmla="*/ 11 w 291"/>
                <a:gd name="T55" fmla="*/ 288 h 436"/>
                <a:gd name="T56" fmla="*/ 22 w 291"/>
                <a:gd name="T57" fmla="*/ 292 h 436"/>
                <a:gd name="T58" fmla="*/ 33 w 291"/>
                <a:gd name="T59" fmla="*/ 285 h 436"/>
                <a:gd name="T60" fmla="*/ 36 w 291"/>
                <a:gd name="T61" fmla="*/ 275 h 436"/>
                <a:gd name="T62" fmla="*/ 31 w 291"/>
                <a:gd name="T63" fmla="*/ 257 h 436"/>
                <a:gd name="T64" fmla="*/ 31 w 291"/>
                <a:gd name="T65" fmla="*/ 219 h 436"/>
                <a:gd name="T66" fmla="*/ 36 w 291"/>
                <a:gd name="T67" fmla="*/ 161 h 436"/>
                <a:gd name="T68" fmla="*/ 45 w 291"/>
                <a:gd name="T69" fmla="*/ 126 h 436"/>
                <a:gd name="T70" fmla="*/ 54 w 291"/>
                <a:gd name="T71" fmla="*/ 102 h 436"/>
                <a:gd name="T72" fmla="*/ 65 w 291"/>
                <a:gd name="T73" fmla="*/ 84 h 436"/>
                <a:gd name="T74" fmla="*/ 102 w 291"/>
                <a:gd name="T75" fmla="*/ 45 h 436"/>
                <a:gd name="T76" fmla="*/ 118 w 291"/>
                <a:gd name="T77" fmla="*/ 36 h 436"/>
                <a:gd name="T78" fmla="*/ 146 w 291"/>
                <a:gd name="T79" fmla="*/ 31 h 436"/>
                <a:gd name="T80" fmla="*/ 172 w 291"/>
                <a:gd name="T81" fmla="*/ 36 h 436"/>
                <a:gd name="T82" fmla="*/ 188 w 291"/>
                <a:gd name="T83" fmla="*/ 44 h 436"/>
                <a:gd name="T84" fmla="*/ 225 w 291"/>
                <a:gd name="T85" fmla="*/ 84 h 436"/>
                <a:gd name="T86" fmla="*/ 236 w 291"/>
                <a:gd name="T87" fmla="*/ 102 h 436"/>
                <a:gd name="T88" fmla="*/ 245 w 291"/>
                <a:gd name="T89" fmla="*/ 126 h 436"/>
                <a:gd name="T90" fmla="*/ 254 w 291"/>
                <a:gd name="T91" fmla="*/ 161 h 436"/>
                <a:gd name="T92" fmla="*/ 259 w 291"/>
                <a:gd name="T93" fmla="*/ 209 h 436"/>
                <a:gd name="T94" fmla="*/ 259 w 291"/>
                <a:gd name="T95" fmla="*/ 226 h 436"/>
                <a:gd name="T96" fmla="*/ 253 w 291"/>
                <a:gd name="T97" fmla="*/ 279 h 436"/>
                <a:gd name="T98" fmla="*/ 246 w 291"/>
                <a:gd name="T99" fmla="*/ 304 h 436"/>
                <a:gd name="T100" fmla="*/ 226 w 291"/>
                <a:gd name="T101" fmla="*/ 352 h 436"/>
                <a:gd name="T102" fmla="*/ 203 w 291"/>
                <a:gd name="T103" fmla="*/ 378 h 436"/>
                <a:gd name="T104" fmla="*/ 191 w 291"/>
                <a:gd name="T105" fmla="*/ 389 h 436"/>
                <a:gd name="T106" fmla="*/ 178 w 291"/>
                <a:gd name="T107" fmla="*/ 399 h 436"/>
                <a:gd name="T108" fmla="*/ 160 w 291"/>
                <a:gd name="T109" fmla="*/ 403 h 4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91"/>
                <a:gd name="T166" fmla="*/ 0 h 436"/>
                <a:gd name="T167" fmla="*/ 291 w 291"/>
                <a:gd name="T168" fmla="*/ 436 h 4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91" h="436">
                  <a:moveTo>
                    <a:pt x="157" y="405"/>
                  </a:moveTo>
                  <a:lnTo>
                    <a:pt x="150" y="408"/>
                  </a:lnTo>
                  <a:lnTo>
                    <a:pt x="147" y="411"/>
                  </a:lnTo>
                  <a:lnTo>
                    <a:pt x="146" y="414"/>
                  </a:lnTo>
                  <a:lnTo>
                    <a:pt x="144" y="419"/>
                  </a:lnTo>
                  <a:lnTo>
                    <a:pt x="144" y="423"/>
                  </a:lnTo>
                  <a:lnTo>
                    <a:pt x="147" y="430"/>
                  </a:lnTo>
                  <a:lnTo>
                    <a:pt x="150" y="433"/>
                  </a:lnTo>
                  <a:lnTo>
                    <a:pt x="154" y="434"/>
                  </a:lnTo>
                  <a:lnTo>
                    <a:pt x="158" y="436"/>
                  </a:lnTo>
                  <a:lnTo>
                    <a:pt x="163" y="436"/>
                  </a:lnTo>
                  <a:lnTo>
                    <a:pt x="164" y="434"/>
                  </a:lnTo>
                  <a:lnTo>
                    <a:pt x="169" y="434"/>
                  </a:lnTo>
                  <a:lnTo>
                    <a:pt x="181" y="428"/>
                  </a:lnTo>
                  <a:lnTo>
                    <a:pt x="188" y="426"/>
                  </a:lnTo>
                  <a:lnTo>
                    <a:pt x="197" y="423"/>
                  </a:lnTo>
                  <a:lnTo>
                    <a:pt x="209" y="414"/>
                  </a:lnTo>
                  <a:lnTo>
                    <a:pt x="214" y="411"/>
                  </a:lnTo>
                  <a:lnTo>
                    <a:pt x="222" y="406"/>
                  </a:lnTo>
                  <a:lnTo>
                    <a:pt x="228" y="400"/>
                  </a:lnTo>
                  <a:lnTo>
                    <a:pt x="233" y="394"/>
                  </a:lnTo>
                  <a:lnTo>
                    <a:pt x="237" y="389"/>
                  </a:lnTo>
                  <a:lnTo>
                    <a:pt x="251" y="368"/>
                  </a:lnTo>
                  <a:lnTo>
                    <a:pt x="254" y="361"/>
                  </a:lnTo>
                  <a:lnTo>
                    <a:pt x="260" y="355"/>
                  </a:lnTo>
                  <a:lnTo>
                    <a:pt x="277" y="313"/>
                  </a:lnTo>
                  <a:lnTo>
                    <a:pt x="279" y="306"/>
                  </a:lnTo>
                  <a:lnTo>
                    <a:pt x="282" y="295"/>
                  </a:lnTo>
                  <a:lnTo>
                    <a:pt x="284" y="285"/>
                  </a:lnTo>
                  <a:lnTo>
                    <a:pt x="285" y="278"/>
                  </a:lnTo>
                  <a:lnTo>
                    <a:pt x="290" y="248"/>
                  </a:lnTo>
                  <a:lnTo>
                    <a:pt x="290" y="230"/>
                  </a:lnTo>
                  <a:lnTo>
                    <a:pt x="291" y="222"/>
                  </a:lnTo>
                  <a:lnTo>
                    <a:pt x="291" y="217"/>
                  </a:lnTo>
                  <a:lnTo>
                    <a:pt x="290" y="206"/>
                  </a:lnTo>
                  <a:lnTo>
                    <a:pt x="290" y="186"/>
                  </a:lnTo>
                  <a:lnTo>
                    <a:pt x="288" y="174"/>
                  </a:lnTo>
                  <a:lnTo>
                    <a:pt x="285" y="155"/>
                  </a:lnTo>
                  <a:lnTo>
                    <a:pt x="282" y="146"/>
                  </a:lnTo>
                  <a:lnTo>
                    <a:pt x="281" y="137"/>
                  </a:lnTo>
                  <a:lnTo>
                    <a:pt x="273" y="116"/>
                  </a:lnTo>
                  <a:lnTo>
                    <a:pt x="270" y="109"/>
                  </a:lnTo>
                  <a:lnTo>
                    <a:pt x="264" y="90"/>
                  </a:lnTo>
                  <a:lnTo>
                    <a:pt x="259" y="81"/>
                  </a:lnTo>
                  <a:lnTo>
                    <a:pt x="256" y="75"/>
                  </a:lnTo>
                  <a:lnTo>
                    <a:pt x="250" y="65"/>
                  </a:lnTo>
                  <a:lnTo>
                    <a:pt x="236" y="45"/>
                  </a:lnTo>
                  <a:lnTo>
                    <a:pt x="211" y="22"/>
                  </a:lnTo>
                  <a:lnTo>
                    <a:pt x="203" y="19"/>
                  </a:lnTo>
                  <a:lnTo>
                    <a:pt x="197" y="14"/>
                  </a:lnTo>
                  <a:lnTo>
                    <a:pt x="188" y="9"/>
                  </a:lnTo>
                  <a:lnTo>
                    <a:pt x="181" y="8"/>
                  </a:lnTo>
                  <a:lnTo>
                    <a:pt x="175" y="5"/>
                  </a:lnTo>
                  <a:lnTo>
                    <a:pt x="160" y="0"/>
                  </a:lnTo>
                  <a:lnTo>
                    <a:pt x="130" y="0"/>
                  </a:lnTo>
                  <a:lnTo>
                    <a:pt x="115" y="5"/>
                  </a:lnTo>
                  <a:lnTo>
                    <a:pt x="109" y="8"/>
                  </a:lnTo>
                  <a:lnTo>
                    <a:pt x="102" y="9"/>
                  </a:lnTo>
                  <a:lnTo>
                    <a:pt x="93" y="13"/>
                  </a:lnTo>
                  <a:lnTo>
                    <a:pt x="87" y="17"/>
                  </a:lnTo>
                  <a:lnTo>
                    <a:pt x="79" y="22"/>
                  </a:lnTo>
                  <a:lnTo>
                    <a:pt x="54" y="45"/>
                  </a:lnTo>
                  <a:lnTo>
                    <a:pt x="40" y="65"/>
                  </a:lnTo>
                  <a:lnTo>
                    <a:pt x="34" y="75"/>
                  </a:lnTo>
                  <a:lnTo>
                    <a:pt x="31" y="81"/>
                  </a:lnTo>
                  <a:lnTo>
                    <a:pt x="26" y="90"/>
                  </a:lnTo>
                  <a:lnTo>
                    <a:pt x="20" y="109"/>
                  </a:lnTo>
                  <a:lnTo>
                    <a:pt x="17" y="116"/>
                  </a:lnTo>
                  <a:lnTo>
                    <a:pt x="9" y="137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4"/>
                  </a:lnTo>
                  <a:lnTo>
                    <a:pt x="0" y="186"/>
                  </a:lnTo>
                  <a:lnTo>
                    <a:pt x="0" y="219"/>
                  </a:lnTo>
                  <a:lnTo>
                    <a:pt x="2" y="261"/>
                  </a:lnTo>
                  <a:lnTo>
                    <a:pt x="3" y="262"/>
                  </a:lnTo>
                  <a:lnTo>
                    <a:pt x="3" y="270"/>
                  </a:lnTo>
                  <a:lnTo>
                    <a:pt x="5" y="271"/>
                  </a:lnTo>
                  <a:lnTo>
                    <a:pt x="3" y="276"/>
                  </a:lnTo>
                  <a:lnTo>
                    <a:pt x="6" y="282"/>
                  </a:lnTo>
                  <a:lnTo>
                    <a:pt x="5" y="278"/>
                  </a:lnTo>
                  <a:lnTo>
                    <a:pt x="6" y="282"/>
                  </a:lnTo>
                  <a:lnTo>
                    <a:pt x="8" y="285"/>
                  </a:lnTo>
                  <a:lnTo>
                    <a:pt x="11" y="288"/>
                  </a:lnTo>
                  <a:lnTo>
                    <a:pt x="14" y="290"/>
                  </a:lnTo>
                  <a:lnTo>
                    <a:pt x="19" y="292"/>
                  </a:lnTo>
                  <a:lnTo>
                    <a:pt x="22" y="292"/>
                  </a:lnTo>
                  <a:lnTo>
                    <a:pt x="26" y="290"/>
                  </a:lnTo>
                  <a:lnTo>
                    <a:pt x="30" y="288"/>
                  </a:lnTo>
                  <a:lnTo>
                    <a:pt x="33" y="285"/>
                  </a:lnTo>
                  <a:lnTo>
                    <a:pt x="34" y="282"/>
                  </a:lnTo>
                  <a:lnTo>
                    <a:pt x="36" y="278"/>
                  </a:lnTo>
                  <a:lnTo>
                    <a:pt x="36" y="275"/>
                  </a:lnTo>
                  <a:lnTo>
                    <a:pt x="34" y="270"/>
                  </a:lnTo>
                  <a:lnTo>
                    <a:pt x="33" y="259"/>
                  </a:lnTo>
                  <a:lnTo>
                    <a:pt x="31" y="257"/>
                  </a:lnTo>
                  <a:lnTo>
                    <a:pt x="31" y="250"/>
                  </a:lnTo>
                  <a:lnTo>
                    <a:pt x="30" y="248"/>
                  </a:lnTo>
                  <a:lnTo>
                    <a:pt x="31" y="219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0" y="143"/>
                  </a:lnTo>
                  <a:lnTo>
                    <a:pt x="45" y="126"/>
                  </a:lnTo>
                  <a:lnTo>
                    <a:pt x="48" y="118"/>
                  </a:lnTo>
                  <a:lnTo>
                    <a:pt x="51" y="109"/>
                  </a:lnTo>
                  <a:lnTo>
                    <a:pt x="54" y="102"/>
                  </a:lnTo>
                  <a:lnTo>
                    <a:pt x="59" y="96"/>
                  </a:lnTo>
                  <a:lnTo>
                    <a:pt x="62" y="90"/>
                  </a:lnTo>
                  <a:lnTo>
                    <a:pt x="65" y="84"/>
                  </a:lnTo>
                  <a:lnTo>
                    <a:pt x="79" y="67"/>
                  </a:lnTo>
                  <a:lnTo>
                    <a:pt x="98" y="47"/>
                  </a:lnTo>
                  <a:lnTo>
                    <a:pt x="102" y="45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6"/>
                  </a:lnTo>
                  <a:lnTo>
                    <a:pt x="124" y="33"/>
                  </a:lnTo>
                  <a:lnTo>
                    <a:pt x="133" y="31"/>
                  </a:lnTo>
                  <a:lnTo>
                    <a:pt x="146" y="31"/>
                  </a:lnTo>
                  <a:lnTo>
                    <a:pt x="157" y="31"/>
                  </a:lnTo>
                  <a:lnTo>
                    <a:pt x="166" y="33"/>
                  </a:lnTo>
                  <a:lnTo>
                    <a:pt x="172" y="36"/>
                  </a:lnTo>
                  <a:lnTo>
                    <a:pt x="178" y="37"/>
                  </a:lnTo>
                  <a:lnTo>
                    <a:pt x="181" y="39"/>
                  </a:lnTo>
                  <a:lnTo>
                    <a:pt x="188" y="44"/>
                  </a:lnTo>
                  <a:lnTo>
                    <a:pt x="192" y="47"/>
                  </a:lnTo>
                  <a:lnTo>
                    <a:pt x="211" y="67"/>
                  </a:lnTo>
                  <a:lnTo>
                    <a:pt x="225" y="84"/>
                  </a:lnTo>
                  <a:lnTo>
                    <a:pt x="228" y="90"/>
                  </a:lnTo>
                  <a:lnTo>
                    <a:pt x="231" y="96"/>
                  </a:lnTo>
                  <a:lnTo>
                    <a:pt x="236" y="102"/>
                  </a:lnTo>
                  <a:lnTo>
                    <a:pt x="239" y="109"/>
                  </a:lnTo>
                  <a:lnTo>
                    <a:pt x="242" y="118"/>
                  </a:lnTo>
                  <a:lnTo>
                    <a:pt x="245" y="126"/>
                  </a:lnTo>
                  <a:lnTo>
                    <a:pt x="250" y="143"/>
                  </a:lnTo>
                  <a:lnTo>
                    <a:pt x="251" y="152"/>
                  </a:lnTo>
                  <a:lnTo>
                    <a:pt x="254" y="161"/>
                  </a:lnTo>
                  <a:lnTo>
                    <a:pt x="257" y="180"/>
                  </a:lnTo>
                  <a:lnTo>
                    <a:pt x="259" y="189"/>
                  </a:lnTo>
                  <a:lnTo>
                    <a:pt x="259" y="209"/>
                  </a:lnTo>
                  <a:lnTo>
                    <a:pt x="260" y="220"/>
                  </a:lnTo>
                  <a:lnTo>
                    <a:pt x="260" y="216"/>
                  </a:lnTo>
                  <a:lnTo>
                    <a:pt x="259" y="226"/>
                  </a:lnTo>
                  <a:lnTo>
                    <a:pt x="259" y="245"/>
                  </a:lnTo>
                  <a:lnTo>
                    <a:pt x="254" y="271"/>
                  </a:lnTo>
                  <a:lnTo>
                    <a:pt x="253" y="279"/>
                  </a:lnTo>
                  <a:lnTo>
                    <a:pt x="251" y="288"/>
                  </a:lnTo>
                  <a:lnTo>
                    <a:pt x="248" y="296"/>
                  </a:lnTo>
                  <a:lnTo>
                    <a:pt x="246" y="304"/>
                  </a:lnTo>
                  <a:lnTo>
                    <a:pt x="233" y="340"/>
                  </a:lnTo>
                  <a:lnTo>
                    <a:pt x="229" y="346"/>
                  </a:lnTo>
                  <a:lnTo>
                    <a:pt x="226" y="352"/>
                  </a:lnTo>
                  <a:lnTo>
                    <a:pt x="212" y="368"/>
                  </a:lnTo>
                  <a:lnTo>
                    <a:pt x="208" y="372"/>
                  </a:lnTo>
                  <a:lnTo>
                    <a:pt x="203" y="378"/>
                  </a:lnTo>
                  <a:lnTo>
                    <a:pt x="200" y="382"/>
                  </a:lnTo>
                  <a:lnTo>
                    <a:pt x="195" y="386"/>
                  </a:lnTo>
                  <a:lnTo>
                    <a:pt x="191" y="389"/>
                  </a:lnTo>
                  <a:lnTo>
                    <a:pt x="185" y="394"/>
                  </a:lnTo>
                  <a:lnTo>
                    <a:pt x="181" y="395"/>
                  </a:lnTo>
                  <a:lnTo>
                    <a:pt x="178" y="399"/>
                  </a:lnTo>
                  <a:lnTo>
                    <a:pt x="172" y="400"/>
                  </a:lnTo>
                  <a:lnTo>
                    <a:pt x="166" y="403"/>
                  </a:lnTo>
                  <a:lnTo>
                    <a:pt x="160" y="403"/>
                  </a:lnTo>
                  <a:lnTo>
                    <a:pt x="155" y="406"/>
                  </a:lnTo>
                  <a:lnTo>
                    <a:pt x="157" y="4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5" name="Freeform 30"/>
            <p:cNvSpPr>
              <a:spLocks/>
            </p:cNvSpPr>
            <p:nvPr/>
          </p:nvSpPr>
          <p:spPr bwMode="auto">
            <a:xfrm>
              <a:off x="3541" y="2069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5"/>
                <a:gd name="T181" fmla="*/ 0 h 435"/>
                <a:gd name="T182" fmla="*/ 295 w 295"/>
                <a:gd name="T183" fmla="*/ 435 h 43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6" name="Freeform 31"/>
            <p:cNvSpPr>
              <a:spLocks/>
            </p:cNvSpPr>
            <p:nvPr/>
          </p:nvSpPr>
          <p:spPr bwMode="auto">
            <a:xfrm>
              <a:off x="3566" y="2667"/>
              <a:ext cx="178" cy="961"/>
            </a:xfrm>
            <a:custGeom>
              <a:avLst/>
              <a:gdLst>
                <a:gd name="T0" fmla="*/ 178 w 178"/>
                <a:gd name="T1" fmla="*/ 17 h 961"/>
                <a:gd name="T2" fmla="*/ 177 w 178"/>
                <a:gd name="T3" fmla="*/ 10 h 961"/>
                <a:gd name="T4" fmla="*/ 172 w 178"/>
                <a:gd name="T5" fmla="*/ 3 h 961"/>
                <a:gd name="T6" fmla="*/ 164 w 178"/>
                <a:gd name="T7" fmla="*/ 0 h 961"/>
                <a:gd name="T8" fmla="*/ 157 w 178"/>
                <a:gd name="T9" fmla="*/ 2 h 961"/>
                <a:gd name="T10" fmla="*/ 150 w 178"/>
                <a:gd name="T11" fmla="*/ 6 h 961"/>
                <a:gd name="T12" fmla="*/ 140 w 178"/>
                <a:gd name="T13" fmla="*/ 31 h 961"/>
                <a:gd name="T14" fmla="*/ 123 w 178"/>
                <a:gd name="T15" fmla="*/ 73 h 961"/>
                <a:gd name="T16" fmla="*/ 109 w 178"/>
                <a:gd name="T17" fmla="*/ 117 h 961"/>
                <a:gd name="T18" fmla="*/ 85 w 178"/>
                <a:gd name="T19" fmla="*/ 179 h 961"/>
                <a:gd name="T20" fmla="*/ 67 w 178"/>
                <a:gd name="T21" fmla="*/ 237 h 961"/>
                <a:gd name="T22" fmla="*/ 51 w 178"/>
                <a:gd name="T23" fmla="*/ 293 h 961"/>
                <a:gd name="T24" fmla="*/ 42 w 178"/>
                <a:gd name="T25" fmla="*/ 330 h 961"/>
                <a:gd name="T26" fmla="*/ 33 w 178"/>
                <a:gd name="T27" fmla="*/ 366 h 961"/>
                <a:gd name="T28" fmla="*/ 25 w 178"/>
                <a:gd name="T29" fmla="*/ 402 h 961"/>
                <a:gd name="T30" fmla="*/ 19 w 178"/>
                <a:gd name="T31" fmla="*/ 434 h 961"/>
                <a:gd name="T32" fmla="*/ 11 w 178"/>
                <a:gd name="T33" fmla="*/ 485 h 961"/>
                <a:gd name="T34" fmla="*/ 6 w 178"/>
                <a:gd name="T35" fmla="*/ 518 h 961"/>
                <a:gd name="T36" fmla="*/ 3 w 178"/>
                <a:gd name="T37" fmla="*/ 565 h 961"/>
                <a:gd name="T38" fmla="*/ 2 w 178"/>
                <a:gd name="T39" fmla="*/ 597 h 961"/>
                <a:gd name="T40" fmla="*/ 0 w 178"/>
                <a:gd name="T41" fmla="*/ 610 h 961"/>
                <a:gd name="T42" fmla="*/ 2 w 178"/>
                <a:gd name="T43" fmla="*/ 668 h 961"/>
                <a:gd name="T44" fmla="*/ 3 w 178"/>
                <a:gd name="T45" fmla="*/ 695 h 961"/>
                <a:gd name="T46" fmla="*/ 11 w 178"/>
                <a:gd name="T47" fmla="*/ 746 h 961"/>
                <a:gd name="T48" fmla="*/ 16 w 178"/>
                <a:gd name="T49" fmla="*/ 771 h 961"/>
                <a:gd name="T50" fmla="*/ 22 w 178"/>
                <a:gd name="T51" fmla="*/ 794 h 961"/>
                <a:gd name="T52" fmla="*/ 34 w 178"/>
                <a:gd name="T53" fmla="*/ 828 h 961"/>
                <a:gd name="T54" fmla="*/ 44 w 178"/>
                <a:gd name="T55" fmla="*/ 848 h 961"/>
                <a:gd name="T56" fmla="*/ 59 w 178"/>
                <a:gd name="T57" fmla="*/ 878 h 961"/>
                <a:gd name="T58" fmla="*/ 78 w 178"/>
                <a:gd name="T59" fmla="*/ 907 h 961"/>
                <a:gd name="T60" fmla="*/ 99 w 178"/>
                <a:gd name="T61" fmla="*/ 934 h 961"/>
                <a:gd name="T62" fmla="*/ 126 w 178"/>
                <a:gd name="T63" fmla="*/ 960 h 961"/>
                <a:gd name="T64" fmla="*/ 138 w 178"/>
                <a:gd name="T65" fmla="*/ 961 h 961"/>
                <a:gd name="T66" fmla="*/ 144 w 178"/>
                <a:gd name="T67" fmla="*/ 957 h 961"/>
                <a:gd name="T68" fmla="*/ 149 w 178"/>
                <a:gd name="T69" fmla="*/ 949 h 961"/>
                <a:gd name="T70" fmla="*/ 146 w 178"/>
                <a:gd name="T71" fmla="*/ 938 h 961"/>
                <a:gd name="T72" fmla="*/ 121 w 178"/>
                <a:gd name="T73" fmla="*/ 912 h 961"/>
                <a:gd name="T74" fmla="*/ 109 w 178"/>
                <a:gd name="T75" fmla="*/ 896 h 961"/>
                <a:gd name="T76" fmla="*/ 92 w 178"/>
                <a:gd name="T77" fmla="*/ 872 h 961"/>
                <a:gd name="T78" fmla="*/ 81 w 178"/>
                <a:gd name="T79" fmla="*/ 853 h 961"/>
                <a:gd name="T80" fmla="*/ 67 w 178"/>
                <a:gd name="T81" fmla="*/ 825 h 961"/>
                <a:gd name="T82" fmla="*/ 59 w 178"/>
                <a:gd name="T83" fmla="*/ 806 h 961"/>
                <a:gd name="T84" fmla="*/ 53 w 178"/>
                <a:gd name="T85" fmla="*/ 785 h 961"/>
                <a:gd name="T86" fmla="*/ 47 w 178"/>
                <a:gd name="T87" fmla="*/ 761 h 961"/>
                <a:gd name="T88" fmla="*/ 42 w 178"/>
                <a:gd name="T89" fmla="*/ 740 h 961"/>
                <a:gd name="T90" fmla="*/ 34 w 178"/>
                <a:gd name="T91" fmla="*/ 692 h 961"/>
                <a:gd name="T92" fmla="*/ 33 w 178"/>
                <a:gd name="T93" fmla="*/ 665 h 961"/>
                <a:gd name="T94" fmla="*/ 31 w 178"/>
                <a:gd name="T95" fmla="*/ 613 h 961"/>
                <a:gd name="T96" fmla="*/ 33 w 178"/>
                <a:gd name="T97" fmla="*/ 597 h 961"/>
                <a:gd name="T98" fmla="*/ 34 w 178"/>
                <a:gd name="T99" fmla="*/ 568 h 961"/>
                <a:gd name="T100" fmla="*/ 37 w 178"/>
                <a:gd name="T101" fmla="*/ 521 h 961"/>
                <a:gd name="T102" fmla="*/ 42 w 178"/>
                <a:gd name="T103" fmla="*/ 489 h 961"/>
                <a:gd name="T104" fmla="*/ 50 w 178"/>
                <a:gd name="T105" fmla="*/ 441 h 961"/>
                <a:gd name="T106" fmla="*/ 56 w 178"/>
                <a:gd name="T107" fmla="*/ 408 h 961"/>
                <a:gd name="T108" fmla="*/ 64 w 178"/>
                <a:gd name="T109" fmla="*/ 372 h 961"/>
                <a:gd name="T110" fmla="*/ 73 w 178"/>
                <a:gd name="T111" fmla="*/ 337 h 961"/>
                <a:gd name="T112" fmla="*/ 82 w 178"/>
                <a:gd name="T113" fmla="*/ 303 h 961"/>
                <a:gd name="T114" fmla="*/ 98 w 178"/>
                <a:gd name="T115" fmla="*/ 247 h 961"/>
                <a:gd name="T116" fmla="*/ 116 w 178"/>
                <a:gd name="T117" fmla="*/ 188 h 961"/>
                <a:gd name="T118" fmla="*/ 129 w 178"/>
                <a:gd name="T119" fmla="*/ 148 h 961"/>
                <a:gd name="T120" fmla="*/ 143 w 178"/>
                <a:gd name="T121" fmla="*/ 106 h 961"/>
                <a:gd name="T122" fmla="*/ 160 w 178"/>
                <a:gd name="T123" fmla="*/ 65 h 961"/>
                <a:gd name="T124" fmla="*/ 177 w 178"/>
                <a:gd name="T125" fmla="*/ 22 h 9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8"/>
                <a:gd name="T190" fmla="*/ 0 h 961"/>
                <a:gd name="T191" fmla="*/ 178 w 178"/>
                <a:gd name="T192" fmla="*/ 961 h 96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7" name="Freeform 32"/>
            <p:cNvSpPr>
              <a:spLocks/>
            </p:cNvSpPr>
            <p:nvPr/>
          </p:nvSpPr>
          <p:spPr bwMode="auto">
            <a:xfrm>
              <a:off x="3905" y="2694"/>
              <a:ext cx="197" cy="896"/>
            </a:xfrm>
            <a:custGeom>
              <a:avLst/>
              <a:gdLst>
                <a:gd name="T0" fmla="*/ 0 w 197"/>
                <a:gd name="T1" fmla="*/ 877 h 896"/>
                <a:gd name="T2" fmla="*/ 2 w 197"/>
                <a:gd name="T3" fmla="*/ 885 h 896"/>
                <a:gd name="T4" fmla="*/ 7 w 197"/>
                <a:gd name="T5" fmla="*/ 893 h 896"/>
                <a:gd name="T6" fmla="*/ 18 w 197"/>
                <a:gd name="T7" fmla="*/ 896 h 896"/>
                <a:gd name="T8" fmla="*/ 25 w 197"/>
                <a:gd name="T9" fmla="*/ 893 h 896"/>
                <a:gd name="T10" fmla="*/ 66 w 197"/>
                <a:gd name="T11" fmla="*/ 840 h 896"/>
                <a:gd name="T12" fmla="*/ 107 w 197"/>
                <a:gd name="T13" fmla="*/ 778 h 896"/>
                <a:gd name="T14" fmla="*/ 121 w 197"/>
                <a:gd name="T15" fmla="*/ 753 h 896"/>
                <a:gd name="T16" fmla="*/ 138 w 197"/>
                <a:gd name="T17" fmla="*/ 713 h 896"/>
                <a:gd name="T18" fmla="*/ 149 w 197"/>
                <a:gd name="T19" fmla="*/ 688 h 896"/>
                <a:gd name="T20" fmla="*/ 165 w 197"/>
                <a:gd name="T21" fmla="*/ 648 h 896"/>
                <a:gd name="T22" fmla="*/ 172 w 197"/>
                <a:gd name="T23" fmla="*/ 621 h 896"/>
                <a:gd name="T24" fmla="*/ 180 w 197"/>
                <a:gd name="T25" fmla="*/ 593 h 896"/>
                <a:gd name="T26" fmla="*/ 185 w 197"/>
                <a:gd name="T27" fmla="*/ 567 h 896"/>
                <a:gd name="T28" fmla="*/ 190 w 197"/>
                <a:gd name="T29" fmla="*/ 539 h 896"/>
                <a:gd name="T30" fmla="*/ 193 w 197"/>
                <a:gd name="T31" fmla="*/ 513 h 896"/>
                <a:gd name="T32" fmla="*/ 196 w 197"/>
                <a:gd name="T33" fmla="*/ 486 h 896"/>
                <a:gd name="T34" fmla="*/ 197 w 197"/>
                <a:gd name="T35" fmla="*/ 457 h 896"/>
                <a:gd name="T36" fmla="*/ 196 w 197"/>
                <a:gd name="T37" fmla="*/ 415 h 896"/>
                <a:gd name="T38" fmla="*/ 185 w 197"/>
                <a:gd name="T39" fmla="*/ 330 h 896"/>
                <a:gd name="T40" fmla="*/ 177 w 197"/>
                <a:gd name="T41" fmla="*/ 286 h 896"/>
                <a:gd name="T42" fmla="*/ 169 w 197"/>
                <a:gd name="T43" fmla="*/ 258 h 896"/>
                <a:gd name="T44" fmla="*/ 162 w 197"/>
                <a:gd name="T45" fmla="*/ 231 h 896"/>
                <a:gd name="T46" fmla="*/ 145 w 197"/>
                <a:gd name="T47" fmla="*/ 187 h 896"/>
                <a:gd name="T48" fmla="*/ 134 w 197"/>
                <a:gd name="T49" fmla="*/ 156 h 896"/>
                <a:gd name="T50" fmla="*/ 121 w 197"/>
                <a:gd name="T51" fmla="*/ 127 h 896"/>
                <a:gd name="T52" fmla="*/ 107 w 197"/>
                <a:gd name="T53" fmla="*/ 97 h 896"/>
                <a:gd name="T54" fmla="*/ 84 w 197"/>
                <a:gd name="T55" fmla="*/ 52 h 896"/>
                <a:gd name="T56" fmla="*/ 58 w 197"/>
                <a:gd name="T57" fmla="*/ 7 h 896"/>
                <a:gd name="T58" fmla="*/ 47 w 197"/>
                <a:gd name="T59" fmla="*/ 0 h 896"/>
                <a:gd name="T60" fmla="*/ 36 w 197"/>
                <a:gd name="T61" fmla="*/ 1 h 896"/>
                <a:gd name="T62" fmla="*/ 28 w 197"/>
                <a:gd name="T63" fmla="*/ 12 h 896"/>
                <a:gd name="T64" fmla="*/ 30 w 197"/>
                <a:gd name="T65" fmla="*/ 23 h 896"/>
                <a:gd name="T66" fmla="*/ 56 w 197"/>
                <a:gd name="T67" fmla="*/ 68 h 896"/>
                <a:gd name="T68" fmla="*/ 72 w 197"/>
                <a:gd name="T69" fmla="*/ 97 h 896"/>
                <a:gd name="T70" fmla="*/ 86 w 197"/>
                <a:gd name="T71" fmla="*/ 125 h 896"/>
                <a:gd name="T72" fmla="*/ 100 w 197"/>
                <a:gd name="T73" fmla="*/ 155 h 896"/>
                <a:gd name="T74" fmla="*/ 110 w 197"/>
                <a:gd name="T75" fmla="*/ 181 h 896"/>
                <a:gd name="T76" fmla="*/ 121 w 197"/>
                <a:gd name="T77" fmla="*/ 212 h 896"/>
                <a:gd name="T78" fmla="*/ 131 w 197"/>
                <a:gd name="T79" fmla="*/ 240 h 896"/>
                <a:gd name="T80" fmla="*/ 138 w 197"/>
                <a:gd name="T81" fmla="*/ 268 h 896"/>
                <a:gd name="T82" fmla="*/ 146 w 197"/>
                <a:gd name="T83" fmla="*/ 296 h 896"/>
                <a:gd name="T84" fmla="*/ 154 w 197"/>
                <a:gd name="T85" fmla="*/ 336 h 896"/>
                <a:gd name="T86" fmla="*/ 165 w 197"/>
                <a:gd name="T87" fmla="*/ 418 h 896"/>
                <a:gd name="T88" fmla="*/ 166 w 197"/>
                <a:gd name="T89" fmla="*/ 460 h 896"/>
                <a:gd name="T90" fmla="*/ 166 w 197"/>
                <a:gd name="T91" fmla="*/ 471 h 896"/>
                <a:gd name="T92" fmla="*/ 163 w 197"/>
                <a:gd name="T93" fmla="*/ 497 h 896"/>
                <a:gd name="T94" fmla="*/ 160 w 197"/>
                <a:gd name="T95" fmla="*/ 524 h 896"/>
                <a:gd name="T96" fmla="*/ 157 w 197"/>
                <a:gd name="T97" fmla="*/ 548 h 896"/>
                <a:gd name="T98" fmla="*/ 152 w 197"/>
                <a:gd name="T99" fmla="*/ 575 h 896"/>
                <a:gd name="T100" fmla="*/ 146 w 197"/>
                <a:gd name="T101" fmla="*/ 600 h 896"/>
                <a:gd name="T102" fmla="*/ 138 w 197"/>
                <a:gd name="T103" fmla="*/ 626 h 896"/>
                <a:gd name="T104" fmla="*/ 131 w 197"/>
                <a:gd name="T105" fmla="*/ 651 h 896"/>
                <a:gd name="T106" fmla="*/ 121 w 197"/>
                <a:gd name="T107" fmla="*/ 676 h 896"/>
                <a:gd name="T108" fmla="*/ 110 w 197"/>
                <a:gd name="T109" fmla="*/ 700 h 896"/>
                <a:gd name="T110" fmla="*/ 100 w 197"/>
                <a:gd name="T111" fmla="*/ 727 h 896"/>
                <a:gd name="T112" fmla="*/ 86 w 197"/>
                <a:gd name="T113" fmla="*/ 750 h 896"/>
                <a:gd name="T114" fmla="*/ 50 w 197"/>
                <a:gd name="T115" fmla="*/ 810 h 896"/>
                <a:gd name="T116" fmla="*/ 4 w 197"/>
                <a:gd name="T117" fmla="*/ 871 h 8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7"/>
                <a:gd name="T178" fmla="*/ 0 h 896"/>
                <a:gd name="T179" fmla="*/ 197 w 197"/>
                <a:gd name="T180" fmla="*/ 896 h 8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7" h="896">
                  <a:moveTo>
                    <a:pt x="4" y="871"/>
                  </a:moveTo>
                  <a:lnTo>
                    <a:pt x="0" y="877"/>
                  </a:lnTo>
                  <a:lnTo>
                    <a:pt x="0" y="882"/>
                  </a:lnTo>
                  <a:lnTo>
                    <a:pt x="2" y="885"/>
                  </a:lnTo>
                  <a:lnTo>
                    <a:pt x="4" y="890"/>
                  </a:lnTo>
                  <a:lnTo>
                    <a:pt x="7" y="893"/>
                  </a:lnTo>
                  <a:lnTo>
                    <a:pt x="13" y="896"/>
                  </a:lnTo>
                  <a:lnTo>
                    <a:pt x="18" y="896"/>
                  </a:lnTo>
                  <a:lnTo>
                    <a:pt x="21" y="894"/>
                  </a:lnTo>
                  <a:lnTo>
                    <a:pt x="25" y="893"/>
                  </a:lnTo>
                  <a:lnTo>
                    <a:pt x="28" y="890"/>
                  </a:lnTo>
                  <a:lnTo>
                    <a:pt x="66" y="840"/>
                  </a:lnTo>
                  <a:lnTo>
                    <a:pt x="75" y="829"/>
                  </a:lnTo>
                  <a:lnTo>
                    <a:pt x="107" y="778"/>
                  </a:lnTo>
                  <a:lnTo>
                    <a:pt x="114" y="765"/>
                  </a:lnTo>
                  <a:lnTo>
                    <a:pt x="121" y="753"/>
                  </a:lnTo>
                  <a:lnTo>
                    <a:pt x="134" y="725"/>
                  </a:lnTo>
                  <a:lnTo>
                    <a:pt x="138" y="713"/>
                  </a:lnTo>
                  <a:lnTo>
                    <a:pt x="145" y="700"/>
                  </a:lnTo>
                  <a:lnTo>
                    <a:pt x="149" y="688"/>
                  </a:lnTo>
                  <a:lnTo>
                    <a:pt x="162" y="660"/>
                  </a:lnTo>
                  <a:lnTo>
                    <a:pt x="165" y="648"/>
                  </a:lnTo>
                  <a:lnTo>
                    <a:pt x="169" y="635"/>
                  </a:lnTo>
                  <a:lnTo>
                    <a:pt x="172" y="621"/>
                  </a:lnTo>
                  <a:lnTo>
                    <a:pt x="177" y="609"/>
                  </a:lnTo>
                  <a:lnTo>
                    <a:pt x="180" y="593"/>
                  </a:lnTo>
                  <a:lnTo>
                    <a:pt x="183" y="581"/>
                  </a:lnTo>
                  <a:lnTo>
                    <a:pt x="185" y="567"/>
                  </a:lnTo>
                  <a:lnTo>
                    <a:pt x="188" y="555"/>
                  </a:lnTo>
                  <a:lnTo>
                    <a:pt x="190" y="539"/>
                  </a:lnTo>
                  <a:lnTo>
                    <a:pt x="191" y="527"/>
                  </a:lnTo>
                  <a:lnTo>
                    <a:pt x="193" y="513"/>
                  </a:lnTo>
                  <a:lnTo>
                    <a:pt x="194" y="500"/>
                  </a:lnTo>
                  <a:lnTo>
                    <a:pt x="196" y="486"/>
                  </a:lnTo>
                  <a:lnTo>
                    <a:pt x="197" y="474"/>
                  </a:lnTo>
                  <a:lnTo>
                    <a:pt x="197" y="457"/>
                  </a:lnTo>
                  <a:lnTo>
                    <a:pt x="196" y="443"/>
                  </a:lnTo>
                  <a:lnTo>
                    <a:pt x="196" y="415"/>
                  </a:lnTo>
                  <a:lnTo>
                    <a:pt x="188" y="344"/>
                  </a:lnTo>
                  <a:lnTo>
                    <a:pt x="185" y="330"/>
                  </a:lnTo>
                  <a:lnTo>
                    <a:pt x="183" y="316"/>
                  </a:lnTo>
                  <a:lnTo>
                    <a:pt x="177" y="286"/>
                  </a:lnTo>
                  <a:lnTo>
                    <a:pt x="172" y="272"/>
                  </a:lnTo>
                  <a:lnTo>
                    <a:pt x="169" y="258"/>
                  </a:lnTo>
                  <a:lnTo>
                    <a:pt x="165" y="245"/>
                  </a:lnTo>
                  <a:lnTo>
                    <a:pt x="162" y="231"/>
                  </a:lnTo>
                  <a:lnTo>
                    <a:pt x="149" y="200"/>
                  </a:lnTo>
                  <a:lnTo>
                    <a:pt x="145" y="187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8" y="142"/>
                  </a:lnTo>
                  <a:lnTo>
                    <a:pt x="121" y="127"/>
                  </a:lnTo>
                  <a:lnTo>
                    <a:pt x="114" y="113"/>
                  </a:lnTo>
                  <a:lnTo>
                    <a:pt x="107" y="97"/>
                  </a:lnTo>
                  <a:lnTo>
                    <a:pt x="92" y="66"/>
                  </a:lnTo>
                  <a:lnTo>
                    <a:pt x="84" y="52"/>
                  </a:lnTo>
                  <a:lnTo>
                    <a:pt x="66" y="21"/>
                  </a:lnTo>
                  <a:lnTo>
                    <a:pt x="58" y="7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0" y="7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30" y="23"/>
                  </a:lnTo>
                  <a:lnTo>
                    <a:pt x="38" y="37"/>
                  </a:lnTo>
                  <a:lnTo>
                    <a:pt x="56" y="68"/>
                  </a:lnTo>
                  <a:lnTo>
                    <a:pt x="64" y="82"/>
                  </a:lnTo>
                  <a:lnTo>
                    <a:pt x="72" y="97"/>
                  </a:lnTo>
                  <a:lnTo>
                    <a:pt x="79" y="110"/>
                  </a:lnTo>
                  <a:lnTo>
                    <a:pt x="86" y="125"/>
                  </a:lnTo>
                  <a:lnTo>
                    <a:pt x="93" y="139"/>
                  </a:lnTo>
                  <a:lnTo>
                    <a:pt x="100" y="155"/>
                  </a:lnTo>
                  <a:lnTo>
                    <a:pt x="106" y="169"/>
                  </a:lnTo>
                  <a:lnTo>
                    <a:pt x="110" y="181"/>
                  </a:lnTo>
                  <a:lnTo>
                    <a:pt x="117" y="196"/>
                  </a:lnTo>
                  <a:lnTo>
                    <a:pt x="121" y="212"/>
                  </a:lnTo>
                  <a:lnTo>
                    <a:pt x="128" y="224"/>
                  </a:lnTo>
                  <a:lnTo>
                    <a:pt x="131" y="240"/>
                  </a:lnTo>
                  <a:lnTo>
                    <a:pt x="134" y="254"/>
                  </a:lnTo>
                  <a:lnTo>
                    <a:pt x="138" y="268"/>
                  </a:lnTo>
                  <a:lnTo>
                    <a:pt x="141" y="282"/>
                  </a:lnTo>
                  <a:lnTo>
                    <a:pt x="146" y="296"/>
                  </a:lnTo>
                  <a:lnTo>
                    <a:pt x="152" y="322"/>
                  </a:lnTo>
                  <a:lnTo>
                    <a:pt x="154" y="336"/>
                  </a:lnTo>
                  <a:lnTo>
                    <a:pt x="157" y="350"/>
                  </a:lnTo>
                  <a:lnTo>
                    <a:pt x="165" y="418"/>
                  </a:lnTo>
                  <a:lnTo>
                    <a:pt x="165" y="446"/>
                  </a:lnTo>
                  <a:lnTo>
                    <a:pt x="166" y="460"/>
                  </a:lnTo>
                  <a:lnTo>
                    <a:pt x="166" y="472"/>
                  </a:lnTo>
                  <a:lnTo>
                    <a:pt x="166" y="471"/>
                  </a:lnTo>
                  <a:lnTo>
                    <a:pt x="165" y="483"/>
                  </a:lnTo>
                  <a:lnTo>
                    <a:pt x="163" y="497"/>
                  </a:lnTo>
                  <a:lnTo>
                    <a:pt x="162" y="510"/>
                  </a:lnTo>
                  <a:lnTo>
                    <a:pt x="160" y="524"/>
                  </a:lnTo>
                  <a:lnTo>
                    <a:pt x="159" y="536"/>
                  </a:lnTo>
                  <a:lnTo>
                    <a:pt x="157" y="548"/>
                  </a:lnTo>
                  <a:lnTo>
                    <a:pt x="154" y="561"/>
                  </a:lnTo>
                  <a:lnTo>
                    <a:pt x="152" y="575"/>
                  </a:lnTo>
                  <a:lnTo>
                    <a:pt x="149" y="587"/>
                  </a:lnTo>
                  <a:lnTo>
                    <a:pt x="146" y="600"/>
                  </a:lnTo>
                  <a:lnTo>
                    <a:pt x="141" y="612"/>
                  </a:lnTo>
                  <a:lnTo>
                    <a:pt x="138" y="626"/>
                  </a:lnTo>
                  <a:lnTo>
                    <a:pt x="134" y="638"/>
                  </a:lnTo>
                  <a:lnTo>
                    <a:pt x="131" y="651"/>
                  </a:lnTo>
                  <a:lnTo>
                    <a:pt x="128" y="662"/>
                  </a:lnTo>
                  <a:lnTo>
                    <a:pt x="121" y="676"/>
                  </a:lnTo>
                  <a:lnTo>
                    <a:pt x="117" y="688"/>
                  </a:lnTo>
                  <a:lnTo>
                    <a:pt x="110" y="700"/>
                  </a:lnTo>
                  <a:lnTo>
                    <a:pt x="106" y="713"/>
                  </a:lnTo>
                  <a:lnTo>
                    <a:pt x="100" y="727"/>
                  </a:lnTo>
                  <a:lnTo>
                    <a:pt x="93" y="738"/>
                  </a:lnTo>
                  <a:lnTo>
                    <a:pt x="86" y="750"/>
                  </a:lnTo>
                  <a:lnTo>
                    <a:pt x="79" y="762"/>
                  </a:lnTo>
                  <a:lnTo>
                    <a:pt x="50" y="810"/>
                  </a:lnTo>
                  <a:lnTo>
                    <a:pt x="41" y="821"/>
                  </a:lnTo>
                  <a:lnTo>
                    <a:pt x="4" y="8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8" name="Freeform 33"/>
            <p:cNvSpPr>
              <a:spLocks/>
            </p:cNvSpPr>
            <p:nvPr/>
          </p:nvSpPr>
          <p:spPr bwMode="auto">
            <a:xfrm>
              <a:off x="4028" y="2521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19" name="Freeform 34"/>
            <p:cNvSpPr>
              <a:spLocks/>
            </p:cNvSpPr>
            <p:nvPr/>
          </p:nvSpPr>
          <p:spPr bwMode="auto">
            <a:xfrm>
              <a:off x="4005" y="3720"/>
              <a:ext cx="979" cy="54"/>
            </a:xfrm>
            <a:custGeom>
              <a:avLst/>
              <a:gdLst>
                <a:gd name="T0" fmla="*/ 15 w 979"/>
                <a:gd name="T1" fmla="*/ 23 h 54"/>
                <a:gd name="T2" fmla="*/ 10 w 979"/>
                <a:gd name="T3" fmla="*/ 23 h 54"/>
                <a:gd name="T4" fmla="*/ 7 w 979"/>
                <a:gd name="T5" fmla="*/ 25 h 54"/>
                <a:gd name="T6" fmla="*/ 1 w 979"/>
                <a:gd name="T7" fmla="*/ 31 h 54"/>
                <a:gd name="T8" fmla="*/ 0 w 979"/>
                <a:gd name="T9" fmla="*/ 36 h 54"/>
                <a:gd name="T10" fmla="*/ 0 w 979"/>
                <a:gd name="T11" fmla="*/ 43 h 54"/>
                <a:gd name="T12" fmla="*/ 1 w 979"/>
                <a:gd name="T13" fmla="*/ 46 h 54"/>
                <a:gd name="T14" fmla="*/ 7 w 979"/>
                <a:gd name="T15" fmla="*/ 53 h 54"/>
                <a:gd name="T16" fmla="*/ 12 w 979"/>
                <a:gd name="T17" fmla="*/ 54 h 54"/>
                <a:gd name="T18" fmla="*/ 15 w 979"/>
                <a:gd name="T19" fmla="*/ 54 h 54"/>
                <a:gd name="T20" fmla="*/ 963 w 979"/>
                <a:gd name="T21" fmla="*/ 31 h 54"/>
                <a:gd name="T22" fmla="*/ 968 w 979"/>
                <a:gd name="T23" fmla="*/ 31 h 54"/>
                <a:gd name="T24" fmla="*/ 971 w 979"/>
                <a:gd name="T25" fmla="*/ 29 h 54"/>
                <a:gd name="T26" fmla="*/ 977 w 979"/>
                <a:gd name="T27" fmla="*/ 23 h 54"/>
                <a:gd name="T28" fmla="*/ 979 w 979"/>
                <a:gd name="T29" fmla="*/ 19 h 54"/>
                <a:gd name="T30" fmla="*/ 979 w 979"/>
                <a:gd name="T31" fmla="*/ 11 h 54"/>
                <a:gd name="T32" fmla="*/ 977 w 979"/>
                <a:gd name="T33" fmla="*/ 8 h 54"/>
                <a:gd name="T34" fmla="*/ 971 w 979"/>
                <a:gd name="T35" fmla="*/ 1 h 54"/>
                <a:gd name="T36" fmla="*/ 966 w 979"/>
                <a:gd name="T37" fmla="*/ 0 h 54"/>
                <a:gd name="T38" fmla="*/ 963 w 979"/>
                <a:gd name="T39" fmla="*/ 0 h 54"/>
                <a:gd name="T40" fmla="*/ 15 w 979"/>
                <a:gd name="T41" fmla="*/ 23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54"/>
                <a:gd name="T65" fmla="*/ 979 w 979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20" name="Rectangle 35"/>
            <p:cNvSpPr>
              <a:spLocks noChangeArrowheads="1"/>
            </p:cNvSpPr>
            <p:nvPr/>
          </p:nvSpPr>
          <p:spPr bwMode="auto">
            <a:xfrm>
              <a:off x="3729" y="3680"/>
              <a:ext cx="24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 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1" name="Rectangle 36"/>
            <p:cNvSpPr>
              <a:spLocks noChangeArrowheads="1"/>
            </p:cNvSpPr>
            <p:nvPr/>
          </p:nvSpPr>
          <p:spPr bwMode="auto">
            <a:xfrm>
              <a:off x="5066" y="3622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2/1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2" name="Rectangle 37"/>
            <p:cNvSpPr>
              <a:spLocks noChangeArrowheads="1"/>
            </p:cNvSpPr>
            <p:nvPr/>
          </p:nvSpPr>
          <p:spPr bwMode="auto">
            <a:xfrm>
              <a:off x="5326" y="3069"/>
              <a:ext cx="20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3" name="Rectangle 38"/>
            <p:cNvSpPr>
              <a:spLocks noChangeArrowheads="1"/>
            </p:cNvSpPr>
            <p:nvPr/>
          </p:nvSpPr>
          <p:spPr bwMode="auto">
            <a:xfrm>
              <a:off x="3264" y="3004"/>
              <a:ext cx="20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4" name="Rectangle 39"/>
            <p:cNvSpPr>
              <a:spLocks noChangeArrowheads="1"/>
            </p:cNvSpPr>
            <p:nvPr/>
          </p:nvSpPr>
          <p:spPr bwMode="auto">
            <a:xfrm>
              <a:off x="4397" y="2576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5" name="Rectangle 40"/>
            <p:cNvSpPr>
              <a:spLocks noChangeArrowheads="1"/>
            </p:cNvSpPr>
            <p:nvPr/>
          </p:nvSpPr>
          <p:spPr bwMode="auto">
            <a:xfrm>
              <a:off x="4136" y="3215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6" name="Rectangle 41"/>
            <p:cNvSpPr>
              <a:spLocks noChangeArrowheads="1"/>
            </p:cNvSpPr>
            <p:nvPr/>
          </p:nvSpPr>
          <p:spPr bwMode="auto">
            <a:xfrm>
              <a:off x="4253" y="3825"/>
              <a:ext cx="20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7" name="Rectangle 42"/>
            <p:cNvSpPr>
              <a:spLocks noChangeArrowheads="1"/>
            </p:cNvSpPr>
            <p:nvPr/>
          </p:nvSpPr>
          <p:spPr bwMode="auto">
            <a:xfrm>
              <a:off x="3300" y="1968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x=0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8" name="Rectangle 43"/>
            <p:cNvSpPr>
              <a:spLocks noChangeArrowheads="1"/>
            </p:cNvSpPr>
            <p:nvPr/>
          </p:nvSpPr>
          <p:spPr bwMode="auto">
            <a:xfrm>
              <a:off x="3763" y="2459"/>
              <a:ext cx="22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 dirty="0">
                  <a:solidFill>
                    <a:srgbClr val="000000"/>
                  </a:solidFill>
                  <a:latin typeface="Comic Sans MS" pitchFamily="66" charset="0"/>
                </a:rPr>
                <a:t>0/0</a:t>
              </a:r>
              <a:endParaRPr lang="en-US" sz="1600" i="0" baseline="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7129" name="Freeform 44"/>
            <p:cNvSpPr>
              <a:spLocks/>
            </p:cNvSpPr>
            <p:nvPr/>
          </p:nvSpPr>
          <p:spPr bwMode="auto">
            <a:xfrm>
              <a:off x="3768" y="2228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"/>
                <a:gd name="T70" fmla="*/ 0 h 137"/>
                <a:gd name="T71" fmla="*/ 63 w 63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0" name="Freeform 45"/>
            <p:cNvSpPr>
              <a:spLocks/>
            </p:cNvSpPr>
            <p:nvPr/>
          </p:nvSpPr>
          <p:spPr bwMode="auto">
            <a:xfrm>
              <a:off x="3800" y="2228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7"/>
                <a:gd name="T59" fmla="*/ 65 w 65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1" name="Freeform 46"/>
            <p:cNvSpPr>
              <a:spLocks/>
            </p:cNvSpPr>
            <p:nvPr/>
          </p:nvSpPr>
          <p:spPr bwMode="auto">
            <a:xfrm>
              <a:off x="3602" y="3560"/>
              <a:ext cx="116" cy="84"/>
            </a:xfrm>
            <a:custGeom>
              <a:avLst/>
              <a:gdLst>
                <a:gd name="T0" fmla="*/ 93 w 116"/>
                <a:gd name="T1" fmla="*/ 82 h 84"/>
                <a:gd name="T2" fmla="*/ 96 w 116"/>
                <a:gd name="T3" fmla="*/ 84 h 84"/>
                <a:gd name="T4" fmla="*/ 104 w 116"/>
                <a:gd name="T5" fmla="*/ 84 h 84"/>
                <a:gd name="T6" fmla="*/ 108 w 116"/>
                <a:gd name="T7" fmla="*/ 82 h 84"/>
                <a:gd name="T8" fmla="*/ 114 w 116"/>
                <a:gd name="T9" fmla="*/ 76 h 84"/>
                <a:gd name="T10" fmla="*/ 116 w 116"/>
                <a:gd name="T11" fmla="*/ 73 h 84"/>
                <a:gd name="T12" fmla="*/ 116 w 116"/>
                <a:gd name="T13" fmla="*/ 65 h 84"/>
                <a:gd name="T14" fmla="*/ 114 w 116"/>
                <a:gd name="T15" fmla="*/ 61 h 84"/>
                <a:gd name="T16" fmla="*/ 108 w 116"/>
                <a:gd name="T17" fmla="*/ 55 h 84"/>
                <a:gd name="T18" fmla="*/ 23 w 116"/>
                <a:gd name="T19" fmla="*/ 2 h 84"/>
                <a:gd name="T20" fmla="*/ 20 w 116"/>
                <a:gd name="T21" fmla="*/ 0 h 84"/>
                <a:gd name="T22" fmla="*/ 12 w 116"/>
                <a:gd name="T23" fmla="*/ 0 h 84"/>
                <a:gd name="T24" fmla="*/ 8 w 116"/>
                <a:gd name="T25" fmla="*/ 2 h 84"/>
                <a:gd name="T26" fmla="*/ 1 w 116"/>
                <a:gd name="T27" fmla="*/ 8 h 84"/>
                <a:gd name="T28" fmla="*/ 0 w 116"/>
                <a:gd name="T29" fmla="*/ 11 h 84"/>
                <a:gd name="T30" fmla="*/ 0 w 116"/>
                <a:gd name="T31" fmla="*/ 19 h 84"/>
                <a:gd name="T32" fmla="*/ 1 w 116"/>
                <a:gd name="T33" fmla="*/ 24 h 84"/>
                <a:gd name="T34" fmla="*/ 8 w 116"/>
                <a:gd name="T35" fmla="*/ 30 h 84"/>
                <a:gd name="T36" fmla="*/ 93 w 116"/>
                <a:gd name="T37" fmla="*/ 82 h 8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84"/>
                <a:gd name="T59" fmla="*/ 116 w 116"/>
                <a:gd name="T60" fmla="*/ 84 h 8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84">
                  <a:moveTo>
                    <a:pt x="93" y="82"/>
                  </a:moveTo>
                  <a:lnTo>
                    <a:pt x="96" y="84"/>
                  </a:lnTo>
                  <a:lnTo>
                    <a:pt x="104" y="84"/>
                  </a:lnTo>
                  <a:lnTo>
                    <a:pt x="108" y="82"/>
                  </a:lnTo>
                  <a:lnTo>
                    <a:pt x="114" y="76"/>
                  </a:lnTo>
                  <a:lnTo>
                    <a:pt x="116" y="73"/>
                  </a:lnTo>
                  <a:lnTo>
                    <a:pt x="116" y="65"/>
                  </a:lnTo>
                  <a:lnTo>
                    <a:pt x="114" y="61"/>
                  </a:lnTo>
                  <a:lnTo>
                    <a:pt x="108" y="55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8" y="30"/>
                  </a:lnTo>
                  <a:lnTo>
                    <a:pt x="9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2" name="Freeform 47"/>
            <p:cNvSpPr>
              <a:spLocks/>
            </p:cNvSpPr>
            <p:nvPr/>
          </p:nvSpPr>
          <p:spPr bwMode="auto">
            <a:xfrm>
              <a:off x="3648" y="3514"/>
              <a:ext cx="78" cy="136"/>
            </a:xfrm>
            <a:custGeom>
              <a:avLst/>
              <a:gdLst>
                <a:gd name="T0" fmla="*/ 48 w 78"/>
                <a:gd name="T1" fmla="*/ 127 h 136"/>
                <a:gd name="T2" fmla="*/ 50 w 78"/>
                <a:gd name="T3" fmla="*/ 130 h 136"/>
                <a:gd name="T4" fmla="*/ 53 w 78"/>
                <a:gd name="T5" fmla="*/ 133 h 136"/>
                <a:gd name="T6" fmla="*/ 56 w 78"/>
                <a:gd name="T7" fmla="*/ 135 h 136"/>
                <a:gd name="T8" fmla="*/ 61 w 78"/>
                <a:gd name="T9" fmla="*/ 136 h 136"/>
                <a:gd name="T10" fmla="*/ 65 w 78"/>
                <a:gd name="T11" fmla="*/ 136 h 136"/>
                <a:gd name="T12" fmla="*/ 72 w 78"/>
                <a:gd name="T13" fmla="*/ 133 h 136"/>
                <a:gd name="T14" fmla="*/ 75 w 78"/>
                <a:gd name="T15" fmla="*/ 130 h 136"/>
                <a:gd name="T16" fmla="*/ 76 w 78"/>
                <a:gd name="T17" fmla="*/ 127 h 136"/>
                <a:gd name="T18" fmla="*/ 78 w 78"/>
                <a:gd name="T19" fmla="*/ 122 h 136"/>
                <a:gd name="T20" fmla="*/ 78 w 78"/>
                <a:gd name="T21" fmla="*/ 118 h 136"/>
                <a:gd name="T22" fmla="*/ 76 w 78"/>
                <a:gd name="T23" fmla="*/ 114 h 136"/>
                <a:gd name="T24" fmla="*/ 30 w 78"/>
                <a:gd name="T25" fmla="*/ 9 h 136"/>
                <a:gd name="T26" fmla="*/ 28 w 78"/>
                <a:gd name="T27" fmla="*/ 6 h 136"/>
                <a:gd name="T28" fmla="*/ 25 w 78"/>
                <a:gd name="T29" fmla="*/ 3 h 136"/>
                <a:gd name="T30" fmla="*/ 22 w 78"/>
                <a:gd name="T31" fmla="*/ 1 h 136"/>
                <a:gd name="T32" fmla="*/ 17 w 78"/>
                <a:gd name="T33" fmla="*/ 0 h 136"/>
                <a:gd name="T34" fmla="*/ 13 w 78"/>
                <a:gd name="T35" fmla="*/ 0 h 136"/>
                <a:gd name="T36" fmla="*/ 6 w 78"/>
                <a:gd name="T37" fmla="*/ 3 h 136"/>
                <a:gd name="T38" fmla="*/ 3 w 78"/>
                <a:gd name="T39" fmla="*/ 6 h 136"/>
                <a:gd name="T40" fmla="*/ 2 w 78"/>
                <a:gd name="T41" fmla="*/ 9 h 136"/>
                <a:gd name="T42" fmla="*/ 0 w 78"/>
                <a:gd name="T43" fmla="*/ 14 h 136"/>
                <a:gd name="T44" fmla="*/ 0 w 78"/>
                <a:gd name="T45" fmla="*/ 18 h 136"/>
                <a:gd name="T46" fmla="*/ 2 w 78"/>
                <a:gd name="T47" fmla="*/ 21 h 136"/>
                <a:gd name="T48" fmla="*/ 48 w 78"/>
                <a:gd name="T49" fmla="*/ 12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36"/>
                <a:gd name="T77" fmla="*/ 78 w 7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36">
                  <a:moveTo>
                    <a:pt x="48" y="127"/>
                  </a:moveTo>
                  <a:lnTo>
                    <a:pt x="50" y="130"/>
                  </a:lnTo>
                  <a:lnTo>
                    <a:pt x="53" y="133"/>
                  </a:lnTo>
                  <a:lnTo>
                    <a:pt x="56" y="135"/>
                  </a:lnTo>
                  <a:lnTo>
                    <a:pt x="61" y="136"/>
                  </a:lnTo>
                  <a:lnTo>
                    <a:pt x="65" y="136"/>
                  </a:lnTo>
                  <a:lnTo>
                    <a:pt x="72" y="133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8" y="122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30" y="9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3" name="Freeform 48"/>
            <p:cNvSpPr>
              <a:spLocks/>
            </p:cNvSpPr>
            <p:nvPr/>
          </p:nvSpPr>
          <p:spPr bwMode="auto">
            <a:xfrm>
              <a:off x="3927" y="2672"/>
              <a:ext cx="56" cy="156"/>
            </a:xfrm>
            <a:custGeom>
              <a:avLst/>
              <a:gdLst>
                <a:gd name="T0" fmla="*/ 31 w 56"/>
                <a:gd name="T1" fmla="*/ 12 h 156"/>
                <a:gd name="T2" fmla="*/ 30 w 56"/>
                <a:gd name="T3" fmla="*/ 9 h 156"/>
                <a:gd name="T4" fmla="*/ 28 w 56"/>
                <a:gd name="T5" fmla="*/ 5 h 156"/>
                <a:gd name="T6" fmla="*/ 25 w 56"/>
                <a:gd name="T7" fmla="*/ 3 h 156"/>
                <a:gd name="T8" fmla="*/ 20 w 56"/>
                <a:gd name="T9" fmla="*/ 1 h 156"/>
                <a:gd name="T10" fmla="*/ 17 w 56"/>
                <a:gd name="T11" fmla="*/ 0 h 156"/>
                <a:gd name="T12" fmla="*/ 13 w 56"/>
                <a:gd name="T13" fmla="*/ 0 h 156"/>
                <a:gd name="T14" fmla="*/ 9 w 56"/>
                <a:gd name="T15" fmla="*/ 1 h 156"/>
                <a:gd name="T16" fmla="*/ 5 w 56"/>
                <a:gd name="T17" fmla="*/ 3 h 156"/>
                <a:gd name="T18" fmla="*/ 3 w 56"/>
                <a:gd name="T19" fmla="*/ 6 h 156"/>
                <a:gd name="T20" fmla="*/ 2 w 56"/>
                <a:gd name="T21" fmla="*/ 11 h 156"/>
                <a:gd name="T22" fmla="*/ 0 w 56"/>
                <a:gd name="T23" fmla="*/ 14 h 156"/>
                <a:gd name="T24" fmla="*/ 0 w 56"/>
                <a:gd name="T25" fmla="*/ 18 h 156"/>
                <a:gd name="T26" fmla="*/ 25 w 56"/>
                <a:gd name="T27" fmla="*/ 144 h 156"/>
                <a:gd name="T28" fmla="*/ 27 w 56"/>
                <a:gd name="T29" fmla="*/ 147 h 156"/>
                <a:gd name="T30" fmla="*/ 28 w 56"/>
                <a:gd name="T31" fmla="*/ 152 h 156"/>
                <a:gd name="T32" fmla="*/ 31 w 56"/>
                <a:gd name="T33" fmla="*/ 153 h 156"/>
                <a:gd name="T34" fmla="*/ 36 w 56"/>
                <a:gd name="T35" fmla="*/ 155 h 156"/>
                <a:gd name="T36" fmla="*/ 39 w 56"/>
                <a:gd name="T37" fmla="*/ 156 h 156"/>
                <a:gd name="T38" fmla="*/ 44 w 56"/>
                <a:gd name="T39" fmla="*/ 156 h 156"/>
                <a:gd name="T40" fmla="*/ 47 w 56"/>
                <a:gd name="T41" fmla="*/ 155 h 156"/>
                <a:gd name="T42" fmla="*/ 51 w 56"/>
                <a:gd name="T43" fmla="*/ 153 h 156"/>
                <a:gd name="T44" fmla="*/ 53 w 56"/>
                <a:gd name="T45" fmla="*/ 150 h 156"/>
                <a:gd name="T46" fmla="*/ 54 w 56"/>
                <a:gd name="T47" fmla="*/ 146 h 156"/>
                <a:gd name="T48" fmla="*/ 56 w 56"/>
                <a:gd name="T49" fmla="*/ 143 h 156"/>
                <a:gd name="T50" fmla="*/ 56 w 56"/>
                <a:gd name="T51" fmla="*/ 138 h 156"/>
                <a:gd name="T52" fmla="*/ 31 w 56"/>
                <a:gd name="T53" fmla="*/ 12 h 1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6"/>
                <a:gd name="T82" fmla="*/ 0 h 156"/>
                <a:gd name="T83" fmla="*/ 56 w 56"/>
                <a:gd name="T84" fmla="*/ 156 h 1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6" h="156">
                  <a:moveTo>
                    <a:pt x="31" y="12"/>
                  </a:moveTo>
                  <a:lnTo>
                    <a:pt x="30" y="9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5" y="144"/>
                  </a:lnTo>
                  <a:lnTo>
                    <a:pt x="27" y="147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5"/>
                  </a:lnTo>
                  <a:lnTo>
                    <a:pt x="39" y="156"/>
                  </a:lnTo>
                  <a:lnTo>
                    <a:pt x="44" y="156"/>
                  </a:lnTo>
                  <a:lnTo>
                    <a:pt x="47" y="155"/>
                  </a:lnTo>
                  <a:lnTo>
                    <a:pt x="51" y="153"/>
                  </a:lnTo>
                  <a:lnTo>
                    <a:pt x="53" y="150"/>
                  </a:lnTo>
                  <a:lnTo>
                    <a:pt x="54" y="146"/>
                  </a:lnTo>
                  <a:lnTo>
                    <a:pt x="56" y="143"/>
                  </a:lnTo>
                  <a:lnTo>
                    <a:pt x="56" y="138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4" name="Freeform 49"/>
            <p:cNvSpPr>
              <a:spLocks/>
            </p:cNvSpPr>
            <p:nvPr/>
          </p:nvSpPr>
          <p:spPr bwMode="auto">
            <a:xfrm>
              <a:off x="3919" y="2666"/>
              <a:ext cx="118" cy="124"/>
            </a:xfrm>
            <a:custGeom>
              <a:avLst/>
              <a:gdLst>
                <a:gd name="T0" fmla="*/ 27 w 118"/>
                <a:gd name="T1" fmla="*/ 4 h 124"/>
                <a:gd name="T2" fmla="*/ 24 w 118"/>
                <a:gd name="T3" fmla="*/ 3 h 124"/>
                <a:gd name="T4" fmla="*/ 21 w 118"/>
                <a:gd name="T5" fmla="*/ 0 h 124"/>
                <a:gd name="T6" fmla="*/ 13 w 118"/>
                <a:gd name="T7" fmla="*/ 0 h 124"/>
                <a:gd name="T8" fmla="*/ 8 w 118"/>
                <a:gd name="T9" fmla="*/ 1 h 124"/>
                <a:gd name="T10" fmla="*/ 5 w 118"/>
                <a:gd name="T11" fmla="*/ 4 h 124"/>
                <a:gd name="T12" fmla="*/ 4 w 118"/>
                <a:gd name="T13" fmla="*/ 7 h 124"/>
                <a:gd name="T14" fmla="*/ 0 w 118"/>
                <a:gd name="T15" fmla="*/ 11 h 124"/>
                <a:gd name="T16" fmla="*/ 0 w 118"/>
                <a:gd name="T17" fmla="*/ 18 h 124"/>
                <a:gd name="T18" fmla="*/ 2 w 118"/>
                <a:gd name="T19" fmla="*/ 23 h 124"/>
                <a:gd name="T20" fmla="*/ 5 w 118"/>
                <a:gd name="T21" fmla="*/ 26 h 124"/>
                <a:gd name="T22" fmla="*/ 92 w 118"/>
                <a:gd name="T23" fmla="*/ 119 h 124"/>
                <a:gd name="T24" fmla="*/ 95 w 118"/>
                <a:gd name="T25" fmla="*/ 121 h 124"/>
                <a:gd name="T26" fmla="*/ 98 w 118"/>
                <a:gd name="T27" fmla="*/ 124 h 124"/>
                <a:gd name="T28" fmla="*/ 106 w 118"/>
                <a:gd name="T29" fmla="*/ 124 h 124"/>
                <a:gd name="T30" fmla="*/ 110 w 118"/>
                <a:gd name="T31" fmla="*/ 122 h 124"/>
                <a:gd name="T32" fmla="*/ 114 w 118"/>
                <a:gd name="T33" fmla="*/ 119 h 124"/>
                <a:gd name="T34" fmla="*/ 115 w 118"/>
                <a:gd name="T35" fmla="*/ 116 h 124"/>
                <a:gd name="T36" fmla="*/ 118 w 118"/>
                <a:gd name="T37" fmla="*/ 113 h 124"/>
                <a:gd name="T38" fmla="*/ 118 w 118"/>
                <a:gd name="T39" fmla="*/ 105 h 124"/>
                <a:gd name="T40" fmla="*/ 117 w 118"/>
                <a:gd name="T41" fmla="*/ 100 h 124"/>
                <a:gd name="T42" fmla="*/ 114 w 118"/>
                <a:gd name="T43" fmla="*/ 97 h 124"/>
                <a:gd name="T44" fmla="*/ 27 w 118"/>
                <a:gd name="T45" fmla="*/ 4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8"/>
                <a:gd name="T70" fmla="*/ 0 h 124"/>
                <a:gd name="T71" fmla="*/ 118 w 118"/>
                <a:gd name="T72" fmla="*/ 124 h 1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8" h="124">
                  <a:moveTo>
                    <a:pt x="27" y="4"/>
                  </a:moveTo>
                  <a:lnTo>
                    <a:pt x="24" y="3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26"/>
                  </a:lnTo>
                  <a:lnTo>
                    <a:pt x="92" y="119"/>
                  </a:lnTo>
                  <a:lnTo>
                    <a:pt x="95" y="121"/>
                  </a:lnTo>
                  <a:lnTo>
                    <a:pt x="98" y="124"/>
                  </a:lnTo>
                  <a:lnTo>
                    <a:pt x="106" y="124"/>
                  </a:lnTo>
                  <a:lnTo>
                    <a:pt x="110" y="122"/>
                  </a:lnTo>
                  <a:lnTo>
                    <a:pt x="114" y="119"/>
                  </a:lnTo>
                  <a:lnTo>
                    <a:pt x="115" y="116"/>
                  </a:lnTo>
                  <a:lnTo>
                    <a:pt x="118" y="113"/>
                  </a:lnTo>
                  <a:lnTo>
                    <a:pt x="118" y="105"/>
                  </a:lnTo>
                  <a:lnTo>
                    <a:pt x="117" y="100"/>
                  </a:lnTo>
                  <a:lnTo>
                    <a:pt x="114" y="97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5" name="Freeform 50"/>
            <p:cNvSpPr>
              <a:spLocks/>
            </p:cNvSpPr>
            <p:nvPr/>
          </p:nvSpPr>
          <p:spPr bwMode="auto">
            <a:xfrm>
              <a:off x="4854" y="3720"/>
              <a:ext cx="142" cy="56"/>
            </a:xfrm>
            <a:custGeom>
              <a:avLst/>
              <a:gdLst>
                <a:gd name="T0" fmla="*/ 130 w 142"/>
                <a:gd name="T1" fmla="*/ 31 h 56"/>
                <a:gd name="T2" fmla="*/ 135 w 142"/>
                <a:gd name="T3" fmla="*/ 29 h 56"/>
                <a:gd name="T4" fmla="*/ 138 w 142"/>
                <a:gd name="T5" fmla="*/ 26 h 56"/>
                <a:gd name="T6" fmla="*/ 139 w 142"/>
                <a:gd name="T7" fmla="*/ 23 h 56"/>
                <a:gd name="T8" fmla="*/ 142 w 142"/>
                <a:gd name="T9" fmla="*/ 20 h 56"/>
                <a:gd name="T10" fmla="*/ 142 w 142"/>
                <a:gd name="T11" fmla="*/ 12 h 56"/>
                <a:gd name="T12" fmla="*/ 141 w 142"/>
                <a:gd name="T13" fmla="*/ 8 h 56"/>
                <a:gd name="T14" fmla="*/ 138 w 142"/>
                <a:gd name="T15" fmla="*/ 5 h 56"/>
                <a:gd name="T16" fmla="*/ 135 w 142"/>
                <a:gd name="T17" fmla="*/ 3 h 56"/>
                <a:gd name="T18" fmla="*/ 131 w 142"/>
                <a:gd name="T19" fmla="*/ 0 h 56"/>
                <a:gd name="T20" fmla="*/ 124 w 142"/>
                <a:gd name="T21" fmla="*/ 0 h 56"/>
                <a:gd name="T22" fmla="*/ 12 w 142"/>
                <a:gd name="T23" fmla="*/ 25 h 56"/>
                <a:gd name="T24" fmla="*/ 7 w 142"/>
                <a:gd name="T25" fmla="*/ 26 h 56"/>
                <a:gd name="T26" fmla="*/ 4 w 142"/>
                <a:gd name="T27" fmla="*/ 29 h 56"/>
                <a:gd name="T28" fmla="*/ 3 w 142"/>
                <a:gd name="T29" fmla="*/ 32 h 56"/>
                <a:gd name="T30" fmla="*/ 0 w 142"/>
                <a:gd name="T31" fmla="*/ 36 h 56"/>
                <a:gd name="T32" fmla="*/ 0 w 142"/>
                <a:gd name="T33" fmla="*/ 43 h 56"/>
                <a:gd name="T34" fmla="*/ 1 w 142"/>
                <a:gd name="T35" fmla="*/ 48 h 56"/>
                <a:gd name="T36" fmla="*/ 4 w 142"/>
                <a:gd name="T37" fmla="*/ 51 h 56"/>
                <a:gd name="T38" fmla="*/ 7 w 142"/>
                <a:gd name="T39" fmla="*/ 53 h 56"/>
                <a:gd name="T40" fmla="*/ 11 w 142"/>
                <a:gd name="T41" fmla="*/ 56 h 56"/>
                <a:gd name="T42" fmla="*/ 18 w 142"/>
                <a:gd name="T43" fmla="*/ 56 h 56"/>
                <a:gd name="T44" fmla="*/ 130 w 142"/>
                <a:gd name="T45" fmla="*/ 31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2"/>
                <a:gd name="T70" fmla="*/ 0 h 56"/>
                <a:gd name="T71" fmla="*/ 142 w 142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2" h="56">
                  <a:moveTo>
                    <a:pt x="130" y="31"/>
                  </a:moveTo>
                  <a:lnTo>
                    <a:pt x="135" y="29"/>
                  </a:lnTo>
                  <a:lnTo>
                    <a:pt x="138" y="26"/>
                  </a:lnTo>
                  <a:lnTo>
                    <a:pt x="139" y="23"/>
                  </a:lnTo>
                  <a:lnTo>
                    <a:pt x="142" y="20"/>
                  </a:lnTo>
                  <a:lnTo>
                    <a:pt x="142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5" y="3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2" y="25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8"/>
                  </a:lnTo>
                  <a:lnTo>
                    <a:pt x="4" y="51"/>
                  </a:lnTo>
                  <a:lnTo>
                    <a:pt x="7" y="53"/>
                  </a:lnTo>
                  <a:lnTo>
                    <a:pt x="11" y="56"/>
                  </a:lnTo>
                  <a:lnTo>
                    <a:pt x="18" y="56"/>
                  </a:lnTo>
                  <a:lnTo>
                    <a:pt x="13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6" name="Freeform 51"/>
            <p:cNvSpPr>
              <a:spLocks/>
            </p:cNvSpPr>
            <p:nvPr/>
          </p:nvSpPr>
          <p:spPr bwMode="auto">
            <a:xfrm>
              <a:off x="4846" y="3692"/>
              <a:ext cx="158" cy="64"/>
            </a:xfrm>
            <a:custGeom>
              <a:avLst/>
              <a:gdLst>
                <a:gd name="T0" fmla="*/ 139 w 158"/>
                <a:gd name="T1" fmla="*/ 64 h 64"/>
                <a:gd name="T2" fmla="*/ 147 w 158"/>
                <a:gd name="T3" fmla="*/ 64 h 64"/>
                <a:gd name="T4" fmla="*/ 150 w 158"/>
                <a:gd name="T5" fmla="*/ 62 h 64"/>
                <a:gd name="T6" fmla="*/ 156 w 158"/>
                <a:gd name="T7" fmla="*/ 56 h 64"/>
                <a:gd name="T8" fmla="*/ 158 w 158"/>
                <a:gd name="T9" fmla="*/ 51 h 64"/>
                <a:gd name="T10" fmla="*/ 158 w 158"/>
                <a:gd name="T11" fmla="*/ 43 h 64"/>
                <a:gd name="T12" fmla="*/ 156 w 158"/>
                <a:gd name="T13" fmla="*/ 40 h 64"/>
                <a:gd name="T14" fmla="*/ 150 w 158"/>
                <a:gd name="T15" fmla="*/ 34 h 64"/>
                <a:gd name="T16" fmla="*/ 146 w 158"/>
                <a:gd name="T17" fmla="*/ 33 h 64"/>
                <a:gd name="T18" fmla="*/ 19 w 158"/>
                <a:gd name="T19" fmla="*/ 0 h 64"/>
                <a:gd name="T20" fmla="*/ 11 w 158"/>
                <a:gd name="T21" fmla="*/ 0 h 64"/>
                <a:gd name="T22" fmla="*/ 8 w 158"/>
                <a:gd name="T23" fmla="*/ 2 h 64"/>
                <a:gd name="T24" fmla="*/ 2 w 158"/>
                <a:gd name="T25" fmla="*/ 8 h 64"/>
                <a:gd name="T26" fmla="*/ 0 w 158"/>
                <a:gd name="T27" fmla="*/ 12 h 64"/>
                <a:gd name="T28" fmla="*/ 0 w 158"/>
                <a:gd name="T29" fmla="*/ 20 h 64"/>
                <a:gd name="T30" fmla="*/ 2 w 158"/>
                <a:gd name="T31" fmla="*/ 23 h 64"/>
                <a:gd name="T32" fmla="*/ 8 w 158"/>
                <a:gd name="T33" fmla="*/ 29 h 64"/>
                <a:gd name="T34" fmla="*/ 12 w 158"/>
                <a:gd name="T35" fmla="*/ 31 h 64"/>
                <a:gd name="T36" fmla="*/ 139 w 158"/>
                <a:gd name="T37" fmla="*/ 64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4"/>
                <a:gd name="T59" fmla="*/ 158 w 158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4">
                  <a:moveTo>
                    <a:pt x="139" y="64"/>
                  </a:moveTo>
                  <a:lnTo>
                    <a:pt x="147" y="64"/>
                  </a:lnTo>
                  <a:lnTo>
                    <a:pt x="150" y="62"/>
                  </a:lnTo>
                  <a:lnTo>
                    <a:pt x="156" y="56"/>
                  </a:lnTo>
                  <a:lnTo>
                    <a:pt x="158" y="51"/>
                  </a:lnTo>
                  <a:lnTo>
                    <a:pt x="158" y="43"/>
                  </a:lnTo>
                  <a:lnTo>
                    <a:pt x="156" y="40"/>
                  </a:lnTo>
                  <a:lnTo>
                    <a:pt x="150" y="34"/>
                  </a:lnTo>
                  <a:lnTo>
                    <a:pt x="146" y="33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13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7" name="Freeform 52"/>
            <p:cNvSpPr>
              <a:spLocks/>
            </p:cNvSpPr>
            <p:nvPr/>
          </p:nvSpPr>
          <p:spPr bwMode="auto">
            <a:xfrm>
              <a:off x="5145" y="3401"/>
              <a:ext cx="64" cy="138"/>
            </a:xfrm>
            <a:custGeom>
              <a:avLst/>
              <a:gdLst>
                <a:gd name="T0" fmla="*/ 33 w 64"/>
                <a:gd name="T1" fmla="*/ 127 h 138"/>
                <a:gd name="T2" fmla="*/ 36 w 64"/>
                <a:gd name="T3" fmla="*/ 130 h 138"/>
                <a:gd name="T4" fmla="*/ 37 w 64"/>
                <a:gd name="T5" fmla="*/ 133 h 138"/>
                <a:gd name="T6" fmla="*/ 40 w 64"/>
                <a:gd name="T7" fmla="*/ 136 h 138"/>
                <a:gd name="T8" fmla="*/ 45 w 64"/>
                <a:gd name="T9" fmla="*/ 138 h 138"/>
                <a:gd name="T10" fmla="*/ 53 w 64"/>
                <a:gd name="T11" fmla="*/ 138 h 138"/>
                <a:gd name="T12" fmla="*/ 56 w 64"/>
                <a:gd name="T13" fmla="*/ 134 h 138"/>
                <a:gd name="T14" fmla="*/ 59 w 64"/>
                <a:gd name="T15" fmla="*/ 133 h 138"/>
                <a:gd name="T16" fmla="*/ 62 w 64"/>
                <a:gd name="T17" fmla="*/ 130 h 138"/>
                <a:gd name="T18" fmla="*/ 64 w 64"/>
                <a:gd name="T19" fmla="*/ 125 h 138"/>
                <a:gd name="T20" fmla="*/ 64 w 64"/>
                <a:gd name="T21" fmla="*/ 117 h 138"/>
                <a:gd name="T22" fmla="*/ 31 w 64"/>
                <a:gd name="T23" fmla="*/ 10 h 138"/>
                <a:gd name="T24" fmla="*/ 28 w 64"/>
                <a:gd name="T25" fmla="*/ 7 h 138"/>
                <a:gd name="T26" fmla="*/ 26 w 64"/>
                <a:gd name="T27" fmla="*/ 4 h 138"/>
                <a:gd name="T28" fmla="*/ 23 w 64"/>
                <a:gd name="T29" fmla="*/ 1 h 138"/>
                <a:gd name="T30" fmla="*/ 19 w 64"/>
                <a:gd name="T31" fmla="*/ 0 h 138"/>
                <a:gd name="T32" fmla="*/ 11 w 64"/>
                <a:gd name="T33" fmla="*/ 0 h 138"/>
                <a:gd name="T34" fmla="*/ 8 w 64"/>
                <a:gd name="T35" fmla="*/ 3 h 138"/>
                <a:gd name="T36" fmla="*/ 5 w 64"/>
                <a:gd name="T37" fmla="*/ 4 h 138"/>
                <a:gd name="T38" fmla="*/ 2 w 64"/>
                <a:gd name="T39" fmla="*/ 7 h 138"/>
                <a:gd name="T40" fmla="*/ 0 w 64"/>
                <a:gd name="T41" fmla="*/ 12 h 138"/>
                <a:gd name="T42" fmla="*/ 0 w 64"/>
                <a:gd name="T43" fmla="*/ 20 h 138"/>
                <a:gd name="T44" fmla="*/ 33 w 64"/>
                <a:gd name="T45" fmla="*/ 127 h 1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"/>
                <a:gd name="T70" fmla="*/ 0 h 138"/>
                <a:gd name="T71" fmla="*/ 64 w 64"/>
                <a:gd name="T72" fmla="*/ 138 h 1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" h="138">
                  <a:moveTo>
                    <a:pt x="33" y="127"/>
                  </a:moveTo>
                  <a:lnTo>
                    <a:pt x="36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5" y="138"/>
                  </a:lnTo>
                  <a:lnTo>
                    <a:pt x="53" y="138"/>
                  </a:lnTo>
                  <a:lnTo>
                    <a:pt x="56" y="134"/>
                  </a:lnTo>
                  <a:lnTo>
                    <a:pt x="59" y="133"/>
                  </a:lnTo>
                  <a:lnTo>
                    <a:pt x="62" y="130"/>
                  </a:lnTo>
                  <a:lnTo>
                    <a:pt x="64" y="125"/>
                  </a:lnTo>
                  <a:lnTo>
                    <a:pt x="64" y="117"/>
                  </a:lnTo>
                  <a:lnTo>
                    <a:pt x="31" y="10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3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8" name="Freeform 53"/>
            <p:cNvSpPr>
              <a:spLocks/>
            </p:cNvSpPr>
            <p:nvPr/>
          </p:nvSpPr>
          <p:spPr bwMode="auto">
            <a:xfrm>
              <a:off x="5171" y="3407"/>
              <a:ext cx="70" cy="144"/>
            </a:xfrm>
            <a:custGeom>
              <a:avLst/>
              <a:gdLst>
                <a:gd name="T0" fmla="*/ 2 w 70"/>
                <a:gd name="T1" fmla="*/ 124 h 144"/>
                <a:gd name="T2" fmla="*/ 0 w 70"/>
                <a:gd name="T3" fmla="*/ 127 h 144"/>
                <a:gd name="T4" fmla="*/ 0 w 70"/>
                <a:gd name="T5" fmla="*/ 132 h 144"/>
                <a:gd name="T6" fmla="*/ 2 w 70"/>
                <a:gd name="T7" fmla="*/ 135 h 144"/>
                <a:gd name="T8" fmla="*/ 3 w 70"/>
                <a:gd name="T9" fmla="*/ 139 h 144"/>
                <a:gd name="T10" fmla="*/ 7 w 70"/>
                <a:gd name="T11" fmla="*/ 141 h 144"/>
                <a:gd name="T12" fmla="*/ 11 w 70"/>
                <a:gd name="T13" fmla="*/ 142 h 144"/>
                <a:gd name="T14" fmla="*/ 14 w 70"/>
                <a:gd name="T15" fmla="*/ 144 h 144"/>
                <a:gd name="T16" fmla="*/ 19 w 70"/>
                <a:gd name="T17" fmla="*/ 144 h 144"/>
                <a:gd name="T18" fmla="*/ 22 w 70"/>
                <a:gd name="T19" fmla="*/ 142 h 144"/>
                <a:gd name="T20" fmla="*/ 27 w 70"/>
                <a:gd name="T21" fmla="*/ 141 h 144"/>
                <a:gd name="T22" fmla="*/ 28 w 70"/>
                <a:gd name="T23" fmla="*/ 138 h 144"/>
                <a:gd name="T24" fmla="*/ 30 w 70"/>
                <a:gd name="T25" fmla="*/ 133 h 144"/>
                <a:gd name="T26" fmla="*/ 69 w 70"/>
                <a:gd name="T27" fmla="*/ 20 h 144"/>
                <a:gd name="T28" fmla="*/ 70 w 70"/>
                <a:gd name="T29" fmla="*/ 17 h 144"/>
                <a:gd name="T30" fmla="*/ 70 w 70"/>
                <a:gd name="T31" fmla="*/ 12 h 144"/>
                <a:gd name="T32" fmla="*/ 69 w 70"/>
                <a:gd name="T33" fmla="*/ 9 h 144"/>
                <a:gd name="T34" fmla="*/ 67 w 70"/>
                <a:gd name="T35" fmla="*/ 4 h 144"/>
                <a:gd name="T36" fmla="*/ 64 w 70"/>
                <a:gd name="T37" fmla="*/ 3 h 144"/>
                <a:gd name="T38" fmla="*/ 59 w 70"/>
                <a:gd name="T39" fmla="*/ 1 h 144"/>
                <a:gd name="T40" fmla="*/ 56 w 70"/>
                <a:gd name="T41" fmla="*/ 0 h 144"/>
                <a:gd name="T42" fmla="*/ 52 w 70"/>
                <a:gd name="T43" fmla="*/ 0 h 144"/>
                <a:gd name="T44" fmla="*/ 48 w 70"/>
                <a:gd name="T45" fmla="*/ 1 h 144"/>
                <a:gd name="T46" fmla="*/ 44 w 70"/>
                <a:gd name="T47" fmla="*/ 3 h 144"/>
                <a:gd name="T48" fmla="*/ 42 w 70"/>
                <a:gd name="T49" fmla="*/ 6 h 144"/>
                <a:gd name="T50" fmla="*/ 41 w 70"/>
                <a:gd name="T51" fmla="*/ 11 h 144"/>
                <a:gd name="T52" fmla="*/ 2 w 70"/>
                <a:gd name="T53" fmla="*/ 124 h 1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144"/>
                <a:gd name="T83" fmla="*/ 70 w 70"/>
                <a:gd name="T84" fmla="*/ 144 h 1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144">
                  <a:moveTo>
                    <a:pt x="2" y="124"/>
                  </a:moveTo>
                  <a:lnTo>
                    <a:pt x="0" y="127"/>
                  </a:lnTo>
                  <a:lnTo>
                    <a:pt x="0" y="132"/>
                  </a:lnTo>
                  <a:lnTo>
                    <a:pt x="2" y="135"/>
                  </a:lnTo>
                  <a:lnTo>
                    <a:pt x="3" y="139"/>
                  </a:lnTo>
                  <a:lnTo>
                    <a:pt x="7" y="141"/>
                  </a:lnTo>
                  <a:lnTo>
                    <a:pt x="11" y="142"/>
                  </a:lnTo>
                  <a:lnTo>
                    <a:pt x="14" y="144"/>
                  </a:lnTo>
                  <a:lnTo>
                    <a:pt x="19" y="144"/>
                  </a:lnTo>
                  <a:lnTo>
                    <a:pt x="22" y="142"/>
                  </a:lnTo>
                  <a:lnTo>
                    <a:pt x="27" y="141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69" y="20"/>
                  </a:lnTo>
                  <a:lnTo>
                    <a:pt x="70" y="17"/>
                  </a:lnTo>
                  <a:lnTo>
                    <a:pt x="70" y="12"/>
                  </a:lnTo>
                  <a:lnTo>
                    <a:pt x="69" y="9"/>
                  </a:lnTo>
                  <a:lnTo>
                    <a:pt x="67" y="4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8" y="1"/>
                  </a:lnTo>
                  <a:lnTo>
                    <a:pt x="44" y="3"/>
                  </a:lnTo>
                  <a:lnTo>
                    <a:pt x="42" y="6"/>
                  </a:lnTo>
                  <a:lnTo>
                    <a:pt x="41" y="11"/>
                  </a:lnTo>
                  <a:lnTo>
                    <a:pt x="2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39" name="Freeform 54"/>
            <p:cNvSpPr>
              <a:spLocks/>
            </p:cNvSpPr>
            <p:nvPr/>
          </p:nvSpPr>
          <p:spPr bwMode="auto">
            <a:xfrm>
              <a:off x="4012" y="2506"/>
              <a:ext cx="144" cy="51"/>
            </a:xfrm>
            <a:custGeom>
              <a:avLst/>
              <a:gdLst>
                <a:gd name="T0" fmla="*/ 19 w 144"/>
                <a:gd name="T1" fmla="*/ 0 h 51"/>
                <a:gd name="T2" fmla="*/ 14 w 144"/>
                <a:gd name="T3" fmla="*/ 0 h 51"/>
                <a:gd name="T4" fmla="*/ 11 w 144"/>
                <a:gd name="T5" fmla="*/ 2 h 51"/>
                <a:gd name="T6" fmla="*/ 7 w 144"/>
                <a:gd name="T7" fmla="*/ 3 h 51"/>
                <a:gd name="T8" fmla="*/ 3 w 144"/>
                <a:gd name="T9" fmla="*/ 6 h 51"/>
                <a:gd name="T10" fmla="*/ 0 w 144"/>
                <a:gd name="T11" fmla="*/ 12 h 51"/>
                <a:gd name="T12" fmla="*/ 0 w 144"/>
                <a:gd name="T13" fmla="*/ 17 h 51"/>
                <a:gd name="T14" fmla="*/ 2 w 144"/>
                <a:gd name="T15" fmla="*/ 20 h 51"/>
                <a:gd name="T16" fmla="*/ 3 w 144"/>
                <a:gd name="T17" fmla="*/ 25 h 51"/>
                <a:gd name="T18" fmla="*/ 7 w 144"/>
                <a:gd name="T19" fmla="*/ 28 h 51"/>
                <a:gd name="T20" fmla="*/ 13 w 144"/>
                <a:gd name="T21" fmla="*/ 31 h 51"/>
                <a:gd name="T22" fmla="*/ 126 w 144"/>
                <a:gd name="T23" fmla="*/ 51 h 51"/>
                <a:gd name="T24" fmla="*/ 131 w 144"/>
                <a:gd name="T25" fmla="*/ 51 h 51"/>
                <a:gd name="T26" fmla="*/ 134 w 144"/>
                <a:gd name="T27" fmla="*/ 50 h 51"/>
                <a:gd name="T28" fmla="*/ 138 w 144"/>
                <a:gd name="T29" fmla="*/ 48 h 51"/>
                <a:gd name="T30" fmla="*/ 141 w 144"/>
                <a:gd name="T31" fmla="*/ 45 h 51"/>
                <a:gd name="T32" fmla="*/ 144 w 144"/>
                <a:gd name="T33" fmla="*/ 39 h 51"/>
                <a:gd name="T34" fmla="*/ 144 w 144"/>
                <a:gd name="T35" fmla="*/ 34 h 51"/>
                <a:gd name="T36" fmla="*/ 143 w 144"/>
                <a:gd name="T37" fmla="*/ 31 h 51"/>
                <a:gd name="T38" fmla="*/ 141 w 144"/>
                <a:gd name="T39" fmla="*/ 26 h 51"/>
                <a:gd name="T40" fmla="*/ 138 w 144"/>
                <a:gd name="T41" fmla="*/ 23 h 51"/>
                <a:gd name="T42" fmla="*/ 132 w 144"/>
                <a:gd name="T43" fmla="*/ 20 h 51"/>
                <a:gd name="T44" fmla="*/ 19 w 144"/>
                <a:gd name="T45" fmla="*/ 0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4"/>
                <a:gd name="T70" fmla="*/ 0 h 51"/>
                <a:gd name="T71" fmla="*/ 144 w 144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4" h="51">
                  <a:moveTo>
                    <a:pt x="19" y="0"/>
                  </a:move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3" y="31"/>
                  </a:lnTo>
                  <a:lnTo>
                    <a:pt x="126" y="51"/>
                  </a:lnTo>
                  <a:lnTo>
                    <a:pt x="131" y="51"/>
                  </a:lnTo>
                  <a:lnTo>
                    <a:pt x="134" y="50"/>
                  </a:lnTo>
                  <a:lnTo>
                    <a:pt x="138" y="48"/>
                  </a:lnTo>
                  <a:lnTo>
                    <a:pt x="141" y="45"/>
                  </a:lnTo>
                  <a:lnTo>
                    <a:pt x="144" y="39"/>
                  </a:lnTo>
                  <a:lnTo>
                    <a:pt x="144" y="34"/>
                  </a:lnTo>
                  <a:lnTo>
                    <a:pt x="143" y="31"/>
                  </a:lnTo>
                  <a:lnTo>
                    <a:pt x="141" y="26"/>
                  </a:lnTo>
                  <a:lnTo>
                    <a:pt x="138" y="23"/>
                  </a:lnTo>
                  <a:lnTo>
                    <a:pt x="132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47140" name="Freeform 55"/>
            <p:cNvSpPr>
              <a:spLocks/>
            </p:cNvSpPr>
            <p:nvPr/>
          </p:nvSpPr>
          <p:spPr bwMode="auto">
            <a:xfrm>
              <a:off x="4012" y="2506"/>
              <a:ext cx="124" cy="110"/>
            </a:xfrm>
            <a:custGeom>
              <a:avLst/>
              <a:gdLst>
                <a:gd name="T0" fmla="*/ 25 w 124"/>
                <a:gd name="T1" fmla="*/ 3 h 110"/>
                <a:gd name="T2" fmla="*/ 19 w 124"/>
                <a:gd name="T3" fmla="*/ 0 h 110"/>
                <a:gd name="T4" fmla="*/ 14 w 124"/>
                <a:gd name="T5" fmla="*/ 0 h 110"/>
                <a:gd name="T6" fmla="*/ 11 w 124"/>
                <a:gd name="T7" fmla="*/ 2 h 110"/>
                <a:gd name="T8" fmla="*/ 7 w 124"/>
                <a:gd name="T9" fmla="*/ 3 h 110"/>
                <a:gd name="T10" fmla="*/ 3 w 124"/>
                <a:gd name="T11" fmla="*/ 6 h 110"/>
                <a:gd name="T12" fmla="*/ 0 w 124"/>
                <a:gd name="T13" fmla="*/ 12 h 110"/>
                <a:gd name="T14" fmla="*/ 0 w 124"/>
                <a:gd name="T15" fmla="*/ 17 h 110"/>
                <a:gd name="T16" fmla="*/ 2 w 124"/>
                <a:gd name="T17" fmla="*/ 20 h 110"/>
                <a:gd name="T18" fmla="*/ 3 w 124"/>
                <a:gd name="T19" fmla="*/ 25 h 110"/>
                <a:gd name="T20" fmla="*/ 7 w 124"/>
                <a:gd name="T21" fmla="*/ 28 h 110"/>
                <a:gd name="T22" fmla="*/ 100 w 124"/>
                <a:gd name="T23" fmla="*/ 107 h 110"/>
                <a:gd name="T24" fmla="*/ 106 w 124"/>
                <a:gd name="T25" fmla="*/ 110 h 110"/>
                <a:gd name="T26" fmla="*/ 110 w 124"/>
                <a:gd name="T27" fmla="*/ 110 h 110"/>
                <a:gd name="T28" fmla="*/ 113 w 124"/>
                <a:gd name="T29" fmla="*/ 109 h 110"/>
                <a:gd name="T30" fmla="*/ 118 w 124"/>
                <a:gd name="T31" fmla="*/ 107 h 110"/>
                <a:gd name="T32" fmla="*/ 121 w 124"/>
                <a:gd name="T33" fmla="*/ 104 h 110"/>
                <a:gd name="T34" fmla="*/ 124 w 124"/>
                <a:gd name="T35" fmla="*/ 98 h 110"/>
                <a:gd name="T36" fmla="*/ 124 w 124"/>
                <a:gd name="T37" fmla="*/ 93 h 110"/>
                <a:gd name="T38" fmla="*/ 123 w 124"/>
                <a:gd name="T39" fmla="*/ 90 h 110"/>
                <a:gd name="T40" fmla="*/ 121 w 124"/>
                <a:gd name="T41" fmla="*/ 85 h 110"/>
                <a:gd name="T42" fmla="*/ 118 w 124"/>
                <a:gd name="T43" fmla="*/ 82 h 110"/>
                <a:gd name="T44" fmla="*/ 25 w 124"/>
                <a:gd name="T45" fmla="*/ 3 h 1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4"/>
                <a:gd name="T70" fmla="*/ 0 h 110"/>
                <a:gd name="T71" fmla="*/ 124 w 124"/>
                <a:gd name="T72" fmla="*/ 110 h 11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4" h="110">
                  <a:moveTo>
                    <a:pt x="25" y="3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00" y="107"/>
                  </a:lnTo>
                  <a:lnTo>
                    <a:pt x="106" y="110"/>
                  </a:lnTo>
                  <a:lnTo>
                    <a:pt x="110" y="110"/>
                  </a:lnTo>
                  <a:lnTo>
                    <a:pt x="113" y="109"/>
                  </a:lnTo>
                  <a:lnTo>
                    <a:pt x="118" y="107"/>
                  </a:lnTo>
                  <a:lnTo>
                    <a:pt x="121" y="104"/>
                  </a:lnTo>
                  <a:lnTo>
                    <a:pt x="124" y="98"/>
                  </a:lnTo>
                  <a:lnTo>
                    <a:pt x="124" y="93"/>
                  </a:lnTo>
                  <a:lnTo>
                    <a:pt x="123" y="90"/>
                  </a:lnTo>
                  <a:lnTo>
                    <a:pt x="121" y="85"/>
                  </a:lnTo>
                  <a:lnTo>
                    <a:pt x="118" y="8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</p:grpSp>
      <p:grpSp>
        <p:nvGrpSpPr>
          <p:cNvPr id="58" name="Group 252"/>
          <p:cNvGrpSpPr>
            <a:grpSpLocks/>
          </p:cNvGrpSpPr>
          <p:nvPr/>
        </p:nvGrpSpPr>
        <p:grpSpPr bwMode="auto">
          <a:xfrm>
            <a:off x="467544" y="4221088"/>
            <a:ext cx="4108450" cy="2005012"/>
            <a:chOff x="2647" y="2771"/>
            <a:chExt cx="2588" cy="1263"/>
          </a:xfrm>
        </p:grpSpPr>
        <p:sp>
          <p:nvSpPr>
            <p:cNvPr id="59" name="Rectangle 113"/>
            <p:cNvSpPr>
              <a:spLocks noChangeArrowheads="1"/>
            </p:cNvSpPr>
            <p:nvPr/>
          </p:nvSpPr>
          <p:spPr bwMode="auto">
            <a:xfrm>
              <a:off x="2728" y="2790"/>
              <a:ext cx="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 dirty="0">
                  <a:solidFill>
                    <a:srgbClr val="000000"/>
                  </a:solidFill>
                </a:rPr>
                <a:t>Present </a:t>
              </a:r>
              <a:endParaRPr lang="en-US" sz="2400" b="0" i="0" baseline="0" dirty="0">
                <a:solidFill>
                  <a:srgbClr val="00FF00"/>
                </a:solidFill>
              </a:endParaRPr>
            </a:p>
          </p:txBody>
        </p:sp>
        <p:sp>
          <p:nvSpPr>
            <p:cNvPr id="60" name="Rectangle 114"/>
            <p:cNvSpPr>
              <a:spLocks noChangeArrowheads="1"/>
            </p:cNvSpPr>
            <p:nvPr/>
          </p:nvSpPr>
          <p:spPr bwMode="auto">
            <a:xfrm>
              <a:off x="2828" y="3016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State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1" name="Rectangle 115"/>
            <p:cNvSpPr>
              <a:spLocks noChangeArrowheads="1"/>
            </p:cNvSpPr>
            <p:nvPr/>
          </p:nvSpPr>
          <p:spPr bwMode="auto">
            <a:xfrm>
              <a:off x="3242" y="301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2" name="Rectangle 116"/>
            <p:cNvSpPr>
              <a:spLocks noChangeArrowheads="1"/>
            </p:cNvSpPr>
            <p:nvPr/>
          </p:nvSpPr>
          <p:spPr bwMode="auto">
            <a:xfrm>
              <a:off x="3512" y="2790"/>
              <a:ext cx="8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Next State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3" name="Rectangle 118"/>
            <p:cNvSpPr>
              <a:spLocks noChangeArrowheads="1"/>
            </p:cNvSpPr>
            <p:nvPr/>
          </p:nvSpPr>
          <p:spPr bwMode="auto">
            <a:xfrm>
              <a:off x="3560" y="3016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x=0   x=1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4" name="Rectangle 119"/>
            <p:cNvSpPr>
              <a:spLocks noChangeArrowheads="1"/>
            </p:cNvSpPr>
            <p:nvPr/>
          </p:nvSpPr>
          <p:spPr bwMode="auto">
            <a:xfrm>
              <a:off x="4305" y="301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5" name="Rectangle 120"/>
            <p:cNvSpPr>
              <a:spLocks noChangeArrowheads="1"/>
            </p:cNvSpPr>
            <p:nvPr/>
          </p:nvSpPr>
          <p:spPr bwMode="auto">
            <a:xfrm>
              <a:off x="4541" y="2790"/>
              <a:ext cx="5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Output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6" name="Rectangle 121"/>
            <p:cNvSpPr>
              <a:spLocks noChangeArrowheads="1"/>
            </p:cNvSpPr>
            <p:nvPr/>
          </p:nvSpPr>
          <p:spPr bwMode="auto">
            <a:xfrm>
              <a:off x="5138" y="279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67" name="Rectangle 122"/>
            <p:cNvSpPr>
              <a:spLocks noChangeArrowheads="1"/>
            </p:cNvSpPr>
            <p:nvPr/>
          </p:nvSpPr>
          <p:spPr bwMode="auto">
            <a:xfrm>
              <a:off x="2648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8" name="Line 123"/>
            <p:cNvSpPr>
              <a:spLocks noChangeShapeType="1"/>
            </p:cNvSpPr>
            <p:nvPr/>
          </p:nvSpPr>
          <p:spPr bwMode="auto">
            <a:xfrm>
              <a:off x="2648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Line 124"/>
            <p:cNvSpPr>
              <a:spLocks noChangeShapeType="1"/>
            </p:cNvSpPr>
            <p:nvPr/>
          </p:nvSpPr>
          <p:spPr bwMode="auto">
            <a:xfrm>
              <a:off x="2648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0" name="Rectangle 125"/>
            <p:cNvSpPr>
              <a:spLocks noChangeArrowheads="1"/>
            </p:cNvSpPr>
            <p:nvPr/>
          </p:nvSpPr>
          <p:spPr bwMode="auto">
            <a:xfrm>
              <a:off x="2648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" name="Line 126"/>
            <p:cNvSpPr>
              <a:spLocks noChangeShapeType="1"/>
            </p:cNvSpPr>
            <p:nvPr/>
          </p:nvSpPr>
          <p:spPr bwMode="auto">
            <a:xfrm>
              <a:off x="2648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2648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3" name="Rectangle 128"/>
            <p:cNvSpPr>
              <a:spLocks noChangeArrowheads="1"/>
            </p:cNvSpPr>
            <p:nvPr/>
          </p:nvSpPr>
          <p:spPr bwMode="auto">
            <a:xfrm>
              <a:off x="2659" y="2771"/>
              <a:ext cx="75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" name="Line 129"/>
            <p:cNvSpPr>
              <a:spLocks noChangeShapeType="1"/>
            </p:cNvSpPr>
            <p:nvPr/>
          </p:nvSpPr>
          <p:spPr bwMode="auto">
            <a:xfrm>
              <a:off x="2659" y="2771"/>
              <a:ext cx="7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5" name="Rectangle 133"/>
            <p:cNvSpPr>
              <a:spLocks noChangeArrowheads="1"/>
            </p:cNvSpPr>
            <p:nvPr/>
          </p:nvSpPr>
          <p:spPr bwMode="auto">
            <a:xfrm>
              <a:off x="3422" y="2771"/>
              <a:ext cx="10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134"/>
            <p:cNvSpPr>
              <a:spLocks noChangeShapeType="1"/>
            </p:cNvSpPr>
            <p:nvPr/>
          </p:nvSpPr>
          <p:spPr bwMode="auto">
            <a:xfrm>
              <a:off x="3422" y="2771"/>
              <a:ext cx="1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" name="Rectangle 138"/>
            <p:cNvSpPr>
              <a:spLocks noChangeArrowheads="1"/>
            </p:cNvSpPr>
            <p:nvPr/>
          </p:nvSpPr>
          <p:spPr bwMode="auto">
            <a:xfrm>
              <a:off x="4454" y="2771"/>
              <a:ext cx="76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8" name="Line 139"/>
            <p:cNvSpPr>
              <a:spLocks noChangeShapeType="1"/>
            </p:cNvSpPr>
            <p:nvPr/>
          </p:nvSpPr>
          <p:spPr bwMode="auto">
            <a:xfrm>
              <a:off x="4454" y="2771"/>
              <a:ext cx="7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Rectangle 140"/>
            <p:cNvSpPr>
              <a:spLocks noChangeArrowheads="1"/>
            </p:cNvSpPr>
            <p:nvPr/>
          </p:nvSpPr>
          <p:spPr bwMode="auto">
            <a:xfrm>
              <a:off x="5223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0" name="Line 141"/>
            <p:cNvSpPr>
              <a:spLocks noChangeShapeType="1"/>
            </p:cNvSpPr>
            <p:nvPr/>
          </p:nvSpPr>
          <p:spPr bwMode="auto">
            <a:xfrm>
              <a:off x="5223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" name="Line 142"/>
            <p:cNvSpPr>
              <a:spLocks noChangeShapeType="1"/>
            </p:cNvSpPr>
            <p:nvPr/>
          </p:nvSpPr>
          <p:spPr bwMode="auto">
            <a:xfrm>
              <a:off x="5223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Rectangle 143"/>
            <p:cNvSpPr>
              <a:spLocks noChangeArrowheads="1"/>
            </p:cNvSpPr>
            <p:nvPr/>
          </p:nvSpPr>
          <p:spPr bwMode="auto">
            <a:xfrm>
              <a:off x="5223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3" name="Line 144"/>
            <p:cNvSpPr>
              <a:spLocks noChangeShapeType="1"/>
            </p:cNvSpPr>
            <p:nvPr/>
          </p:nvSpPr>
          <p:spPr bwMode="auto">
            <a:xfrm>
              <a:off x="5223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" name="Line 145"/>
            <p:cNvSpPr>
              <a:spLocks noChangeShapeType="1"/>
            </p:cNvSpPr>
            <p:nvPr/>
          </p:nvSpPr>
          <p:spPr bwMode="auto">
            <a:xfrm>
              <a:off x="5223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5" name="Rectangle 146"/>
            <p:cNvSpPr>
              <a:spLocks noChangeArrowheads="1"/>
            </p:cNvSpPr>
            <p:nvPr/>
          </p:nvSpPr>
          <p:spPr bwMode="auto">
            <a:xfrm>
              <a:off x="2648" y="2782"/>
              <a:ext cx="11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" name="Line 147"/>
            <p:cNvSpPr>
              <a:spLocks noChangeShapeType="1"/>
            </p:cNvSpPr>
            <p:nvPr/>
          </p:nvSpPr>
          <p:spPr bwMode="auto">
            <a:xfrm>
              <a:off x="2648" y="2782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Rectangle 152"/>
            <p:cNvSpPr>
              <a:spLocks noChangeArrowheads="1"/>
            </p:cNvSpPr>
            <p:nvPr/>
          </p:nvSpPr>
          <p:spPr bwMode="auto">
            <a:xfrm>
              <a:off x="5223" y="2782"/>
              <a:ext cx="11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8" name="Line 153"/>
            <p:cNvSpPr>
              <a:spLocks noChangeShapeType="1"/>
            </p:cNvSpPr>
            <p:nvPr/>
          </p:nvSpPr>
          <p:spPr bwMode="auto">
            <a:xfrm>
              <a:off x="5223" y="2782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" name="Rectangle 154"/>
            <p:cNvSpPr>
              <a:spLocks noChangeArrowheads="1"/>
            </p:cNvSpPr>
            <p:nvPr/>
          </p:nvSpPr>
          <p:spPr bwMode="auto">
            <a:xfrm>
              <a:off x="2987" y="324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0" name="Rectangle 155"/>
            <p:cNvSpPr>
              <a:spLocks noChangeArrowheads="1"/>
            </p:cNvSpPr>
            <p:nvPr/>
          </p:nvSpPr>
          <p:spPr bwMode="auto">
            <a:xfrm>
              <a:off x="3083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1" name="Rectangle 156"/>
            <p:cNvSpPr>
              <a:spLocks noChangeArrowheads="1"/>
            </p:cNvSpPr>
            <p:nvPr/>
          </p:nvSpPr>
          <p:spPr bwMode="auto">
            <a:xfrm>
              <a:off x="3694" y="3247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0      1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2" name="Rectangle 157"/>
            <p:cNvSpPr>
              <a:spLocks noChangeArrowheads="1"/>
            </p:cNvSpPr>
            <p:nvPr/>
          </p:nvSpPr>
          <p:spPr bwMode="auto">
            <a:xfrm>
              <a:off x="4173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3" name="Rectangle 158"/>
            <p:cNvSpPr>
              <a:spLocks noChangeArrowheads="1"/>
            </p:cNvSpPr>
            <p:nvPr/>
          </p:nvSpPr>
          <p:spPr bwMode="auto">
            <a:xfrm>
              <a:off x="4792" y="324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4" name="Rectangle 159"/>
            <p:cNvSpPr>
              <a:spLocks noChangeArrowheads="1"/>
            </p:cNvSpPr>
            <p:nvPr/>
          </p:nvSpPr>
          <p:spPr bwMode="auto">
            <a:xfrm>
              <a:off x="4887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95" name="Line 160"/>
            <p:cNvSpPr>
              <a:spLocks noChangeShapeType="1"/>
            </p:cNvSpPr>
            <p:nvPr/>
          </p:nvSpPr>
          <p:spPr bwMode="auto">
            <a:xfrm>
              <a:off x="2648" y="323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" name="Line 161"/>
            <p:cNvSpPr>
              <a:spLocks noChangeShapeType="1"/>
            </p:cNvSpPr>
            <p:nvPr/>
          </p:nvSpPr>
          <p:spPr bwMode="auto">
            <a:xfrm>
              <a:off x="2659" y="3234"/>
              <a:ext cx="7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" name="Line 168"/>
            <p:cNvSpPr>
              <a:spLocks noChangeShapeType="1"/>
            </p:cNvSpPr>
            <p:nvPr/>
          </p:nvSpPr>
          <p:spPr bwMode="auto">
            <a:xfrm>
              <a:off x="3428" y="3234"/>
              <a:ext cx="10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" name="Line 175"/>
            <p:cNvSpPr>
              <a:spLocks noChangeShapeType="1"/>
            </p:cNvSpPr>
            <p:nvPr/>
          </p:nvSpPr>
          <p:spPr bwMode="auto">
            <a:xfrm>
              <a:off x="4460" y="3234"/>
              <a:ext cx="7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9" name="Line 176"/>
            <p:cNvSpPr>
              <a:spLocks noChangeShapeType="1"/>
            </p:cNvSpPr>
            <p:nvPr/>
          </p:nvSpPr>
          <p:spPr bwMode="auto">
            <a:xfrm>
              <a:off x="5223" y="323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" name="Rectangle 177"/>
            <p:cNvSpPr>
              <a:spLocks noChangeArrowheads="1"/>
            </p:cNvSpPr>
            <p:nvPr/>
          </p:nvSpPr>
          <p:spPr bwMode="auto">
            <a:xfrm>
              <a:off x="2648" y="3240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" name="Line 178"/>
            <p:cNvSpPr>
              <a:spLocks noChangeShapeType="1"/>
            </p:cNvSpPr>
            <p:nvPr/>
          </p:nvSpPr>
          <p:spPr bwMode="auto">
            <a:xfrm>
              <a:off x="2648" y="3240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" name="Rectangle 183"/>
            <p:cNvSpPr>
              <a:spLocks noChangeArrowheads="1"/>
            </p:cNvSpPr>
            <p:nvPr/>
          </p:nvSpPr>
          <p:spPr bwMode="auto">
            <a:xfrm>
              <a:off x="5223" y="3240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" name="Line 184"/>
            <p:cNvSpPr>
              <a:spLocks noChangeShapeType="1"/>
            </p:cNvSpPr>
            <p:nvPr/>
          </p:nvSpPr>
          <p:spPr bwMode="auto">
            <a:xfrm>
              <a:off x="5223" y="3240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4" name="Rectangle 185"/>
            <p:cNvSpPr>
              <a:spLocks noChangeArrowheads="1"/>
            </p:cNvSpPr>
            <p:nvPr/>
          </p:nvSpPr>
          <p:spPr bwMode="auto">
            <a:xfrm>
              <a:off x="2987" y="34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1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05" name="Rectangle 186"/>
            <p:cNvSpPr>
              <a:spLocks noChangeArrowheads="1"/>
            </p:cNvSpPr>
            <p:nvPr/>
          </p:nvSpPr>
          <p:spPr bwMode="auto">
            <a:xfrm>
              <a:off x="3083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06" name="Rectangle 187"/>
            <p:cNvSpPr>
              <a:spLocks noChangeArrowheads="1"/>
            </p:cNvSpPr>
            <p:nvPr/>
          </p:nvSpPr>
          <p:spPr bwMode="auto">
            <a:xfrm>
              <a:off x="3694" y="347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0      2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07" name="Rectangle 188"/>
            <p:cNvSpPr>
              <a:spLocks noChangeArrowheads="1"/>
            </p:cNvSpPr>
            <p:nvPr/>
          </p:nvSpPr>
          <p:spPr bwMode="auto">
            <a:xfrm>
              <a:off x="4173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08" name="Rectangle 189"/>
            <p:cNvSpPr>
              <a:spLocks noChangeArrowheads="1"/>
            </p:cNvSpPr>
            <p:nvPr/>
          </p:nvSpPr>
          <p:spPr bwMode="auto">
            <a:xfrm>
              <a:off x="4792" y="34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09" name="Rectangle 190"/>
            <p:cNvSpPr>
              <a:spLocks noChangeArrowheads="1"/>
            </p:cNvSpPr>
            <p:nvPr/>
          </p:nvSpPr>
          <p:spPr bwMode="auto">
            <a:xfrm>
              <a:off x="4887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10" name="Line 191"/>
            <p:cNvSpPr>
              <a:spLocks noChangeShapeType="1"/>
            </p:cNvSpPr>
            <p:nvPr/>
          </p:nvSpPr>
          <p:spPr bwMode="auto">
            <a:xfrm>
              <a:off x="2648" y="346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1" name="Line 196"/>
            <p:cNvSpPr>
              <a:spLocks noChangeShapeType="1"/>
            </p:cNvSpPr>
            <p:nvPr/>
          </p:nvSpPr>
          <p:spPr bwMode="auto">
            <a:xfrm>
              <a:off x="5223" y="346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2" name="Rectangle 197"/>
            <p:cNvSpPr>
              <a:spLocks noChangeArrowheads="1"/>
            </p:cNvSpPr>
            <p:nvPr/>
          </p:nvSpPr>
          <p:spPr bwMode="auto">
            <a:xfrm>
              <a:off x="2648" y="3471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2648" y="347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" name="Rectangle 203"/>
            <p:cNvSpPr>
              <a:spLocks noChangeArrowheads="1"/>
            </p:cNvSpPr>
            <p:nvPr/>
          </p:nvSpPr>
          <p:spPr bwMode="auto">
            <a:xfrm>
              <a:off x="5223" y="3471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5" name="Line 204"/>
            <p:cNvSpPr>
              <a:spLocks noChangeShapeType="1"/>
            </p:cNvSpPr>
            <p:nvPr/>
          </p:nvSpPr>
          <p:spPr bwMode="auto">
            <a:xfrm>
              <a:off x="5223" y="347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6" name="Rectangle 205"/>
            <p:cNvSpPr>
              <a:spLocks noChangeArrowheads="1"/>
            </p:cNvSpPr>
            <p:nvPr/>
          </p:nvSpPr>
          <p:spPr bwMode="auto">
            <a:xfrm>
              <a:off x="2987" y="371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2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17" name="Rectangle 206"/>
            <p:cNvSpPr>
              <a:spLocks noChangeArrowheads="1"/>
            </p:cNvSpPr>
            <p:nvPr/>
          </p:nvSpPr>
          <p:spPr bwMode="auto">
            <a:xfrm>
              <a:off x="3083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18" name="Rectangle 207"/>
            <p:cNvSpPr>
              <a:spLocks noChangeArrowheads="1"/>
            </p:cNvSpPr>
            <p:nvPr/>
          </p:nvSpPr>
          <p:spPr bwMode="auto">
            <a:xfrm>
              <a:off x="3694" y="3710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0      2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19" name="Rectangle 208"/>
            <p:cNvSpPr>
              <a:spLocks noChangeArrowheads="1"/>
            </p:cNvSpPr>
            <p:nvPr/>
          </p:nvSpPr>
          <p:spPr bwMode="auto">
            <a:xfrm>
              <a:off x="4173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20" name="Rectangle 209"/>
            <p:cNvSpPr>
              <a:spLocks noChangeArrowheads="1"/>
            </p:cNvSpPr>
            <p:nvPr/>
          </p:nvSpPr>
          <p:spPr bwMode="auto">
            <a:xfrm>
              <a:off x="4792" y="371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1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21" name="Rectangle 210"/>
            <p:cNvSpPr>
              <a:spLocks noChangeArrowheads="1"/>
            </p:cNvSpPr>
            <p:nvPr/>
          </p:nvSpPr>
          <p:spPr bwMode="auto">
            <a:xfrm>
              <a:off x="4887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sp>
          <p:nvSpPr>
            <p:cNvPr id="122" name="Line 211"/>
            <p:cNvSpPr>
              <a:spLocks noChangeShapeType="1"/>
            </p:cNvSpPr>
            <p:nvPr/>
          </p:nvSpPr>
          <p:spPr bwMode="auto">
            <a:xfrm>
              <a:off x="2648" y="36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" name="Line 216"/>
            <p:cNvSpPr>
              <a:spLocks noChangeShapeType="1"/>
            </p:cNvSpPr>
            <p:nvPr/>
          </p:nvSpPr>
          <p:spPr bwMode="auto">
            <a:xfrm>
              <a:off x="5223" y="36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" name="Rectangle 217"/>
            <p:cNvSpPr>
              <a:spLocks noChangeArrowheads="1"/>
            </p:cNvSpPr>
            <p:nvPr/>
          </p:nvSpPr>
          <p:spPr bwMode="auto">
            <a:xfrm>
              <a:off x="2648" y="3703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" name="Line 218"/>
            <p:cNvSpPr>
              <a:spLocks noChangeShapeType="1"/>
            </p:cNvSpPr>
            <p:nvPr/>
          </p:nvSpPr>
          <p:spPr bwMode="auto">
            <a:xfrm>
              <a:off x="2648" y="3703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" name="Rectangle 219"/>
            <p:cNvSpPr>
              <a:spLocks noChangeArrowheads="1"/>
            </p:cNvSpPr>
            <p:nvPr/>
          </p:nvSpPr>
          <p:spPr bwMode="auto">
            <a:xfrm>
              <a:off x="2648" y="3929"/>
              <a:ext cx="764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7" name="Rectangle 225"/>
            <p:cNvSpPr>
              <a:spLocks noChangeArrowheads="1"/>
            </p:cNvSpPr>
            <p:nvPr/>
          </p:nvSpPr>
          <p:spPr bwMode="auto">
            <a:xfrm>
              <a:off x="3418" y="3929"/>
              <a:ext cx="10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8" name="Rectangle 231"/>
            <p:cNvSpPr>
              <a:spLocks noChangeArrowheads="1"/>
            </p:cNvSpPr>
            <p:nvPr/>
          </p:nvSpPr>
          <p:spPr bwMode="auto">
            <a:xfrm>
              <a:off x="4451" y="3929"/>
              <a:ext cx="77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9" name="Rectangle 232"/>
            <p:cNvSpPr>
              <a:spLocks noChangeArrowheads="1"/>
            </p:cNvSpPr>
            <p:nvPr/>
          </p:nvSpPr>
          <p:spPr bwMode="auto">
            <a:xfrm>
              <a:off x="5223" y="3703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0" name="Line 233"/>
            <p:cNvSpPr>
              <a:spLocks noChangeShapeType="1"/>
            </p:cNvSpPr>
            <p:nvPr/>
          </p:nvSpPr>
          <p:spPr bwMode="auto">
            <a:xfrm>
              <a:off x="5223" y="3703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1" name="Rectangle 234"/>
            <p:cNvSpPr>
              <a:spLocks noChangeArrowheads="1"/>
            </p:cNvSpPr>
            <p:nvPr/>
          </p:nvSpPr>
          <p:spPr bwMode="auto">
            <a:xfrm>
              <a:off x="5223" y="3929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2" name="Line 235"/>
            <p:cNvSpPr>
              <a:spLocks noChangeShapeType="1"/>
            </p:cNvSpPr>
            <p:nvPr/>
          </p:nvSpPr>
          <p:spPr bwMode="auto">
            <a:xfrm>
              <a:off x="5223" y="39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3" name="Rectangle 236"/>
            <p:cNvSpPr>
              <a:spLocks noChangeArrowheads="1"/>
            </p:cNvSpPr>
            <p:nvPr/>
          </p:nvSpPr>
          <p:spPr bwMode="auto">
            <a:xfrm>
              <a:off x="2698" y="3938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0" baseline="0">
                  <a:solidFill>
                    <a:srgbClr val="000000"/>
                  </a:solidFill>
                </a:rPr>
                <a:t> </a:t>
              </a:r>
              <a:endParaRPr lang="en-US" sz="2400" b="0" i="0" baseline="0">
                <a:solidFill>
                  <a:srgbClr val="00FF00"/>
                </a:solidFill>
              </a:endParaRPr>
            </a:p>
          </p:txBody>
        </p:sp>
        <p:grpSp>
          <p:nvGrpSpPr>
            <p:cNvPr id="134" name="Group 237"/>
            <p:cNvGrpSpPr>
              <a:grpSpLocks/>
            </p:cNvGrpSpPr>
            <p:nvPr/>
          </p:nvGrpSpPr>
          <p:grpSpPr bwMode="auto">
            <a:xfrm>
              <a:off x="2659" y="3466"/>
              <a:ext cx="2564" cy="1"/>
              <a:chOff x="2563" y="3425"/>
              <a:chExt cx="2564" cy="1"/>
            </a:xfrm>
          </p:grpSpPr>
          <p:sp>
            <p:nvSpPr>
              <p:cNvPr id="145" name="Line 238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6" name="Line 239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7" name="Line 240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5" name="Group 241"/>
            <p:cNvGrpSpPr>
              <a:grpSpLocks/>
            </p:cNvGrpSpPr>
            <p:nvPr/>
          </p:nvGrpSpPr>
          <p:grpSpPr bwMode="auto">
            <a:xfrm>
              <a:off x="2671" y="3720"/>
              <a:ext cx="2564" cy="1"/>
              <a:chOff x="2563" y="3425"/>
              <a:chExt cx="2564" cy="1"/>
            </a:xfrm>
          </p:grpSpPr>
          <p:sp>
            <p:nvSpPr>
              <p:cNvPr id="142" name="Line 242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" name="Line 243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4" name="Line 244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6" name="Group 245"/>
            <p:cNvGrpSpPr>
              <a:grpSpLocks/>
            </p:cNvGrpSpPr>
            <p:nvPr/>
          </p:nvGrpSpPr>
          <p:grpSpPr bwMode="auto">
            <a:xfrm>
              <a:off x="2647" y="3937"/>
              <a:ext cx="2564" cy="1"/>
              <a:chOff x="2563" y="3425"/>
              <a:chExt cx="2564" cy="1"/>
            </a:xfrm>
          </p:grpSpPr>
          <p:sp>
            <p:nvSpPr>
              <p:cNvPr id="139" name="Line 246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0" name="Line 247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1" name="Line 248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37" name="Line 250"/>
            <p:cNvSpPr>
              <a:spLocks noChangeShapeType="1"/>
            </p:cNvSpPr>
            <p:nvPr/>
          </p:nvSpPr>
          <p:spPr bwMode="auto">
            <a:xfrm>
              <a:off x="3424" y="278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8" name="Line 251"/>
            <p:cNvSpPr>
              <a:spLocks noChangeShapeType="1"/>
            </p:cNvSpPr>
            <p:nvPr/>
          </p:nvSpPr>
          <p:spPr bwMode="auto">
            <a:xfrm>
              <a:off x="4448" y="277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8" name="Group 255"/>
          <p:cNvGrpSpPr>
            <a:grpSpLocks/>
          </p:cNvGrpSpPr>
          <p:nvPr/>
        </p:nvGrpSpPr>
        <p:grpSpPr bwMode="auto">
          <a:xfrm>
            <a:off x="4572000" y="1052736"/>
            <a:ext cx="4445000" cy="1658938"/>
            <a:chOff x="2554" y="1456"/>
            <a:chExt cx="2800" cy="1045"/>
          </a:xfrm>
        </p:grpSpPr>
        <p:sp>
          <p:nvSpPr>
            <p:cNvPr id="149" name="Rectangle 103"/>
            <p:cNvSpPr>
              <a:spLocks noChangeArrowheads="1"/>
            </p:cNvSpPr>
            <p:nvPr/>
          </p:nvSpPr>
          <p:spPr bwMode="auto">
            <a:xfrm>
              <a:off x="2604" y="240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0" name="Rectangle 5"/>
            <p:cNvSpPr>
              <a:spLocks noChangeArrowheads="1"/>
            </p:cNvSpPr>
            <p:nvPr/>
          </p:nvSpPr>
          <p:spPr bwMode="auto">
            <a:xfrm>
              <a:off x="2635" y="1477"/>
              <a:ext cx="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Present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1" name="Rectangle 6"/>
            <p:cNvSpPr>
              <a:spLocks noChangeArrowheads="1"/>
            </p:cNvSpPr>
            <p:nvPr/>
          </p:nvSpPr>
          <p:spPr bwMode="auto">
            <a:xfrm>
              <a:off x="2735" y="1704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State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2" name="Rectangle 7"/>
            <p:cNvSpPr>
              <a:spLocks noChangeArrowheads="1"/>
            </p:cNvSpPr>
            <p:nvPr/>
          </p:nvSpPr>
          <p:spPr bwMode="auto">
            <a:xfrm>
              <a:off x="3151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3" name="Rectangle 8"/>
            <p:cNvSpPr>
              <a:spLocks noChangeArrowheads="1"/>
            </p:cNvSpPr>
            <p:nvPr/>
          </p:nvSpPr>
          <p:spPr bwMode="auto">
            <a:xfrm>
              <a:off x="3446" y="1477"/>
              <a:ext cx="8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 dirty="0">
                  <a:solidFill>
                    <a:srgbClr val="000000"/>
                  </a:solidFill>
                </a:rPr>
                <a:t>Next State</a:t>
              </a:r>
              <a:endParaRPr lang="en-US" sz="2400" i="0" baseline="0" dirty="0">
                <a:solidFill>
                  <a:srgbClr val="00FF00"/>
                </a:solidFill>
              </a:endParaRPr>
            </a:p>
          </p:txBody>
        </p:sp>
        <p:sp>
          <p:nvSpPr>
            <p:cNvPr id="154" name="Rectangle 9"/>
            <p:cNvSpPr>
              <a:spLocks noChangeArrowheads="1"/>
            </p:cNvSpPr>
            <p:nvPr/>
          </p:nvSpPr>
          <p:spPr bwMode="auto">
            <a:xfrm>
              <a:off x="4293" y="14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5" name="Rectangle 10"/>
            <p:cNvSpPr>
              <a:spLocks noChangeArrowheads="1"/>
            </p:cNvSpPr>
            <p:nvPr/>
          </p:nvSpPr>
          <p:spPr bwMode="auto">
            <a:xfrm>
              <a:off x="3494" y="1704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x=0   x=1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6" name="Rectangle 11"/>
            <p:cNvSpPr>
              <a:spLocks noChangeArrowheads="1"/>
            </p:cNvSpPr>
            <p:nvPr/>
          </p:nvSpPr>
          <p:spPr bwMode="auto">
            <a:xfrm>
              <a:off x="4243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7" name="Rectangle 12"/>
            <p:cNvSpPr>
              <a:spLocks noChangeArrowheads="1"/>
            </p:cNvSpPr>
            <p:nvPr/>
          </p:nvSpPr>
          <p:spPr bwMode="auto">
            <a:xfrm>
              <a:off x="4578" y="1477"/>
              <a:ext cx="5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Output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5179" y="14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505" y="1704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x=0   x=1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5254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61" name="Rectangle 16"/>
            <p:cNvSpPr>
              <a:spLocks noChangeArrowheads="1"/>
            </p:cNvSpPr>
            <p:nvPr/>
          </p:nvSpPr>
          <p:spPr bwMode="auto">
            <a:xfrm>
              <a:off x="2554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2" name="Line 17"/>
            <p:cNvSpPr>
              <a:spLocks noChangeShapeType="1"/>
            </p:cNvSpPr>
            <p:nvPr/>
          </p:nvSpPr>
          <p:spPr bwMode="auto">
            <a:xfrm>
              <a:off x="2554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3" name="Line 18"/>
            <p:cNvSpPr>
              <a:spLocks noChangeShapeType="1"/>
            </p:cNvSpPr>
            <p:nvPr/>
          </p:nvSpPr>
          <p:spPr bwMode="auto">
            <a:xfrm>
              <a:off x="2554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2554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5" name="Line 20"/>
            <p:cNvSpPr>
              <a:spLocks noChangeShapeType="1"/>
            </p:cNvSpPr>
            <p:nvPr/>
          </p:nvSpPr>
          <p:spPr bwMode="auto">
            <a:xfrm>
              <a:off x="2554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6" name="Line 21"/>
            <p:cNvSpPr>
              <a:spLocks noChangeShapeType="1"/>
            </p:cNvSpPr>
            <p:nvPr/>
          </p:nvSpPr>
          <p:spPr bwMode="auto">
            <a:xfrm>
              <a:off x="2554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2566" y="1458"/>
              <a:ext cx="75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8" name="Rectangle 26"/>
            <p:cNvSpPr>
              <a:spLocks noChangeArrowheads="1"/>
            </p:cNvSpPr>
            <p:nvPr/>
          </p:nvSpPr>
          <p:spPr bwMode="auto">
            <a:xfrm>
              <a:off x="3332" y="1458"/>
              <a:ext cx="107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>
              <a:off x="4416" y="1458"/>
              <a:ext cx="92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0" name="Rectangle 31"/>
            <p:cNvSpPr>
              <a:spLocks noChangeArrowheads="1"/>
            </p:cNvSpPr>
            <p:nvPr/>
          </p:nvSpPr>
          <p:spPr bwMode="auto">
            <a:xfrm>
              <a:off x="5342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1" name="Line 32"/>
            <p:cNvSpPr>
              <a:spLocks noChangeShapeType="1"/>
            </p:cNvSpPr>
            <p:nvPr/>
          </p:nvSpPr>
          <p:spPr bwMode="auto">
            <a:xfrm>
              <a:off x="5342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2" name="Line 33"/>
            <p:cNvSpPr>
              <a:spLocks noChangeShapeType="1"/>
            </p:cNvSpPr>
            <p:nvPr/>
          </p:nvSpPr>
          <p:spPr bwMode="auto">
            <a:xfrm>
              <a:off x="5342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5342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4" name="Line 35"/>
            <p:cNvSpPr>
              <a:spLocks noChangeShapeType="1"/>
            </p:cNvSpPr>
            <p:nvPr/>
          </p:nvSpPr>
          <p:spPr bwMode="auto">
            <a:xfrm>
              <a:off x="5342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5" name="Line 36"/>
            <p:cNvSpPr>
              <a:spLocks noChangeShapeType="1"/>
            </p:cNvSpPr>
            <p:nvPr/>
          </p:nvSpPr>
          <p:spPr bwMode="auto">
            <a:xfrm>
              <a:off x="5342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2554" y="1470"/>
              <a:ext cx="12" cy="4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7" name="Line 38"/>
            <p:cNvSpPr>
              <a:spLocks noChangeShapeType="1"/>
            </p:cNvSpPr>
            <p:nvPr/>
          </p:nvSpPr>
          <p:spPr bwMode="auto">
            <a:xfrm>
              <a:off x="2554" y="1470"/>
              <a:ext cx="1" cy="4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5342" y="1470"/>
              <a:ext cx="12" cy="4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9" name="Line 42"/>
            <p:cNvSpPr>
              <a:spLocks noChangeShapeType="1"/>
            </p:cNvSpPr>
            <p:nvPr/>
          </p:nvSpPr>
          <p:spPr bwMode="auto">
            <a:xfrm>
              <a:off x="5342" y="1470"/>
              <a:ext cx="1" cy="4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2895" y="193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1" name="Rectangle 44"/>
            <p:cNvSpPr>
              <a:spLocks noChangeArrowheads="1"/>
            </p:cNvSpPr>
            <p:nvPr/>
          </p:nvSpPr>
          <p:spPr bwMode="auto">
            <a:xfrm>
              <a:off x="2991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2" name="Rectangle 45"/>
            <p:cNvSpPr>
              <a:spLocks noChangeArrowheads="1"/>
            </p:cNvSpPr>
            <p:nvPr/>
          </p:nvSpPr>
          <p:spPr bwMode="auto">
            <a:xfrm>
              <a:off x="3628" y="1936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3" name="Rectangle 46"/>
            <p:cNvSpPr>
              <a:spLocks noChangeArrowheads="1"/>
            </p:cNvSpPr>
            <p:nvPr/>
          </p:nvSpPr>
          <p:spPr bwMode="auto">
            <a:xfrm>
              <a:off x="4110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4" name="Rectangle 47"/>
            <p:cNvSpPr>
              <a:spLocks noChangeArrowheads="1"/>
            </p:cNvSpPr>
            <p:nvPr/>
          </p:nvSpPr>
          <p:spPr bwMode="auto">
            <a:xfrm>
              <a:off x="4638" y="1936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0      0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5" name="Rectangle 48"/>
            <p:cNvSpPr>
              <a:spLocks noChangeArrowheads="1"/>
            </p:cNvSpPr>
            <p:nvPr/>
          </p:nvSpPr>
          <p:spPr bwMode="auto">
            <a:xfrm>
              <a:off x="5119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86" name="Line 49"/>
            <p:cNvSpPr>
              <a:spLocks noChangeShapeType="1"/>
            </p:cNvSpPr>
            <p:nvPr/>
          </p:nvSpPr>
          <p:spPr bwMode="auto">
            <a:xfrm>
              <a:off x="2554" y="19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7" name="Line 50"/>
            <p:cNvSpPr>
              <a:spLocks noChangeShapeType="1"/>
            </p:cNvSpPr>
            <p:nvPr/>
          </p:nvSpPr>
          <p:spPr bwMode="auto">
            <a:xfrm>
              <a:off x="2566" y="1923"/>
              <a:ext cx="7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8" name="Line 57"/>
            <p:cNvSpPr>
              <a:spLocks noChangeShapeType="1"/>
            </p:cNvSpPr>
            <p:nvPr/>
          </p:nvSpPr>
          <p:spPr bwMode="auto">
            <a:xfrm>
              <a:off x="3338" y="1923"/>
              <a:ext cx="10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9" name="Line 64"/>
            <p:cNvSpPr>
              <a:spLocks noChangeShapeType="1"/>
            </p:cNvSpPr>
            <p:nvPr/>
          </p:nvSpPr>
          <p:spPr bwMode="auto">
            <a:xfrm>
              <a:off x="4422" y="1923"/>
              <a:ext cx="9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0" name="Line 65"/>
            <p:cNvSpPr>
              <a:spLocks noChangeShapeType="1"/>
            </p:cNvSpPr>
            <p:nvPr/>
          </p:nvSpPr>
          <p:spPr bwMode="auto">
            <a:xfrm>
              <a:off x="5342" y="19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1" name="Rectangle 66"/>
            <p:cNvSpPr>
              <a:spLocks noChangeArrowheads="1"/>
            </p:cNvSpPr>
            <p:nvPr/>
          </p:nvSpPr>
          <p:spPr bwMode="auto">
            <a:xfrm>
              <a:off x="2554" y="1929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2" name="Line 67"/>
            <p:cNvSpPr>
              <a:spLocks noChangeShapeType="1"/>
            </p:cNvSpPr>
            <p:nvPr/>
          </p:nvSpPr>
          <p:spPr bwMode="auto">
            <a:xfrm>
              <a:off x="2554" y="1929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3" name="Rectangle 71"/>
            <p:cNvSpPr>
              <a:spLocks noChangeArrowheads="1"/>
            </p:cNvSpPr>
            <p:nvPr/>
          </p:nvSpPr>
          <p:spPr bwMode="auto">
            <a:xfrm>
              <a:off x="5342" y="1929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" name="Line 72"/>
            <p:cNvSpPr>
              <a:spLocks noChangeShapeType="1"/>
            </p:cNvSpPr>
            <p:nvPr/>
          </p:nvSpPr>
          <p:spPr bwMode="auto">
            <a:xfrm>
              <a:off x="5342" y="1929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5" name="Rectangle 73"/>
            <p:cNvSpPr>
              <a:spLocks noChangeArrowheads="1"/>
            </p:cNvSpPr>
            <p:nvPr/>
          </p:nvSpPr>
          <p:spPr bwMode="auto">
            <a:xfrm>
              <a:off x="2895" y="216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96" name="Rectangle 74"/>
            <p:cNvSpPr>
              <a:spLocks noChangeArrowheads="1"/>
            </p:cNvSpPr>
            <p:nvPr/>
          </p:nvSpPr>
          <p:spPr bwMode="auto">
            <a:xfrm>
              <a:off x="2991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97" name="Rectangle 75"/>
            <p:cNvSpPr>
              <a:spLocks noChangeArrowheads="1"/>
            </p:cNvSpPr>
            <p:nvPr/>
          </p:nvSpPr>
          <p:spPr bwMode="auto">
            <a:xfrm>
              <a:off x="3628" y="216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4110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199" name="Rectangle 77"/>
            <p:cNvSpPr>
              <a:spLocks noChangeArrowheads="1"/>
            </p:cNvSpPr>
            <p:nvPr/>
          </p:nvSpPr>
          <p:spPr bwMode="auto">
            <a:xfrm>
              <a:off x="4638" y="216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0      1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200" name="Rectangle 78"/>
            <p:cNvSpPr>
              <a:spLocks noChangeArrowheads="1"/>
            </p:cNvSpPr>
            <p:nvPr/>
          </p:nvSpPr>
          <p:spPr bwMode="auto">
            <a:xfrm>
              <a:off x="5119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 </a:t>
              </a:r>
              <a:endParaRPr lang="en-US" sz="2400" i="0" baseline="0">
                <a:solidFill>
                  <a:srgbClr val="00FF00"/>
                </a:solidFill>
              </a:endParaRPr>
            </a:p>
          </p:txBody>
        </p:sp>
        <p:sp>
          <p:nvSpPr>
            <p:cNvPr id="201" name="Line 79"/>
            <p:cNvSpPr>
              <a:spLocks noChangeShapeType="1"/>
            </p:cNvSpPr>
            <p:nvPr/>
          </p:nvSpPr>
          <p:spPr bwMode="auto">
            <a:xfrm>
              <a:off x="2554" y="21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2" name="Line 80"/>
            <p:cNvSpPr>
              <a:spLocks noChangeShapeType="1"/>
            </p:cNvSpPr>
            <p:nvPr/>
          </p:nvSpPr>
          <p:spPr bwMode="auto">
            <a:xfrm>
              <a:off x="2566" y="2155"/>
              <a:ext cx="7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3" name="Line 83"/>
            <p:cNvSpPr>
              <a:spLocks noChangeShapeType="1"/>
            </p:cNvSpPr>
            <p:nvPr/>
          </p:nvSpPr>
          <p:spPr bwMode="auto">
            <a:xfrm>
              <a:off x="3328" y="2155"/>
              <a:ext cx="10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" name="Line 86"/>
            <p:cNvSpPr>
              <a:spLocks noChangeShapeType="1"/>
            </p:cNvSpPr>
            <p:nvPr/>
          </p:nvSpPr>
          <p:spPr bwMode="auto">
            <a:xfrm>
              <a:off x="4412" y="2155"/>
              <a:ext cx="9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5" name="Line 87"/>
            <p:cNvSpPr>
              <a:spLocks noChangeShapeType="1"/>
            </p:cNvSpPr>
            <p:nvPr/>
          </p:nvSpPr>
          <p:spPr bwMode="auto">
            <a:xfrm>
              <a:off x="5342" y="21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6" name="Rectangle 88"/>
            <p:cNvSpPr>
              <a:spLocks noChangeArrowheads="1"/>
            </p:cNvSpPr>
            <p:nvPr/>
          </p:nvSpPr>
          <p:spPr bwMode="auto">
            <a:xfrm>
              <a:off x="2554" y="2161"/>
              <a:ext cx="12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7" name="Line 89"/>
            <p:cNvSpPr>
              <a:spLocks noChangeShapeType="1"/>
            </p:cNvSpPr>
            <p:nvPr/>
          </p:nvSpPr>
          <p:spPr bwMode="auto">
            <a:xfrm>
              <a:off x="2554" y="2161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8" name="Line 90"/>
            <p:cNvSpPr>
              <a:spLocks noChangeShapeType="1"/>
            </p:cNvSpPr>
            <p:nvPr/>
          </p:nvSpPr>
          <p:spPr bwMode="auto">
            <a:xfrm>
              <a:off x="2554" y="2388"/>
              <a:ext cx="7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3328" y="2388"/>
              <a:ext cx="10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" name="Line 99"/>
            <p:cNvSpPr>
              <a:spLocks noChangeShapeType="1"/>
            </p:cNvSpPr>
            <p:nvPr/>
          </p:nvSpPr>
          <p:spPr bwMode="auto">
            <a:xfrm>
              <a:off x="4412" y="2388"/>
              <a:ext cx="9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1" name="Rectangle 100"/>
            <p:cNvSpPr>
              <a:spLocks noChangeArrowheads="1"/>
            </p:cNvSpPr>
            <p:nvPr/>
          </p:nvSpPr>
          <p:spPr bwMode="auto">
            <a:xfrm>
              <a:off x="5342" y="2161"/>
              <a:ext cx="12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2" name="Line 101"/>
            <p:cNvSpPr>
              <a:spLocks noChangeShapeType="1"/>
            </p:cNvSpPr>
            <p:nvPr/>
          </p:nvSpPr>
          <p:spPr bwMode="auto">
            <a:xfrm>
              <a:off x="5342" y="2161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3" name="Line 102"/>
            <p:cNvSpPr>
              <a:spLocks noChangeShapeType="1"/>
            </p:cNvSpPr>
            <p:nvPr/>
          </p:nvSpPr>
          <p:spPr bwMode="auto">
            <a:xfrm>
              <a:off x="5342" y="238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4" name="Line 249"/>
            <p:cNvSpPr>
              <a:spLocks noChangeShapeType="1"/>
            </p:cNvSpPr>
            <p:nvPr/>
          </p:nvSpPr>
          <p:spPr bwMode="auto">
            <a:xfrm>
              <a:off x="3320" y="1456"/>
              <a:ext cx="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" name="Line 254"/>
            <p:cNvSpPr>
              <a:spLocks noChangeShapeType="1"/>
            </p:cNvSpPr>
            <p:nvPr/>
          </p:nvSpPr>
          <p:spPr bwMode="auto">
            <a:xfrm>
              <a:off x="4416" y="14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16" name="215 Metin kutusu"/>
          <p:cNvSpPr txBox="1"/>
          <p:nvPr/>
        </p:nvSpPr>
        <p:spPr>
          <a:xfrm>
            <a:off x="2051720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Mealy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7" name="216 Metin kutusu"/>
          <p:cNvSpPr txBox="1"/>
          <p:nvPr/>
        </p:nvSpPr>
        <p:spPr>
          <a:xfrm>
            <a:off x="2051720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Moore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Equivalent State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408" y="980728"/>
            <a:ext cx="5328592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latin typeface="Comic Sans MS" pitchFamily="66" charset="0"/>
              </a:rPr>
              <a:t>Two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states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are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equivalent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if</a:t>
            </a:r>
            <a:r>
              <a:rPr lang="tr-TR" sz="2400" dirty="0" smtClean="0">
                <a:latin typeface="Comic Sans MS" pitchFamily="66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Output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produced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for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each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input</a:t>
            </a:r>
            <a:r>
              <a:rPr lang="tr-TR" sz="2400" dirty="0" smtClean="0">
                <a:latin typeface="Comic Sans MS" pitchFamily="66" charset="0"/>
              </a:rPr>
              <a:t> is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identical</a:t>
            </a:r>
            <a:endParaRPr lang="tr-TR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 err="1" smtClean="0">
                <a:latin typeface="Comic Sans MS" pitchFamily="66" charset="0"/>
              </a:rPr>
              <a:t>The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next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states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for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each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input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are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or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equivalent</a:t>
            </a: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504" y="793229"/>
            <a:ext cx="4098925" cy="3571875"/>
            <a:chOff x="1970" y="1641"/>
            <a:chExt cx="2582" cy="2250"/>
          </a:xfrm>
        </p:grpSpPr>
        <p:sp>
          <p:nvSpPr>
            <p:cNvPr id="44038" name="Freeform 5"/>
            <p:cNvSpPr>
              <a:spLocks/>
            </p:cNvSpPr>
            <p:nvPr/>
          </p:nvSpPr>
          <p:spPr bwMode="auto">
            <a:xfrm>
              <a:off x="2423" y="2061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39" name="Freeform 6"/>
            <p:cNvSpPr>
              <a:spLocks/>
            </p:cNvSpPr>
            <p:nvPr/>
          </p:nvSpPr>
          <p:spPr bwMode="auto">
            <a:xfrm>
              <a:off x="2433" y="3263"/>
              <a:ext cx="367" cy="367"/>
            </a:xfrm>
            <a:custGeom>
              <a:avLst/>
              <a:gdLst>
                <a:gd name="T0" fmla="*/ 3 w 367"/>
                <a:gd name="T1" fmla="*/ 218 h 367"/>
                <a:gd name="T2" fmla="*/ 13 w 367"/>
                <a:gd name="T3" fmla="*/ 254 h 367"/>
                <a:gd name="T4" fmla="*/ 40 w 367"/>
                <a:gd name="T5" fmla="*/ 299 h 367"/>
                <a:gd name="T6" fmla="*/ 80 w 367"/>
                <a:gd name="T7" fmla="*/ 334 h 367"/>
                <a:gd name="T8" fmla="*/ 110 w 367"/>
                <a:gd name="T9" fmla="*/ 352 h 367"/>
                <a:gd name="T10" fmla="*/ 145 w 367"/>
                <a:gd name="T11" fmla="*/ 362 h 367"/>
                <a:gd name="T12" fmla="*/ 181 w 367"/>
                <a:gd name="T13" fmla="*/ 367 h 367"/>
                <a:gd name="T14" fmla="*/ 210 w 367"/>
                <a:gd name="T15" fmla="*/ 364 h 367"/>
                <a:gd name="T16" fmla="*/ 244 w 367"/>
                <a:gd name="T17" fmla="*/ 356 h 367"/>
                <a:gd name="T18" fmla="*/ 285 w 367"/>
                <a:gd name="T19" fmla="*/ 334 h 367"/>
                <a:gd name="T20" fmla="*/ 343 w 367"/>
                <a:gd name="T21" fmla="*/ 269 h 367"/>
                <a:gd name="T22" fmla="*/ 357 w 367"/>
                <a:gd name="T23" fmla="*/ 237 h 367"/>
                <a:gd name="T24" fmla="*/ 365 w 367"/>
                <a:gd name="T25" fmla="*/ 201 h 367"/>
                <a:gd name="T26" fmla="*/ 365 w 367"/>
                <a:gd name="T27" fmla="*/ 173 h 367"/>
                <a:gd name="T28" fmla="*/ 361 w 367"/>
                <a:gd name="T29" fmla="*/ 134 h 367"/>
                <a:gd name="T30" fmla="*/ 347 w 367"/>
                <a:gd name="T31" fmla="*/ 102 h 367"/>
                <a:gd name="T32" fmla="*/ 325 w 367"/>
                <a:gd name="T33" fmla="*/ 65 h 367"/>
                <a:gd name="T34" fmla="*/ 285 w 367"/>
                <a:gd name="T35" fmla="*/ 31 h 367"/>
                <a:gd name="T36" fmla="*/ 244 w 367"/>
                <a:gd name="T37" fmla="*/ 9 h 367"/>
                <a:gd name="T38" fmla="*/ 210 w 367"/>
                <a:gd name="T39" fmla="*/ 1 h 367"/>
                <a:gd name="T40" fmla="*/ 145 w 367"/>
                <a:gd name="T41" fmla="*/ 3 h 367"/>
                <a:gd name="T42" fmla="*/ 110 w 367"/>
                <a:gd name="T43" fmla="*/ 14 h 367"/>
                <a:gd name="T44" fmla="*/ 80 w 367"/>
                <a:gd name="T45" fmla="*/ 31 h 367"/>
                <a:gd name="T46" fmla="*/ 30 w 367"/>
                <a:gd name="T47" fmla="*/ 80 h 367"/>
                <a:gd name="T48" fmla="*/ 13 w 367"/>
                <a:gd name="T49" fmla="*/ 110 h 367"/>
                <a:gd name="T50" fmla="*/ 3 w 367"/>
                <a:gd name="T51" fmla="*/ 145 h 367"/>
                <a:gd name="T52" fmla="*/ 18 w 367"/>
                <a:gd name="T53" fmla="*/ 183 h 367"/>
                <a:gd name="T54" fmla="*/ 23 w 367"/>
                <a:gd name="T55" fmla="*/ 141 h 367"/>
                <a:gd name="T56" fmla="*/ 34 w 367"/>
                <a:gd name="T57" fmla="*/ 111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1 h 367"/>
                <a:gd name="T64" fmla="*/ 125 w 367"/>
                <a:gd name="T65" fmla="*/ 28 h 367"/>
                <a:gd name="T66" fmla="*/ 156 w 367"/>
                <a:gd name="T67" fmla="*/ 20 h 367"/>
                <a:gd name="T68" fmla="*/ 207 w 367"/>
                <a:gd name="T69" fmla="*/ 20 h 367"/>
                <a:gd name="T70" fmla="*/ 238 w 367"/>
                <a:gd name="T71" fmla="*/ 28 h 367"/>
                <a:gd name="T72" fmla="*/ 275 w 367"/>
                <a:gd name="T73" fmla="*/ 46 h 367"/>
                <a:gd name="T74" fmla="*/ 309 w 367"/>
                <a:gd name="T75" fmla="*/ 77 h 367"/>
                <a:gd name="T76" fmla="*/ 328 w 367"/>
                <a:gd name="T77" fmla="*/ 103 h 367"/>
                <a:gd name="T78" fmla="*/ 339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2 w 367"/>
                <a:gd name="T85" fmla="*/ 223 h 367"/>
                <a:gd name="T86" fmla="*/ 331 w 367"/>
                <a:gd name="T87" fmla="*/ 252 h 367"/>
                <a:gd name="T88" fmla="*/ 286 w 367"/>
                <a:gd name="T89" fmla="*/ 310 h 367"/>
                <a:gd name="T90" fmla="*/ 244 w 367"/>
                <a:gd name="T91" fmla="*/ 336 h 367"/>
                <a:gd name="T92" fmla="*/ 215 w 367"/>
                <a:gd name="T93" fmla="*/ 344 h 367"/>
                <a:gd name="T94" fmla="*/ 181 w 367"/>
                <a:gd name="T95" fmla="*/ 348 h 367"/>
                <a:gd name="T96" fmla="*/ 156 w 367"/>
                <a:gd name="T97" fmla="*/ 345 h 367"/>
                <a:gd name="T98" fmla="*/ 125 w 367"/>
                <a:gd name="T99" fmla="*/ 338 h 367"/>
                <a:gd name="T100" fmla="*/ 96 w 367"/>
                <a:gd name="T101" fmla="*/ 324 h 367"/>
                <a:gd name="T102" fmla="*/ 66 w 367"/>
                <a:gd name="T103" fmla="*/ 299 h 367"/>
                <a:gd name="T104" fmla="*/ 37 w 367"/>
                <a:gd name="T105" fmla="*/ 260 h 367"/>
                <a:gd name="T106" fmla="*/ 26 w 367"/>
                <a:gd name="T107" fmla="*/ 231 h 367"/>
                <a:gd name="T108" fmla="*/ 18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0" name="Freeform 7"/>
            <p:cNvSpPr>
              <a:spLocks/>
            </p:cNvSpPr>
            <p:nvPr/>
          </p:nvSpPr>
          <p:spPr bwMode="auto">
            <a:xfrm>
              <a:off x="4142" y="3263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8"/>
                <a:gd name="T167" fmla="*/ 367 w 367"/>
                <a:gd name="T168" fmla="*/ 368 h 36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1" name="Freeform 8"/>
            <p:cNvSpPr>
              <a:spLocks/>
            </p:cNvSpPr>
            <p:nvPr/>
          </p:nvSpPr>
          <p:spPr bwMode="auto">
            <a:xfrm>
              <a:off x="2302" y="1776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5"/>
                <a:gd name="T181" fmla="*/ 0 h 435"/>
                <a:gd name="T182" fmla="*/ 295 w 295"/>
                <a:gd name="T183" fmla="*/ 435 h 43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2" name="Freeform 9"/>
            <p:cNvSpPr>
              <a:spLocks/>
            </p:cNvSpPr>
            <p:nvPr/>
          </p:nvSpPr>
          <p:spPr bwMode="auto">
            <a:xfrm>
              <a:off x="2327" y="2374"/>
              <a:ext cx="178" cy="961"/>
            </a:xfrm>
            <a:custGeom>
              <a:avLst/>
              <a:gdLst>
                <a:gd name="T0" fmla="*/ 178 w 178"/>
                <a:gd name="T1" fmla="*/ 17 h 961"/>
                <a:gd name="T2" fmla="*/ 177 w 178"/>
                <a:gd name="T3" fmla="*/ 10 h 961"/>
                <a:gd name="T4" fmla="*/ 172 w 178"/>
                <a:gd name="T5" fmla="*/ 3 h 961"/>
                <a:gd name="T6" fmla="*/ 164 w 178"/>
                <a:gd name="T7" fmla="*/ 0 h 961"/>
                <a:gd name="T8" fmla="*/ 157 w 178"/>
                <a:gd name="T9" fmla="*/ 2 h 961"/>
                <a:gd name="T10" fmla="*/ 150 w 178"/>
                <a:gd name="T11" fmla="*/ 6 h 961"/>
                <a:gd name="T12" fmla="*/ 140 w 178"/>
                <a:gd name="T13" fmla="*/ 31 h 961"/>
                <a:gd name="T14" fmla="*/ 123 w 178"/>
                <a:gd name="T15" fmla="*/ 73 h 961"/>
                <a:gd name="T16" fmla="*/ 109 w 178"/>
                <a:gd name="T17" fmla="*/ 117 h 961"/>
                <a:gd name="T18" fmla="*/ 85 w 178"/>
                <a:gd name="T19" fmla="*/ 179 h 961"/>
                <a:gd name="T20" fmla="*/ 67 w 178"/>
                <a:gd name="T21" fmla="*/ 237 h 961"/>
                <a:gd name="T22" fmla="*/ 51 w 178"/>
                <a:gd name="T23" fmla="*/ 293 h 961"/>
                <a:gd name="T24" fmla="*/ 42 w 178"/>
                <a:gd name="T25" fmla="*/ 330 h 961"/>
                <a:gd name="T26" fmla="*/ 33 w 178"/>
                <a:gd name="T27" fmla="*/ 366 h 961"/>
                <a:gd name="T28" fmla="*/ 25 w 178"/>
                <a:gd name="T29" fmla="*/ 402 h 961"/>
                <a:gd name="T30" fmla="*/ 19 w 178"/>
                <a:gd name="T31" fmla="*/ 434 h 961"/>
                <a:gd name="T32" fmla="*/ 11 w 178"/>
                <a:gd name="T33" fmla="*/ 485 h 961"/>
                <a:gd name="T34" fmla="*/ 6 w 178"/>
                <a:gd name="T35" fmla="*/ 518 h 961"/>
                <a:gd name="T36" fmla="*/ 3 w 178"/>
                <a:gd name="T37" fmla="*/ 565 h 961"/>
                <a:gd name="T38" fmla="*/ 2 w 178"/>
                <a:gd name="T39" fmla="*/ 597 h 961"/>
                <a:gd name="T40" fmla="*/ 0 w 178"/>
                <a:gd name="T41" fmla="*/ 610 h 961"/>
                <a:gd name="T42" fmla="*/ 2 w 178"/>
                <a:gd name="T43" fmla="*/ 668 h 961"/>
                <a:gd name="T44" fmla="*/ 3 w 178"/>
                <a:gd name="T45" fmla="*/ 695 h 961"/>
                <a:gd name="T46" fmla="*/ 11 w 178"/>
                <a:gd name="T47" fmla="*/ 746 h 961"/>
                <a:gd name="T48" fmla="*/ 16 w 178"/>
                <a:gd name="T49" fmla="*/ 771 h 961"/>
                <a:gd name="T50" fmla="*/ 22 w 178"/>
                <a:gd name="T51" fmla="*/ 794 h 961"/>
                <a:gd name="T52" fmla="*/ 34 w 178"/>
                <a:gd name="T53" fmla="*/ 828 h 961"/>
                <a:gd name="T54" fmla="*/ 44 w 178"/>
                <a:gd name="T55" fmla="*/ 848 h 961"/>
                <a:gd name="T56" fmla="*/ 59 w 178"/>
                <a:gd name="T57" fmla="*/ 878 h 961"/>
                <a:gd name="T58" fmla="*/ 78 w 178"/>
                <a:gd name="T59" fmla="*/ 907 h 961"/>
                <a:gd name="T60" fmla="*/ 99 w 178"/>
                <a:gd name="T61" fmla="*/ 934 h 961"/>
                <a:gd name="T62" fmla="*/ 126 w 178"/>
                <a:gd name="T63" fmla="*/ 960 h 961"/>
                <a:gd name="T64" fmla="*/ 138 w 178"/>
                <a:gd name="T65" fmla="*/ 961 h 961"/>
                <a:gd name="T66" fmla="*/ 144 w 178"/>
                <a:gd name="T67" fmla="*/ 957 h 961"/>
                <a:gd name="T68" fmla="*/ 149 w 178"/>
                <a:gd name="T69" fmla="*/ 949 h 961"/>
                <a:gd name="T70" fmla="*/ 146 w 178"/>
                <a:gd name="T71" fmla="*/ 938 h 961"/>
                <a:gd name="T72" fmla="*/ 121 w 178"/>
                <a:gd name="T73" fmla="*/ 912 h 961"/>
                <a:gd name="T74" fmla="*/ 109 w 178"/>
                <a:gd name="T75" fmla="*/ 896 h 961"/>
                <a:gd name="T76" fmla="*/ 92 w 178"/>
                <a:gd name="T77" fmla="*/ 872 h 961"/>
                <a:gd name="T78" fmla="*/ 81 w 178"/>
                <a:gd name="T79" fmla="*/ 853 h 961"/>
                <a:gd name="T80" fmla="*/ 67 w 178"/>
                <a:gd name="T81" fmla="*/ 825 h 961"/>
                <a:gd name="T82" fmla="*/ 59 w 178"/>
                <a:gd name="T83" fmla="*/ 806 h 961"/>
                <a:gd name="T84" fmla="*/ 53 w 178"/>
                <a:gd name="T85" fmla="*/ 785 h 961"/>
                <a:gd name="T86" fmla="*/ 47 w 178"/>
                <a:gd name="T87" fmla="*/ 761 h 961"/>
                <a:gd name="T88" fmla="*/ 42 w 178"/>
                <a:gd name="T89" fmla="*/ 740 h 961"/>
                <a:gd name="T90" fmla="*/ 34 w 178"/>
                <a:gd name="T91" fmla="*/ 692 h 961"/>
                <a:gd name="T92" fmla="*/ 33 w 178"/>
                <a:gd name="T93" fmla="*/ 665 h 961"/>
                <a:gd name="T94" fmla="*/ 31 w 178"/>
                <a:gd name="T95" fmla="*/ 613 h 961"/>
                <a:gd name="T96" fmla="*/ 33 w 178"/>
                <a:gd name="T97" fmla="*/ 597 h 961"/>
                <a:gd name="T98" fmla="*/ 34 w 178"/>
                <a:gd name="T99" fmla="*/ 568 h 961"/>
                <a:gd name="T100" fmla="*/ 37 w 178"/>
                <a:gd name="T101" fmla="*/ 521 h 961"/>
                <a:gd name="T102" fmla="*/ 42 w 178"/>
                <a:gd name="T103" fmla="*/ 489 h 961"/>
                <a:gd name="T104" fmla="*/ 50 w 178"/>
                <a:gd name="T105" fmla="*/ 441 h 961"/>
                <a:gd name="T106" fmla="*/ 56 w 178"/>
                <a:gd name="T107" fmla="*/ 408 h 961"/>
                <a:gd name="T108" fmla="*/ 64 w 178"/>
                <a:gd name="T109" fmla="*/ 372 h 961"/>
                <a:gd name="T110" fmla="*/ 73 w 178"/>
                <a:gd name="T111" fmla="*/ 337 h 961"/>
                <a:gd name="T112" fmla="*/ 82 w 178"/>
                <a:gd name="T113" fmla="*/ 303 h 961"/>
                <a:gd name="T114" fmla="*/ 98 w 178"/>
                <a:gd name="T115" fmla="*/ 247 h 961"/>
                <a:gd name="T116" fmla="*/ 116 w 178"/>
                <a:gd name="T117" fmla="*/ 188 h 961"/>
                <a:gd name="T118" fmla="*/ 129 w 178"/>
                <a:gd name="T119" fmla="*/ 148 h 961"/>
                <a:gd name="T120" fmla="*/ 143 w 178"/>
                <a:gd name="T121" fmla="*/ 106 h 961"/>
                <a:gd name="T122" fmla="*/ 160 w 178"/>
                <a:gd name="T123" fmla="*/ 65 h 961"/>
                <a:gd name="T124" fmla="*/ 177 w 178"/>
                <a:gd name="T125" fmla="*/ 22 h 9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8"/>
                <a:gd name="T190" fmla="*/ 0 h 961"/>
                <a:gd name="T191" fmla="*/ 178 w 178"/>
                <a:gd name="T192" fmla="*/ 961 h 96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3" name="Freeform 10"/>
            <p:cNvSpPr>
              <a:spLocks/>
            </p:cNvSpPr>
            <p:nvPr/>
          </p:nvSpPr>
          <p:spPr bwMode="auto">
            <a:xfrm rot="-2920607">
              <a:off x="2989" y="1628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4" name="Freeform 11"/>
            <p:cNvSpPr>
              <a:spLocks/>
            </p:cNvSpPr>
            <p:nvPr/>
          </p:nvSpPr>
          <p:spPr bwMode="auto">
            <a:xfrm>
              <a:off x="2772" y="3433"/>
              <a:ext cx="1381" cy="48"/>
            </a:xfrm>
            <a:custGeom>
              <a:avLst/>
              <a:gdLst>
                <a:gd name="T0" fmla="*/ 21 w 979"/>
                <a:gd name="T1" fmla="*/ 20 h 54"/>
                <a:gd name="T2" fmla="*/ 14 w 979"/>
                <a:gd name="T3" fmla="*/ 20 h 54"/>
                <a:gd name="T4" fmla="*/ 10 w 979"/>
                <a:gd name="T5" fmla="*/ 22 h 54"/>
                <a:gd name="T6" fmla="*/ 1 w 979"/>
                <a:gd name="T7" fmla="*/ 28 h 54"/>
                <a:gd name="T8" fmla="*/ 0 w 979"/>
                <a:gd name="T9" fmla="*/ 32 h 54"/>
                <a:gd name="T10" fmla="*/ 0 w 979"/>
                <a:gd name="T11" fmla="*/ 38 h 54"/>
                <a:gd name="T12" fmla="*/ 1 w 979"/>
                <a:gd name="T13" fmla="*/ 41 h 54"/>
                <a:gd name="T14" fmla="*/ 10 w 979"/>
                <a:gd name="T15" fmla="*/ 47 h 54"/>
                <a:gd name="T16" fmla="*/ 17 w 979"/>
                <a:gd name="T17" fmla="*/ 48 h 54"/>
                <a:gd name="T18" fmla="*/ 21 w 979"/>
                <a:gd name="T19" fmla="*/ 48 h 54"/>
                <a:gd name="T20" fmla="*/ 1358 w 979"/>
                <a:gd name="T21" fmla="*/ 28 h 54"/>
                <a:gd name="T22" fmla="*/ 1365 w 979"/>
                <a:gd name="T23" fmla="*/ 28 h 54"/>
                <a:gd name="T24" fmla="*/ 1370 w 979"/>
                <a:gd name="T25" fmla="*/ 26 h 54"/>
                <a:gd name="T26" fmla="*/ 1378 w 979"/>
                <a:gd name="T27" fmla="*/ 20 h 54"/>
                <a:gd name="T28" fmla="*/ 1381 w 979"/>
                <a:gd name="T29" fmla="*/ 17 h 54"/>
                <a:gd name="T30" fmla="*/ 1381 w 979"/>
                <a:gd name="T31" fmla="*/ 10 h 54"/>
                <a:gd name="T32" fmla="*/ 1378 w 979"/>
                <a:gd name="T33" fmla="*/ 7 h 54"/>
                <a:gd name="T34" fmla="*/ 1370 w 979"/>
                <a:gd name="T35" fmla="*/ 1 h 54"/>
                <a:gd name="T36" fmla="*/ 1363 w 979"/>
                <a:gd name="T37" fmla="*/ 0 h 54"/>
                <a:gd name="T38" fmla="*/ 1358 w 979"/>
                <a:gd name="T39" fmla="*/ 0 h 54"/>
                <a:gd name="T40" fmla="*/ 21 w 979"/>
                <a:gd name="T41" fmla="*/ 20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54"/>
                <a:gd name="T65" fmla="*/ 979 w 979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45" name="Rectangle 12"/>
            <p:cNvSpPr>
              <a:spLocks noChangeArrowheads="1"/>
            </p:cNvSpPr>
            <p:nvPr/>
          </p:nvSpPr>
          <p:spPr bwMode="auto">
            <a:xfrm>
              <a:off x="2484" y="3369"/>
              <a:ext cx="1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 S2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46" name="Rectangle 13"/>
            <p:cNvSpPr>
              <a:spLocks noChangeArrowheads="1"/>
            </p:cNvSpPr>
            <p:nvPr/>
          </p:nvSpPr>
          <p:spPr bwMode="auto">
            <a:xfrm>
              <a:off x="4235" y="3353"/>
              <a:ext cx="14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S3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47" name="Rectangle 14"/>
            <p:cNvSpPr>
              <a:spLocks noChangeArrowheads="1"/>
            </p:cNvSpPr>
            <p:nvPr/>
          </p:nvSpPr>
          <p:spPr bwMode="auto">
            <a:xfrm>
              <a:off x="4375" y="2728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2085" y="2627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49" name="Rectangle 16"/>
            <p:cNvSpPr>
              <a:spLocks noChangeArrowheads="1"/>
            </p:cNvSpPr>
            <p:nvPr/>
          </p:nvSpPr>
          <p:spPr bwMode="auto">
            <a:xfrm>
              <a:off x="3416" y="3208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50" name="Rectangle 17"/>
            <p:cNvSpPr>
              <a:spLocks noChangeArrowheads="1"/>
            </p:cNvSpPr>
            <p:nvPr/>
          </p:nvSpPr>
          <p:spPr bwMode="auto">
            <a:xfrm>
              <a:off x="2595" y="1723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51" name="Rectangle 18"/>
            <p:cNvSpPr>
              <a:spLocks noChangeArrowheads="1"/>
            </p:cNvSpPr>
            <p:nvPr/>
          </p:nvSpPr>
          <p:spPr bwMode="auto">
            <a:xfrm>
              <a:off x="2470" y="2160"/>
              <a:ext cx="27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S0/0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52" name="Freeform 19"/>
            <p:cNvSpPr>
              <a:spLocks/>
            </p:cNvSpPr>
            <p:nvPr/>
          </p:nvSpPr>
          <p:spPr bwMode="auto">
            <a:xfrm>
              <a:off x="2529" y="1935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"/>
                <a:gd name="T70" fmla="*/ 0 h 137"/>
                <a:gd name="T71" fmla="*/ 63 w 63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53" name="Freeform 20"/>
            <p:cNvSpPr>
              <a:spLocks/>
            </p:cNvSpPr>
            <p:nvPr/>
          </p:nvSpPr>
          <p:spPr bwMode="auto">
            <a:xfrm>
              <a:off x="2561" y="1935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7"/>
                <a:gd name="T59" fmla="*/ 65 w 65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 rot="-6981020">
              <a:off x="2405" y="2393"/>
              <a:ext cx="124" cy="136"/>
              <a:chOff x="2363" y="3221"/>
              <a:chExt cx="124" cy="136"/>
            </a:xfrm>
          </p:grpSpPr>
          <p:sp>
            <p:nvSpPr>
              <p:cNvPr id="44083" name="Freeform 22"/>
              <p:cNvSpPr>
                <a:spLocks/>
              </p:cNvSpPr>
              <p:nvPr/>
            </p:nvSpPr>
            <p:spPr bwMode="auto">
              <a:xfrm>
                <a:off x="2363" y="3267"/>
                <a:ext cx="116" cy="84"/>
              </a:xfrm>
              <a:custGeom>
                <a:avLst/>
                <a:gdLst>
                  <a:gd name="T0" fmla="*/ 93 w 116"/>
                  <a:gd name="T1" fmla="*/ 82 h 84"/>
                  <a:gd name="T2" fmla="*/ 96 w 116"/>
                  <a:gd name="T3" fmla="*/ 84 h 84"/>
                  <a:gd name="T4" fmla="*/ 104 w 116"/>
                  <a:gd name="T5" fmla="*/ 84 h 84"/>
                  <a:gd name="T6" fmla="*/ 108 w 116"/>
                  <a:gd name="T7" fmla="*/ 82 h 84"/>
                  <a:gd name="T8" fmla="*/ 114 w 116"/>
                  <a:gd name="T9" fmla="*/ 76 h 84"/>
                  <a:gd name="T10" fmla="*/ 116 w 116"/>
                  <a:gd name="T11" fmla="*/ 73 h 84"/>
                  <a:gd name="T12" fmla="*/ 116 w 116"/>
                  <a:gd name="T13" fmla="*/ 65 h 84"/>
                  <a:gd name="T14" fmla="*/ 114 w 116"/>
                  <a:gd name="T15" fmla="*/ 61 h 84"/>
                  <a:gd name="T16" fmla="*/ 108 w 116"/>
                  <a:gd name="T17" fmla="*/ 55 h 84"/>
                  <a:gd name="T18" fmla="*/ 23 w 116"/>
                  <a:gd name="T19" fmla="*/ 2 h 84"/>
                  <a:gd name="T20" fmla="*/ 20 w 116"/>
                  <a:gd name="T21" fmla="*/ 0 h 84"/>
                  <a:gd name="T22" fmla="*/ 12 w 116"/>
                  <a:gd name="T23" fmla="*/ 0 h 84"/>
                  <a:gd name="T24" fmla="*/ 8 w 116"/>
                  <a:gd name="T25" fmla="*/ 2 h 84"/>
                  <a:gd name="T26" fmla="*/ 1 w 116"/>
                  <a:gd name="T27" fmla="*/ 8 h 84"/>
                  <a:gd name="T28" fmla="*/ 0 w 116"/>
                  <a:gd name="T29" fmla="*/ 11 h 84"/>
                  <a:gd name="T30" fmla="*/ 0 w 116"/>
                  <a:gd name="T31" fmla="*/ 19 h 84"/>
                  <a:gd name="T32" fmla="*/ 1 w 116"/>
                  <a:gd name="T33" fmla="*/ 24 h 84"/>
                  <a:gd name="T34" fmla="*/ 8 w 116"/>
                  <a:gd name="T35" fmla="*/ 30 h 84"/>
                  <a:gd name="T36" fmla="*/ 93 w 116"/>
                  <a:gd name="T37" fmla="*/ 82 h 8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6"/>
                  <a:gd name="T58" fmla="*/ 0 h 84"/>
                  <a:gd name="T59" fmla="*/ 116 w 116"/>
                  <a:gd name="T60" fmla="*/ 84 h 8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6" h="84">
                    <a:moveTo>
                      <a:pt x="93" y="82"/>
                    </a:moveTo>
                    <a:lnTo>
                      <a:pt x="96" y="84"/>
                    </a:lnTo>
                    <a:lnTo>
                      <a:pt x="104" y="84"/>
                    </a:lnTo>
                    <a:lnTo>
                      <a:pt x="108" y="82"/>
                    </a:lnTo>
                    <a:lnTo>
                      <a:pt x="114" y="76"/>
                    </a:lnTo>
                    <a:lnTo>
                      <a:pt x="116" y="73"/>
                    </a:lnTo>
                    <a:lnTo>
                      <a:pt x="116" y="65"/>
                    </a:lnTo>
                    <a:lnTo>
                      <a:pt x="114" y="61"/>
                    </a:lnTo>
                    <a:lnTo>
                      <a:pt x="108" y="55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1" y="24"/>
                    </a:lnTo>
                    <a:lnTo>
                      <a:pt x="8" y="30"/>
                    </a:lnTo>
                    <a:lnTo>
                      <a:pt x="93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84" name="Freeform 23"/>
              <p:cNvSpPr>
                <a:spLocks/>
              </p:cNvSpPr>
              <p:nvPr/>
            </p:nvSpPr>
            <p:spPr bwMode="auto">
              <a:xfrm>
                <a:off x="2409" y="3221"/>
                <a:ext cx="78" cy="136"/>
              </a:xfrm>
              <a:custGeom>
                <a:avLst/>
                <a:gdLst>
                  <a:gd name="T0" fmla="*/ 48 w 78"/>
                  <a:gd name="T1" fmla="*/ 127 h 136"/>
                  <a:gd name="T2" fmla="*/ 50 w 78"/>
                  <a:gd name="T3" fmla="*/ 130 h 136"/>
                  <a:gd name="T4" fmla="*/ 53 w 78"/>
                  <a:gd name="T5" fmla="*/ 133 h 136"/>
                  <a:gd name="T6" fmla="*/ 56 w 78"/>
                  <a:gd name="T7" fmla="*/ 135 h 136"/>
                  <a:gd name="T8" fmla="*/ 61 w 78"/>
                  <a:gd name="T9" fmla="*/ 136 h 136"/>
                  <a:gd name="T10" fmla="*/ 65 w 78"/>
                  <a:gd name="T11" fmla="*/ 136 h 136"/>
                  <a:gd name="T12" fmla="*/ 72 w 78"/>
                  <a:gd name="T13" fmla="*/ 133 h 136"/>
                  <a:gd name="T14" fmla="*/ 75 w 78"/>
                  <a:gd name="T15" fmla="*/ 130 h 136"/>
                  <a:gd name="T16" fmla="*/ 76 w 78"/>
                  <a:gd name="T17" fmla="*/ 127 h 136"/>
                  <a:gd name="T18" fmla="*/ 78 w 78"/>
                  <a:gd name="T19" fmla="*/ 122 h 136"/>
                  <a:gd name="T20" fmla="*/ 78 w 78"/>
                  <a:gd name="T21" fmla="*/ 118 h 136"/>
                  <a:gd name="T22" fmla="*/ 76 w 78"/>
                  <a:gd name="T23" fmla="*/ 114 h 136"/>
                  <a:gd name="T24" fmla="*/ 30 w 78"/>
                  <a:gd name="T25" fmla="*/ 9 h 136"/>
                  <a:gd name="T26" fmla="*/ 28 w 78"/>
                  <a:gd name="T27" fmla="*/ 6 h 136"/>
                  <a:gd name="T28" fmla="*/ 25 w 78"/>
                  <a:gd name="T29" fmla="*/ 3 h 136"/>
                  <a:gd name="T30" fmla="*/ 22 w 78"/>
                  <a:gd name="T31" fmla="*/ 1 h 136"/>
                  <a:gd name="T32" fmla="*/ 17 w 78"/>
                  <a:gd name="T33" fmla="*/ 0 h 136"/>
                  <a:gd name="T34" fmla="*/ 13 w 78"/>
                  <a:gd name="T35" fmla="*/ 0 h 136"/>
                  <a:gd name="T36" fmla="*/ 6 w 78"/>
                  <a:gd name="T37" fmla="*/ 3 h 136"/>
                  <a:gd name="T38" fmla="*/ 3 w 78"/>
                  <a:gd name="T39" fmla="*/ 6 h 136"/>
                  <a:gd name="T40" fmla="*/ 2 w 78"/>
                  <a:gd name="T41" fmla="*/ 9 h 136"/>
                  <a:gd name="T42" fmla="*/ 0 w 78"/>
                  <a:gd name="T43" fmla="*/ 14 h 136"/>
                  <a:gd name="T44" fmla="*/ 0 w 78"/>
                  <a:gd name="T45" fmla="*/ 18 h 136"/>
                  <a:gd name="T46" fmla="*/ 2 w 78"/>
                  <a:gd name="T47" fmla="*/ 21 h 136"/>
                  <a:gd name="T48" fmla="*/ 48 w 78"/>
                  <a:gd name="T49" fmla="*/ 127 h 1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136"/>
                  <a:gd name="T77" fmla="*/ 78 w 78"/>
                  <a:gd name="T78" fmla="*/ 136 h 1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136">
                    <a:moveTo>
                      <a:pt x="48" y="127"/>
                    </a:moveTo>
                    <a:lnTo>
                      <a:pt x="50" y="130"/>
                    </a:lnTo>
                    <a:lnTo>
                      <a:pt x="53" y="133"/>
                    </a:lnTo>
                    <a:lnTo>
                      <a:pt x="56" y="135"/>
                    </a:lnTo>
                    <a:lnTo>
                      <a:pt x="61" y="136"/>
                    </a:lnTo>
                    <a:lnTo>
                      <a:pt x="65" y="136"/>
                    </a:lnTo>
                    <a:lnTo>
                      <a:pt x="72" y="133"/>
                    </a:lnTo>
                    <a:lnTo>
                      <a:pt x="75" y="130"/>
                    </a:lnTo>
                    <a:lnTo>
                      <a:pt x="76" y="127"/>
                    </a:lnTo>
                    <a:lnTo>
                      <a:pt x="78" y="122"/>
                    </a:lnTo>
                    <a:lnTo>
                      <a:pt x="78" y="118"/>
                    </a:lnTo>
                    <a:lnTo>
                      <a:pt x="76" y="114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2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48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 rot="-9333799">
              <a:off x="4270" y="3075"/>
              <a:ext cx="118" cy="174"/>
              <a:chOff x="4948" y="2169"/>
              <a:chExt cx="118" cy="174"/>
            </a:xfrm>
          </p:grpSpPr>
          <p:sp>
            <p:nvSpPr>
              <p:cNvPr id="44081" name="Freeform 25"/>
              <p:cNvSpPr>
                <a:spLocks/>
              </p:cNvSpPr>
              <p:nvPr/>
            </p:nvSpPr>
            <p:spPr bwMode="auto">
              <a:xfrm>
                <a:off x="4950" y="2187"/>
                <a:ext cx="56" cy="156"/>
              </a:xfrm>
              <a:custGeom>
                <a:avLst/>
                <a:gdLst>
                  <a:gd name="T0" fmla="*/ 31 w 56"/>
                  <a:gd name="T1" fmla="*/ 12 h 156"/>
                  <a:gd name="T2" fmla="*/ 30 w 56"/>
                  <a:gd name="T3" fmla="*/ 9 h 156"/>
                  <a:gd name="T4" fmla="*/ 28 w 56"/>
                  <a:gd name="T5" fmla="*/ 5 h 156"/>
                  <a:gd name="T6" fmla="*/ 25 w 56"/>
                  <a:gd name="T7" fmla="*/ 3 h 156"/>
                  <a:gd name="T8" fmla="*/ 20 w 56"/>
                  <a:gd name="T9" fmla="*/ 1 h 156"/>
                  <a:gd name="T10" fmla="*/ 17 w 56"/>
                  <a:gd name="T11" fmla="*/ 0 h 156"/>
                  <a:gd name="T12" fmla="*/ 13 w 56"/>
                  <a:gd name="T13" fmla="*/ 0 h 156"/>
                  <a:gd name="T14" fmla="*/ 9 w 56"/>
                  <a:gd name="T15" fmla="*/ 1 h 156"/>
                  <a:gd name="T16" fmla="*/ 5 w 56"/>
                  <a:gd name="T17" fmla="*/ 3 h 156"/>
                  <a:gd name="T18" fmla="*/ 3 w 56"/>
                  <a:gd name="T19" fmla="*/ 6 h 156"/>
                  <a:gd name="T20" fmla="*/ 2 w 56"/>
                  <a:gd name="T21" fmla="*/ 11 h 156"/>
                  <a:gd name="T22" fmla="*/ 0 w 56"/>
                  <a:gd name="T23" fmla="*/ 14 h 156"/>
                  <a:gd name="T24" fmla="*/ 0 w 56"/>
                  <a:gd name="T25" fmla="*/ 18 h 156"/>
                  <a:gd name="T26" fmla="*/ 25 w 56"/>
                  <a:gd name="T27" fmla="*/ 144 h 156"/>
                  <a:gd name="T28" fmla="*/ 27 w 56"/>
                  <a:gd name="T29" fmla="*/ 147 h 156"/>
                  <a:gd name="T30" fmla="*/ 28 w 56"/>
                  <a:gd name="T31" fmla="*/ 152 h 156"/>
                  <a:gd name="T32" fmla="*/ 31 w 56"/>
                  <a:gd name="T33" fmla="*/ 153 h 156"/>
                  <a:gd name="T34" fmla="*/ 36 w 56"/>
                  <a:gd name="T35" fmla="*/ 155 h 156"/>
                  <a:gd name="T36" fmla="*/ 39 w 56"/>
                  <a:gd name="T37" fmla="*/ 156 h 156"/>
                  <a:gd name="T38" fmla="*/ 44 w 56"/>
                  <a:gd name="T39" fmla="*/ 156 h 156"/>
                  <a:gd name="T40" fmla="*/ 47 w 56"/>
                  <a:gd name="T41" fmla="*/ 155 h 156"/>
                  <a:gd name="T42" fmla="*/ 51 w 56"/>
                  <a:gd name="T43" fmla="*/ 153 h 156"/>
                  <a:gd name="T44" fmla="*/ 53 w 56"/>
                  <a:gd name="T45" fmla="*/ 150 h 156"/>
                  <a:gd name="T46" fmla="*/ 54 w 56"/>
                  <a:gd name="T47" fmla="*/ 146 h 156"/>
                  <a:gd name="T48" fmla="*/ 56 w 56"/>
                  <a:gd name="T49" fmla="*/ 143 h 156"/>
                  <a:gd name="T50" fmla="*/ 56 w 56"/>
                  <a:gd name="T51" fmla="*/ 138 h 156"/>
                  <a:gd name="T52" fmla="*/ 31 w 56"/>
                  <a:gd name="T53" fmla="*/ 12 h 1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"/>
                  <a:gd name="T82" fmla="*/ 0 h 156"/>
                  <a:gd name="T83" fmla="*/ 56 w 56"/>
                  <a:gd name="T84" fmla="*/ 156 h 15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" h="156">
                    <a:moveTo>
                      <a:pt x="31" y="12"/>
                    </a:moveTo>
                    <a:lnTo>
                      <a:pt x="30" y="9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5" y="144"/>
                    </a:lnTo>
                    <a:lnTo>
                      <a:pt x="27" y="147"/>
                    </a:lnTo>
                    <a:lnTo>
                      <a:pt x="28" y="152"/>
                    </a:lnTo>
                    <a:lnTo>
                      <a:pt x="31" y="153"/>
                    </a:lnTo>
                    <a:lnTo>
                      <a:pt x="36" y="155"/>
                    </a:lnTo>
                    <a:lnTo>
                      <a:pt x="39" y="156"/>
                    </a:lnTo>
                    <a:lnTo>
                      <a:pt x="44" y="156"/>
                    </a:lnTo>
                    <a:lnTo>
                      <a:pt x="47" y="155"/>
                    </a:lnTo>
                    <a:lnTo>
                      <a:pt x="51" y="153"/>
                    </a:lnTo>
                    <a:lnTo>
                      <a:pt x="53" y="150"/>
                    </a:lnTo>
                    <a:lnTo>
                      <a:pt x="54" y="146"/>
                    </a:lnTo>
                    <a:lnTo>
                      <a:pt x="56" y="143"/>
                    </a:lnTo>
                    <a:lnTo>
                      <a:pt x="56" y="138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82" name="Freeform 26"/>
              <p:cNvSpPr>
                <a:spLocks/>
              </p:cNvSpPr>
              <p:nvPr/>
            </p:nvSpPr>
            <p:spPr bwMode="auto">
              <a:xfrm>
                <a:off x="4948" y="2169"/>
                <a:ext cx="118" cy="124"/>
              </a:xfrm>
              <a:custGeom>
                <a:avLst/>
                <a:gdLst>
                  <a:gd name="T0" fmla="*/ 27 w 118"/>
                  <a:gd name="T1" fmla="*/ 4 h 124"/>
                  <a:gd name="T2" fmla="*/ 24 w 118"/>
                  <a:gd name="T3" fmla="*/ 3 h 124"/>
                  <a:gd name="T4" fmla="*/ 21 w 118"/>
                  <a:gd name="T5" fmla="*/ 0 h 124"/>
                  <a:gd name="T6" fmla="*/ 13 w 118"/>
                  <a:gd name="T7" fmla="*/ 0 h 124"/>
                  <a:gd name="T8" fmla="*/ 8 w 118"/>
                  <a:gd name="T9" fmla="*/ 1 h 124"/>
                  <a:gd name="T10" fmla="*/ 5 w 118"/>
                  <a:gd name="T11" fmla="*/ 4 h 124"/>
                  <a:gd name="T12" fmla="*/ 4 w 118"/>
                  <a:gd name="T13" fmla="*/ 7 h 124"/>
                  <a:gd name="T14" fmla="*/ 0 w 118"/>
                  <a:gd name="T15" fmla="*/ 11 h 124"/>
                  <a:gd name="T16" fmla="*/ 0 w 118"/>
                  <a:gd name="T17" fmla="*/ 18 h 124"/>
                  <a:gd name="T18" fmla="*/ 2 w 118"/>
                  <a:gd name="T19" fmla="*/ 23 h 124"/>
                  <a:gd name="T20" fmla="*/ 5 w 118"/>
                  <a:gd name="T21" fmla="*/ 26 h 124"/>
                  <a:gd name="T22" fmla="*/ 92 w 118"/>
                  <a:gd name="T23" fmla="*/ 119 h 124"/>
                  <a:gd name="T24" fmla="*/ 95 w 118"/>
                  <a:gd name="T25" fmla="*/ 121 h 124"/>
                  <a:gd name="T26" fmla="*/ 98 w 118"/>
                  <a:gd name="T27" fmla="*/ 124 h 124"/>
                  <a:gd name="T28" fmla="*/ 106 w 118"/>
                  <a:gd name="T29" fmla="*/ 124 h 124"/>
                  <a:gd name="T30" fmla="*/ 110 w 118"/>
                  <a:gd name="T31" fmla="*/ 122 h 124"/>
                  <a:gd name="T32" fmla="*/ 114 w 118"/>
                  <a:gd name="T33" fmla="*/ 119 h 124"/>
                  <a:gd name="T34" fmla="*/ 115 w 118"/>
                  <a:gd name="T35" fmla="*/ 116 h 124"/>
                  <a:gd name="T36" fmla="*/ 118 w 118"/>
                  <a:gd name="T37" fmla="*/ 113 h 124"/>
                  <a:gd name="T38" fmla="*/ 118 w 118"/>
                  <a:gd name="T39" fmla="*/ 105 h 124"/>
                  <a:gd name="T40" fmla="*/ 117 w 118"/>
                  <a:gd name="T41" fmla="*/ 100 h 124"/>
                  <a:gd name="T42" fmla="*/ 114 w 118"/>
                  <a:gd name="T43" fmla="*/ 97 h 124"/>
                  <a:gd name="T44" fmla="*/ 27 w 118"/>
                  <a:gd name="T45" fmla="*/ 4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18"/>
                  <a:gd name="T70" fmla="*/ 0 h 124"/>
                  <a:gd name="T71" fmla="*/ 118 w 118"/>
                  <a:gd name="T72" fmla="*/ 124 h 1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18" h="124">
                    <a:moveTo>
                      <a:pt x="27" y="4"/>
                    </a:moveTo>
                    <a:lnTo>
                      <a:pt x="24" y="3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5" y="26"/>
                    </a:lnTo>
                    <a:lnTo>
                      <a:pt x="92" y="119"/>
                    </a:lnTo>
                    <a:lnTo>
                      <a:pt x="95" y="121"/>
                    </a:lnTo>
                    <a:lnTo>
                      <a:pt x="98" y="124"/>
                    </a:lnTo>
                    <a:lnTo>
                      <a:pt x="106" y="124"/>
                    </a:lnTo>
                    <a:lnTo>
                      <a:pt x="110" y="122"/>
                    </a:lnTo>
                    <a:lnTo>
                      <a:pt x="114" y="119"/>
                    </a:lnTo>
                    <a:lnTo>
                      <a:pt x="115" y="116"/>
                    </a:lnTo>
                    <a:lnTo>
                      <a:pt x="118" y="113"/>
                    </a:lnTo>
                    <a:lnTo>
                      <a:pt x="118" y="105"/>
                    </a:lnTo>
                    <a:lnTo>
                      <a:pt x="117" y="100"/>
                    </a:lnTo>
                    <a:lnTo>
                      <a:pt x="114" y="97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flipH="1">
              <a:off x="2797" y="3411"/>
              <a:ext cx="158" cy="84"/>
              <a:chOff x="3607" y="3399"/>
              <a:chExt cx="158" cy="84"/>
            </a:xfrm>
          </p:grpSpPr>
          <p:sp>
            <p:nvSpPr>
              <p:cNvPr id="44079" name="Freeform 28"/>
              <p:cNvSpPr>
                <a:spLocks/>
              </p:cNvSpPr>
              <p:nvPr/>
            </p:nvSpPr>
            <p:spPr bwMode="auto">
              <a:xfrm>
                <a:off x="3615" y="3427"/>
                <a:ext cx="142" cy="56"/>
              </a:xfrm>
              <a:custGeom>
                <a:avLst/>
                <a:gdLst>
                  <a:gd name="T0" fmla="*/ 130 w 142"/>
                  <a:gd name="T1" fmla="*/ 31 h 56"/>
                  <a:gd name="T2" fmla="*/ 135 w 142"/>
                  <a:gd name="T3" fmla="*/ 29 h 56"/>
                  <a:gd name="T4" fmla="*/ 138 w 142"/>
                  <a:gd name="T5" fmla="*/ 26 h 56"/>
                  <a:gd name="T6" fmla="*/ 139 w 142"/>
                  <a:gd name="T7" fmla="*/ 23 h 56"/>
                  <a:gd name="T8" fmla="*/ 142 w 142"/>
                  <a:gd name="T9" fmla="*/ 20 h 56"/>
                  <a:gd name="T10" fmla="*/ 142 w 142"/>
                  <a:gd name="T11" fmla="*/ 12 h 56"/>
                  <a:gd name="T12" fmla="*/ 141 w 142"/>
                  <a:gd name="T13" fmla="*/ 8 h 56"/>
                  <a:gd name="T14" fmla="*/ 138 w 142"/>
                  <a:gd name="T15" fmla="*/ 5 h 56"/>
                  <a:gd name="T16" fmla="*/ 135 w 142"/>
                  <a:gd name="T17" fmla="*/ 3 h 56"/>
                  <a:gd name="T18" fmla="*/ 131 w 142"/>
                  <a:gd name="T19" fmla="*/ 0 h 56"/>
                  <a:gd name="T20" fmla="*/ 124 w 142"/>
                  <a:gd name="T21" fmla="*/ 0 h 56"/>
                  <a:gd name="T22" fmla="*/ 12 w 142"/>
                  <a:gd name="T23" fmla="*/ 25 h 56"/>
                  <a:gd name="T24" fmla="*/ 7 w 142"/>
                  <a:gd name="T25" fmla="*/ 26 h 56"/>
                  <a:gd name="T26" fmla="*/ 4 w 142"/>
                  <a:gd name="T27" fmla="*/ 29 h 56"/>
                  <a:gd name="T28" fmla="*/ 3 w 142"/>
                  <a:gd name="T29" fmla="*/ 32 h 56"/>
                  <a:gd name="T30" fmla="*/ 0 w 142"/>
                  <a:gd name="T31" fmla="*/ 36 h 56"/>
                  <a:gd name="T32" fmla="*/ 0 w 142"/>
                  <a:gd name="T33" fmla="*/ 43 h 56"/>
                  <a:gd name="T34" fmla="*/ 1 w 142"/>
                  <a:gd name="T35" fmla="*/ 48 h 56"/>
                  <a:gd name="T36" fmla="*/ 4 w 142"/>
                  <a:gd name="T37" fmla="*/ 51 h 56"/>
                  <a:gd name="T38" fmla="*/ 7 w 142"/>
                  <a:gd name="T39" fmla="*/ 53 h 56"/>
                  <a:gd name="T40" fmla="*/ 11 w 142"/>
                  <a:gd name="T41" fmla="*/ 56 h 56"/>
                  <a:gd name="T42" fmla="*/ 18 w 142"/>
                  <a:gd name="T43" fmla="*/ 56 h 56"/>
                  <a:gd name="T44" fmla="*/ 130 w 142"/>
                  <a:gd name="T45" fmla="*/ 31 h 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42"/>
                  <a:gd name="T70" fmla="*/ 0 h 56"/>
                  <a:gd name="T71" fmla="*/ 142 w 142"/>
                  <a:gd name="T72" fmla="*/ 56 h 5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42" h="56">
                    <a:moveTo>
                      <a:pt x="130" y="31"/>
                    </a:moveTo>
                    <a:lnTo>
                      <a:pt x="135" y="29"/>
                    </a:lnTo>
                    <a:lnTo>
                      <a:pt x="138" y="26"/>
                    </a:lnTo>
                    <a:lnTo>
                      <a:pt x="139" y="23"/>
                    </a:lnTo>
                    <a:lnTo>
                      <a:pt x="142" y="20"/>
                    </a:lnTo>
                    <a:lnTo>
                      <a:pt x="142" y="12"/>
                    </a:lnTo>
                    <a:lnTo>
                      <a:pt x="141" y="8"/>
                    </a:lnTo>
                    <a:lnTo>
                      <a:pt x="138" y="5"/>
                    </a:lnTo>
                    <a:lnTo>
                      <a:pt x="135" y="3"/>
                    </a:lnTo>
                    <a:lnTo>
                      <a:pt x="131" y="0"/>
                    </a:lnTo>
                    <a:lnTo>
                      <a:pt x="124" y="0"/>
                    </a:lnTo>
                    <a:lnTo>
                      <a:pt x="12" y="25"/>
                    </a:lnTo>
                    <a:lnTo>
                      <a:pt x="7" y="26"/>
                    </a:lnTo>
                    <a:lnTo>
                      <a:pt x="4" y="29"/>
                    </a:lnTo>
                    <a:lnTo>
                      <a:pt x="3" y="32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1" y="48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11" y="56"/>
                    </a:lnTo>
                    <a:lnTo>
                      <a:pt x="18" y="56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80" name="Freeform 29"/>
              <p:cNvSpPr>
                <a:spLocks/>
              </p:cNvSpPr>
              <p:nvPr/>
            </p:nvSpPr>
            <p:spPr bwMode="auto">
              <a:xfrm>
                <a:off x="3607" y="3399"/>
                <a:ext cx="158" cy="64"/>
              </a:xfrm>
              <a:custGeom>
                <a:avLst/>
                <a:gdLst>
                  <a:gd name="T0" fmla="*/ 139 w 158"/>
                  <a:gd name="T1" fmla="*/ 64 h 64"/>
                  <a:gd name="T2" fmla="*/ 147 w 158"/>
                  <a:gd name="T3" fmla="*/ 64 h 64"/>
                  <a:gd name="T4" fmla="*/ 150 w 158"/>
                  <a:gd name="T5" fmla="*/ 62 h 64"/>
                  <a:gd name="T6" fmla="*/ 156 w 158"/>
                  <a:gd name="T7" fmla="*/ 56 h 64"/>
                  <a:gd name="T8" fmla="*/ 158 w 158"/>
                  <a:gd name="T9" fmla="*/ 51 h 64"/>
                  <a:gd name="T10" fmla="*/ 158 w 158"/>
                  <a:gd name="T11" fmla="*/ 43 h 64"/>
                  <a:gd name="T12" fmla="*/ 156 w 158"/>
                  <a:gd name="T13" fmla="*/ 40 h 64"/>
                  <a:gd name="T14" fmla="*/ 150 w 158"/>
                  <a:gd name="T15" fmla="*/ 34 h 64"/>
                  <a:gd name="T16" fmla="*/ 146 w 158"/>
                  <a:gd name="T17" fmla="*/ 33 h 64"/>
                  <a:gd name="T18" fmla="*/ 19 w 158"/>
                  <a:gd name="T19" fmla="*/ 0 h 64"/>
                  <a:gd name="T20" fmla="*/ 11 w 158"/>
                  <a:gd name="T21" fmla="*/ 0 h 64"/>
                  <a:gd name="T22" fmla="*/ 8 w 158"/>
                  <a:gd name="T23" fmla="*/ 2 h 64"/>
                  <a:gd name="T24" fmla="*/ 2 w 158"/>
                  <a:gd name="T25" fmla="*/ 8 h 64"/>
                  <a:gd name="T26" fmla="*/ 0 w 158"/>
                  <a:gd name="T27" fmla="*/ 12 h 64"/>
                  <a:gd name="T28" fmla="*/ 0 w 158"/>
                  <a:gd name="T29" fmla="*/ 20 h 64"/>
                  <a:gd name="T30" fmla="*/ 2 w 158"/>
                  <a:gd name="T31" fmla="*/ 23 h 64"/>
                  <a:gd name="T32" fmla="*/ 8 w 158"/>
                  <a:gd name="T33" fmla="*/ 29 h 64"/>
                  <a:gd name="T34" fmla="*/ 12 w 158"/>
                  <a:gd name="T35" fmla="*/ 31 h 64"/>
                  <a:gd name="T36" fmla="*/ 139 w 158"/>
                  <a:gd name="T37" fmla="*/ 64 h 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4"/>
                  <a:gd name="T59" fmla="*/ 158 w 158"/>
                  <a:gd name="T60" fmla="*/ 64 h 6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4">
                    <a:moveTo>
                      <a:pt x="139" y="64"/>
                    </a:moveTo>
                    <a:lnTo>
                      <a:pt x="147" y="64"/>
                    </a:lnTo>
                    <a:lnTo>
                      <a:pt x="150" y="62"/>
                    </a:lnTo>
                    <a:lnTo>
                      <a:pt x="156" y="56"/>
                    </a:lnTo>
                    <a:lnTo>
                      <a:pt x="158" y="51"/>
                    </a:lnTo>
                    <a:lnTo>
                      <a:pt x="158" y="43"/>
                    </a:lnTo>
                    <a:lnTo>
                      <a:pt x="156" y="40"/>
                    </a:lnTo>
                    <a:lnTo>
                      <a:pt x="150" y="34"/>
                    </a:lnTo>
                    <a:lnTo>
                      <a:pt x="146" y="33"/>
                    </a:lnTo>
                    <a:lnTo>
                      <a:pt x="19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8" y="29"/>
                    </a:lnTo>
                    <a:lnTo>
                      <a:pt x="12" y="31"/>
                    </a:lnTo>
                    <a:lnTo>
                      <a:pt x="139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44057" name="Freeform 30"/>
            <p:cNvSpPr>
              <a:spLocks/>
            </p:cNvSpPr>
            <p:nvPr/>
          </p:nvSpPr>
          <p:spPr bwMode="auto">
            <a:xfrm rot="2920607" flipV="1">
              <a:off x="2985" y="1850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 rot="7141951">
              <a:off x="2779" y="2289"/>
              <a:ext cx="97" cy="157"/>
              <a:chOff x="4425" y="1967"/>
              <a:chExt cx="97" cy="157"/>
            </a:xfrm>
          </p:grpSpPr>
          <p:sp>
            <p:nvSpPr>
              <p:cNvPr id="44077" name="Freeform 32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78" name="Freeform 33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 rot="-4696421">
              <a:off x="4111" y="2031"/>
              <a:ext cx="97" cy="157"/>
              <a:chOff x="4425" y="1967"/>
              <a:chExt cx="97" cy="157"/>
            </a:xfrm>
          </p:grpSpPr>
          <p:sp>
            <p:nvSpPr>
              <p:cNvPr id="44075" name="Freeform 35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76" name="Freeform 36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44060" name="Freeform 37"/>
            <p:cNvSpPr>
              <a:spLocks/>
            </p:cNvSpPr>
            <p:nvPr/>
          </p:nvSpPr>
          <p:spPr bwMode="auto">
            <a:xfrm>
              <a:off x="4157" y="2097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61" name="Rectangle 38"/>
            <p:cNvSpPr>
              <a:spLocks noChangeArrowheads="1"/>
            </p:cNvSpPr>
            <p:nvPr/>
          </p:nvSpPr>
          <p:spPr bwMode="auto">
            <a:xfrm>
              <a:off x="4270" y="2184"/>
              <a:ext cx="12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 rot="546516" flipV="1">
              <a:off x="2254" y="3456"/>
              <a:ext cx="324" cy="435"/>
              <a:chOff x="1972" y="3282"/>
              <a:chExt cx="324" cy="435"/>
            </a:xfrm>
          </p:grpSpPr>
          <p:sp>
            <p:nvSpPr>
              <p:cNvPr id="44072" name="Freeform 40"/>
              <p:cNvSpPr>
                <a:spLocks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5"/>
                  <a:gd name="T181" fmla="*/ 0 h 435"/>
                  <a:gd name="T182" fmla="*/ 295 w 295"/>
                  <a:gd name="T183" fmla="*/ 435 h 4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73" name="Freeform 41"/>
              <p:cNvSpPr>
                <a:spLocks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74" name="Freeform 42"/>
              <p:cNvSpPr>
                <a:spLocks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44063" name="Rectangle 43"/>
            <p:cNvSpPr>
              <a:spLocks noChangeArrowheads="1"/>
            </p:cNvSpPr>
            <p:nvPr/>
          </p:nvSpPr>
          <p:spPr bwMode="auto">
            <a:xfrm>
              <a:off x="1970" y="3592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64" name="Rectangle 44"/>
            <p:cNvSpPr>
              <a:spLocks noChangeArrowheads="1"/>
            </p:cNvSpPr>
            <p:nvPr/>
          </p:nvSpPr>
          <p:spPr bwMode="auto">
            <a:xfrm>
              <a:off x="3417" y="2287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65" name="Rectangle 45"/>
            <p:cNvSpPr>
              <a:spLocks noChangeArrowheads="1"/>
            </p:cNvSpPr>
            <p:nvPr/>
          </p:nvSpPr>
          <p:spPr bwMode="auto">
            <a:xfrm>
              <a:off x="3471" y="1795"/>
              <a:ext cx="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>
              <a:off x="4332" y="2460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44067" name="Freeform 47"/>
            <p:cNvSpPr>
              <a:spLocks/>
            </p:cNvSpPr>
            <p:nvPr/>
          </p:nvSpPr>
          <p:spPr bwMode="auto">
            <a:xfrm rot="2181384">
              <a:off x="2601" y="2864"/>
              <a:ext cx="1715" cy="49"/>
            </a:xfrm>
            <a:custGeom>
              <a:avLst/>
              <a:gdLst>
                <a:gd name="T0" fmla="*/ 26 w 979"/>
                <a:gd name="T1" fmla="*/ 21 h 54"/>
                <a:gd name="T2" fmla="*/ 18 w 979"/>
                <a:gd name="T3" fmla="*/ 21 h 54"/>
                <a:gd name="T4" fmla="*/ 12 w 979"/>
                <a:gd name="T5" fmla="*/ 23 h 54"/>
                <a:gd name="T6" fmla="*/ 2 w 979"/>
                <a:gd name="T7" fmla="*/ 28 h 54"/>
                <a:gd name="T8" fmla="*/ 0 w 979"/>
                <a:gd name="T9" fmla="*/ 33 h 54"/>
                <a:gd name="T10" fmla="*/ 0 w 979"/>
                <a:gd name="T11" fmla="*/ 39 h 54"/>
                <a:gd name="T12" fmla="*/ 2 w 979"/>
                <a:gd name="T13" fmla="*/ 42 h 54"/>
                <a:gd name="T14" fmla="*/ 12 w 979"/>
                <a:gd name="T15" fmla="*/ 48 h 54"/>
                <a:gd name="T16" fmla="*/ 21 w 979"/>
                <a:gd name="T17" fmla="*/ 49 h 54"/>
                <a:gd name="T18" fmla="*/ 26 w 979"/>
                <a:gd name="T19" fmla="*/ 49 h 54"/>
                <a:gd name="T20" fmla="*/ 1687 w 979"/>
                <a:gd name="T21" fmla="*/ 28 h 54"/>
                <a:gd name="T22" fmla="*/ 1696 w 979"/>
                <a:gd name="T23" fmla="*/ 28 h 54"/>
                <a:gd name="T24" fmla="*/ 1701 w 979"/>
                <a:gd name="T25" fmla="*/ 26 h 54"/>
                <a:gd name="T26" fmla="*/ 1711 w 979"/>
                <a:gd name="T27" fmla="*/ 21 h 54"/>
                <a:gd name="T28" fmla="*/ 1715 w 979"/>
                <a:gd name="T29" fmla="*/ 17 h 54"/>
                <a:gd name="T30" fmla="*/ 1715 w 979"/>
                <a:gd name="T31" fmla="*/ 10 h 54"/>
                <a:gd name="T32" fmla="*/ 1711 w 979"/>
                <a:gd name="T33" fmla="*/ 7 h 54"/>
                <a:gd name="T34" fmla="*/ 1701 w 979"/>
                <a:gd name="T35" fmla="*/ 1 h 54"/>
                <a:gd name="T36" fmla="*/ 1692 w 979"/>
                <a:gd name="T37" fmla="*/ 0 h 54"/>
                <a:gd name="T38" fmla="*/ 1687 w 979"/>
                <a:gd name="T39" fmla="*/ 0 h 54"/>
                <a:gd name="T40" fmla="*/ 26 w 979"/>
                <a:gd name="T41" fmla="*/ 21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54"/>
                <a:gd name="T65" fmla="*/ 979 w 979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 rot="7141951">
              <a:off x="2737" y="2337"/>
              <a:ext cx="97" cy="157"/>
              <a:chOff x="4425" y="1967"/>
              <a:chExt cx="97" cy="157"/>
            </a:xfrm>
          </p:grpSpPr>
          <p:sp>
            <p:nvSpPr>
              <p:cNvPr id="44070" name="Freeform 49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44071" name="Freeform 50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44069" name="Rectangle 51"/>
            <p:cNvSpPr>
              <a:spLocks noChangeArrowheads="1"/>
            </p:cNvSpPr>
            <p:nvPr/>
          </p:nvSpPr>
          <p:spPr bwMode="auto">
            <a:xfrm>
              <a:off x="3555" y="2741"/>
              <a:ext cx="1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4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4860033" y="2924944"/>
            <a:ext cx="3614738" cy="3622675"/>
            <a:chOff x="3198" y="715"/>
            <a:chExt cx="2277" cy="2282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319" y="1135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5038" y="2337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8"/>
                <a:gd name="T167" fmla="*/ 367 w 367"/>
                <a:gd name="T168" fmla="*/ 368 h 36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198" y="850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5"/>
                <a:gd name="T181" fmla="*/ 0 h 435"/>
                <a:gd name="T182" fmla="*/ 295 w 295"/>
                <a:gd name="T183" fmla="*/ 435 h 43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-2920607">
              <a:off x="3885" y="702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131" y="2427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S2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5271" y="1802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3491" y="797"/>
              <a:ext cx="22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3398" y="1202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S0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3425" y="1009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"/>
                <a:gd name="T70" fmla="*/ 0 h 137"/>
                <a:gd name="T71" fmla="*/ 63 w 63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3457" y="1009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7"/>
                <a:gd name="T59" fmla="*/ 65 w 65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grpSp>
          <p:nvGrpSpPr>
            <p:cNvPr id="64" name="Group 24"/>
            <p:cNvGrpSpPr>
              <a:grpSpLocks/>
            </p:cNvGrpSpPr>
            <p:nvPr/>
          </p:nvGrpSpPr>
          <p:grpSpPr bwMode="auto">
            <a:xfrm rot="-9333799">
              <a:off x="5166" y="2149"/>
              <a:ext cx="118" cy="174"/>
              <a:chOff x="4948" y="2169"/>
              <a:chExt cx="118" cy="174"/>
            </a:xfrm>
          </p:grpSpPr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>
                <a:off x="4950" y="2187"/>
                <a:ext cx="56" cy="156"/>
              </a:xfrm>
              <a:custGeom>
                <a:avLst/>
                <a:gdLst>
                  <a:gd name="T0" fmla="*/ 31 w 56"/>
                  <a:gd name="T1" fmla="*/ 12 h 156"/>
                  <a:gd name="T2" fmla="*/ 30 w 56"/>
                  <a:gd name="T3" fmla="*/ 9 h 156"/>
                  <a:gd name="T4" fmla="*/ 28 w 56"/>
                  <a:gd name="T5" fmla="*/ 5 h 156"/>
                  <a:gd name="T6" fmla="*/ 25 w 56"/>
                  <a:gd name="T7" fmla="*/ 3 h 156"/>
                  <a:gd name="T8" fmla="*/ 20 w 56"/>
                  <a:gd name="T9" fmla="*/ 1 h 156"/>
                  <a:gd name="T10" fmla="*/ 17 w 56"/>
                  <a:gd name="T11" fmla="*/ 0 h 156"/>
                  <a:gd name="T12" fmla="*/ 13 w 56"/>
                  <a:gd name="T13" fmla="*/ 0 h 156"/>
                  <a:gd name="T14" fmla="*/ 9 w 56"/>
                  <a:gd name="T15" fmla="*/ 1 h 156"/>
                  <a:gd name="T16" fmla="*/ 5 w 56"/>
                  <a:gd name="T17" fmla="*/ 3 h 156"/>
                  <a:gd name="T18" fmla="*/ 3 w 56"/>
                  <a:gd name="T19" fmla="*/ 6 h 156"/>
                  <a:gd name="T20" fmla="*/ 2 w 56"/>
                  <a:gd name="T21" fmla="*/ 11 h 156"/>
                  <a:gd name="T22" fmla="*/ 0 w 56"/>
                  <a:gd name="T23" fmla="*/ 14 h 156"/>
                  <a:gd name="T24" fmla="*/ 0 w 56"/>
                  <a:gd name="T25" fmla="*/ 18 h 156"/>
                  <a:gd name="T26" fmla="*/ 25 w 56"/>
                  <a:gd name="T27" fmla="*/ 144 h 156"/>
                  <a:gd name="T28" fmla="*/ 27 w 56"/>
                  <a:gd name="T29" fmla="*/ 147 h 156"/>
                  <a:gd name="T30" fmla="*/ 28 w 56"/>
                  <a:gd name="T31" fmla="*/ 152 h 156"/>
                  <a:gd name="T32" fmla="*/ 31 w 56"/>
                  <a:gd name="T33" fmla="*/ 153 h 156"/>
                  <a:gd name="T34" fmla="*/ 36 w 56"/>
                  <a:gd name="T35" fmla="*/ 155 h 156"/>
                  <a:gd name="T36" fmla="*/ 39 w 56"/>
                  <a:gd name="T37" fmla="*/ 156 h 156"/>
                  <a:gd name="T38" fmla="*/ 44 w 56"/>
                  <a:gd name="T39" fmla="*/ 156 h 156"/>
                  <a:gd name="T40" fmla="*/ 47 w 56"/>
                  <a:gd name="T41" fmla="*/ 155 h 156"/>
                  <a:gd name="T42" fmla="*/ 51 w 56"/>
                  <a:gd name="T43" fmla="*/ 153 h 156"/>
                  <a:gd name="T44" fmla="*/ 53 w 56"/>
                  <a:gd name="T45" fmla="*/ 150 h 156"/>
                  <a:gd name="T46" fmla="*/ 54 w 56"/>
                  <a:gd name="T47" fmla="*/ 146 h 156"/>
                  <a:gd name="T48" fmla="*/ 56 w 56"/>
                  <a:gd name="T49" fmla="*/ 143 h 156"/>
                  <a:gd name="T50" fmla="*/ 56 w 56"/>
                  <a:gd name="T51" fmla="*/ 138 h 156"/>
                  <a:gd name="T52" fmla="*/ 31 w 56"/>
                  <a:gd name="T53" fmla="*/ 12 h 1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"/>
                  <a:gd name="T82" fmla="*/ 0 h 156"/>
                  <a:gd name="T83" fmla="*/ 56 w 56"/>
                  <a:gd name="T84" fmla="*/ 156 h 15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" h="156">
                    <a:moveTo>
                      <a:pt x="31" y="12"/>
                    </a:moveTo>
                    <a:lnTo>
                      <a:pt x="30" y="9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5" y="144"/>
                    </a:lnTo>
                    <a:lnTo>
                      <a:pt x="27" y="147"/>
                    </a:lnTo>
                    <a:lnTo>
                      <a:pt x="28" y="152"/>
                    </a:lnTo>
                    <a:lnTo>
                      <a:pt x="31" y="153"/>
                    </a:lnTo>
                    <a:lnTo>
                      <a:pt x="36" y="155"/>
                    </a:lnTo>
                    <a:lnTo>
                      <a:pt x="39" y="156"/>
                    </a:lnTo>
                    <a:lnTo>
                      <a:pt x="44" y="156"/>
                    </a:lnTo>
                    <a:lnTo>
                      <a:pt x="47" y="155"/>
                    </a:lnTo>
                    <a:lnTo>
                      <a:pt x="51" y="153"/>
                    </a:lnTo>
                    <a:lnTo>
                      <a:pt x="53" y="150"/>
                    </a:lnTo>
                    <a:lnTo>
                      <a:pt x="54" y="146"/>
                    </a:lnTo>
                    <a:lnTo>
                      <a:pt x="56" y="143"/>
                    </a:lnTo>
                    <a:lnTo>
                      <a:pt x="56" y="138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88" name="Freeform 26"/>
              <p:cNvSpPr>
                <a:spLocks/>
              </p:cNvSpPr>
              <p:nvPr/>
            </p:nvSpPr>
            <p:spPr bwMode="auto">
              <a:xfrm>
                <a:off x="4948" y="2169"/>
                <a:ext cx="118" cy="124"/>
              </a:xfrm>
              <a:custGeom>
                <a:avLst/>
                <a:gdLst>
                  <a:gd name="T0" fmla="*/ 27 w 118"/>
                  <a:gd name="T1" fmla="*/ 4 h 124"/>
                  <a:gd name="T2" fmla="*/ 24 w 118"/>
                  <a:gd name="T3" fmla="*/ 3 h 124"/>
                  <a:gd name="T4" fmla="*/ 21 w 118"/>
                  <a:gd name="T5" fmla="*/ 0 h 124"/>
                  <a:gd name="T6" fmla="*/ 13 w 118"/>
                  <a:gd name="T7" fmla="*/ 0 h 124"/>
                  <a:gd name="T8" fmla="*/ 8 w 118"/>
                  <a:gd name="T9" fmla="*/ 1 h 124"/>
                  <a:gd name="T10" fmla="*/ 5 w 118"/>
                  <a:gd name="T11" fmla="*/ 4 h 124"/>
                  <a:gd name="T12" fmla="*/ 4 w 118"/>
                  <a:gd name="T13" fmla="*/ 7 h 124"/>
                  <a:gd name="T14" fmla="*/ 0 w 118"/>
                  <a:gd name="T15" fmla="*/ 11 h 124"/>
                  <a:gd name="T16" fmla="*/ 0 w 118"/>
                  <a:gd name="T17" fmla="*/ 18 h 124"/>
                  <a:gd name="T18" fmla="*/ 2 w 118"/>
                  <a:gd name="T19" fmla="*/ 23 h 124"/>
                  <a:gd name="T20" fmla="*/ 5 w 118"/>
                  <a:gd name="T21" fmla="*/ 26 h 124"/>
                  <a:gd name="T22" fmla="*/ 92 w 118"/>
                  <a:gd name="T23" fmla="*/ 119 h 124"/>
                  <a:gd name="T24" fmla="*/ 95 w 118"/>
                  <a:gd name="T25" fmla="*/ 121 h 124"/>
                  <a:gd name="T26" fmla="*/ 98 w 118"/>
                  <a:gd name="T27" fmla="*/ 124 h 124"/>
                  <a:gd name="T28" fmla="*/ 106 w 118"/>
                  <a:gd name="T29" fmla="*/ 124 h 124"/>
                  <a:gd name="T30" fmla="*/ 110 w 118"/>
                  <a:gd name="T31" fmla="*/ 122 h 124"/>
                  <a:gd name="T32" fmla="*/ 114 w 118"/>
                  <a:gd name="T33" fmla="*/ 119 h 124"/>
                  <a:gd name="T34" fmla="*/ 115 w 118"/>
                  <a:gd name="T35" fmla="*/ 116 h 124"/>
                  <a:gd name="T36" fmla="*/ 118 w 118"/>
                  <a:gd name="T37" fmla="*/ 113 h 124"/>
                  <a:gd name="T38" fmla="*/ 118 w 118"/>
                  <a:gd name="T39" fmla="*/ 105 h 124"/>
                  <a:gd name="T40" fmla="*/ 117 w 118"/>
                  <a:gd name="T41" fmla="*/ 100 h 124"/>
                  <a:gd name="T42" fmla="*/ 114 w 118"/>
                  <a:gd name="T43" fmla="*/ 97 h 124"/>
                  <a:gd name="T44" fmla="*/ 27 w 118"/>
                  <a:gd name="T45" fmla="*/ 4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18"/>
                  <a:gd name="T70" fmla="*/ 0 h 124"/>
                  <a:gd name="T71" fmla="*/ 118 w 118"/>
                  <a:gd name="T72" fmla="*/ 124 h 1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18" h="124">
                    <a:moveTo>
                      <a:pt x="27" y="4"/>
                    </a:moveTo>
                    <a:lnTo>
                      <a:pt x="24" y="3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5" y="26"/>
                    </a:lnTo>
                    <a:lnTo>
                      <a:pt x="92" y="119"/>
                    </a:lnTo>
                    <a:lnTo>
                      <a:pt x="95" y="121"/>
                    </a:lnTo>
                    <a:lnTo>
                      <a:pt x="98" y="124"/>
                    </a:lnTo>
                    <a:lnTo>
                      <a:pt x="106" y="124"/>
                    </a:lnTo>
                    <a:lnTo>
                      <a:pt x="110" y="122"/>
                    </a:lnTo>
                    <a:lnTo>
                      <a:pt x="114" y="119"/>
                    </a:lnTo>
                    <a:lnTo>
                      <a:pt x="115" y="116"/>
                    </a:lnTo>
                    <a:lnTo>
                      <a:pt x="118" y="113"/>
                    </a:lnTo>
                    <a:lnTo>
                      <a:pt x="118" y="105"/>
                    </a:lnTo>
                    <a:lnTo>
                      <a:pt x="117" y="100"/>
                    </a:lnTo>
                    <a:lnTo>
                      <a:pt x="114" y="97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65" name="Freeform 30"/>
            <p:cNvSpPr>
              <a:spLocks/>
            </p:cNvSpPr>
            <p:nvPr/>
          </p:nvSpPr>
          <p:spPr bwMode="auto">
            <a:xfrm rot="2920607" flipV="1">
              <a:off x="3881" y="924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grpSp>
          <p:nvGrpSpPr>
            <p:cNvPr id="66" name="Group 31"/>
            <p:cNvGrpSpPr>
              <a:grpSpLocks/>
            </p:cNvGrpSpPr>
            <p:nvPr/>
          </p:nvGrpSpPr>
          <p:grpSpPr bwMode="auto">
            <a:xfrm rot="7141951">
              <a:off x="3675" y="1363"/>
              <a:ext cx="97" cy="157"/>
              <a:chOff x="4425" y="1967"/>
              <a:chExt cx="97" cy="157"/>
            </a:xfrm>
          </p:grpSpPr>
          <p:sp>
            <p:nvSpPr>
              <p:cNvPr id="85" name="Freeform 32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grpSp>
          <p:nvGrpSpPr>
            <p:cNvPr id="67" name="Group 34"/>
            <p:cNvGrpSpPr>
              <a:grpSpLocks/>
            </p:cNvGrpSpPr>
            <p:nvPr/>
          </p:nvGrpSpPr>
          <p:grpSpPr bwMode="auto">
            <a:xfrm rot="-4696421">
              <a:off x="5007" y="1105"/>
              <a:ext cx="97" cy="157"/>
              <a:chOff x="4425" y="1967"/>
              <a:chExt cx="97" cy="157"/>
            </a:xfrm>
          </p:grpSpPr>
          <p:sp>
            <p:nvSpPr>
              <p:cNvPr id="83" name="Freeform 35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84" name="Freeform 36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68" name="Freeform 37"/>
            <p:cNvSpPr>
              <a:spLocks/>
            </p:cNvSpPr>
            <p:nvPr/>
          </p:nvSpPr>
          <p:spPr bwMode="auto">
            <a:xfrm>
              <a:off x="5053" y="1171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5166" y="1258"/>
              <a:ext cx="1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grpSp>
          <p:nvGrpSpPr>
            <p:cNvPr id="70" name="Group 39"/>
            <p:cNvGrpSpPr>
              <a:grpSpLocks/>
            </p:cNvGrpSpPr>
            <p:nvPr/>
          </p:nvGrpSpPr>
          <p:grpSpPr bwMode="auto">
            <a:xfrm rot="546516" flipV="1">
              <a:off x="4886" y="2562"/>
              <a:ext cx="324" cy="435"/>
              <a:chOff x="1972" y="3282"/>
              <a:chExt cx="324" cy="435"/>
            </a:xfrm>
          </p:grpSpPr>
          <p:sp>
            <p:nvSpPr>
              <p:cNvPr id="80" name="Freeform 40"/>
              <p:cNvSpPr>
                <a:spLocks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5"/>
                  <a:gd name="T181" fmla="*/ 0 h 435"/>
                  <a:gd name="T182" fmla="*/ 295 w 295"/>
                  <a:gd name="T183" fmla="*/ 435 h 4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81" name="Freeform 41"/>
              <p:cNvSpPr>
                <a:spLocks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82" name="Freeform 42"/>
              <p:cNvSpPr>
                <a:spLocks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71" name="Rectangle 43"/>
            <p:cNvSpPr>
              <a:spLocks noChangeArrowheads="1"/>
            </p:cNvSpPr>
            <p:nvPr/>
          </p:nvSpPr>
          <p:spPr bwMode="auto">
            <a:xfrm>
              <a:off x="4594" y="2722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4313" y="1361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3" name="Rectangle 45"/>
            <p:cNvSpPr>
              <a:spLocks noChangeArrowheads="1"/>
            </p:cNvSpPr>
            <p:nvPr/>
          </p:nvSpPr>
          <p:spPr bwMode="auto">
            <a:xfrm>
              <a:off x="4367" y="869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5228" y="1534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 rot="2181384">
              <a:off x="3497" y="1938"/>
              <a:ext cx="1715" cy="49"/>
            </a:xfrm>
            <a:custGeom>
              <a:avLst/>
              <a:gdLst>
                <a:gd name="T0" fmla="*/ 26 w 979"/>
                <a:gd name="T1" fmla="*/ 21 h 54"/>
                <a:gd name="T2" fmla="*/ 18 w 979"/>
                <a:gd name="T3" fmla="*/ 21 h 54"/>
                <a:gd name="T4" fmla="*/ 12 w 979"/>
                <a:gd name="T5" fmla="*/ 23 h 54"/>
                <a:gd name="T6" fmla="*/ 2 w 979"/>
                <a:gd name="T7" fmla="*/ 28 h 54"/>
                <a:gd name="T8" fmla="*/ 0 w 979"/>
                <a:gd name="T9" fmla="*/ 33 h 54"/>
                <a:gd name="T10" fmla="*/ 0 w 979"/>
                <a:gd name="T11" fmla="*/ 39 h 54"/>
                <a:gd name="T12" fmla="*/ 2 w 979"/>
                <a:gd name="T13" fmla="*/ 42 h 54"/>
                <a:gd name="T14" fmla="*/ 12 w 979"/>
                <a:gd name="T15" fmla="*/ 48 h 54"/>
                <a:gd name="T16" fmla="*/ 21 w 979"/>
                <a:gd name="T17" fmla="*/ 49 h 54"/>
                <a:gd name="T18" fmla="*/ 26 w 979"/>
                <a:gd name="T19" fmla="*/ 49 h 54"/>
                <a:gd name="T20" fmla="*/ 1687 w 979"/>
                <a:gd name="T21" fmla="*/ 28 h 54"/>
                <a:gd name="T22" fmla="*/ 1696 w 979"/>
                <a:gd name="T23" fmla="*/ 28 h 54"/>
                <a:gd name="T24" fmla="*/ 1701 w 979"/>
                <a:gd name="T25" fmla="*/ 26 h 54"/>
                <a:gd name="T26" fmla="*/ 1711 w 979"/>
                <a:gd name="T27" fmla="*/ 21 h 54"/>
                <a:gd name="T28" fmla="*/ 1715 w 979"/>
                <a:gd name="T29" fmla="*/ 17 h 54"/>
                <a:gd name="T30" fmla="*/ 1715 w 979"/>
                <a:gd name="T31" fmla="*/ 10 h 54"/>
                <a:gd name="T32" fmla="*/ 1711 w 979"/>
                <a:gd name="T33" fmla="*/ 7 h 54"/>
                <a:gd name="T34" fmla="*/ 1701 w 979"/>
                <a:gd name="T35" fmla="*/ 1 h 54"/>
                <a:gd name="T36" fmla="*/ 1692 w 979"/>
                <a:gd name="T37" fmla="*/ 0 h 54"/>
                <a:gd name="T38" fmla="*/ 1687 w 979"/>
                <a:gd name="T39" fmla="*/ 0 h 54"/>
                <a:gd name="T40" fmla="*/ 26 w 979"/>
                <a:gd name="T41" fmla="*/ 21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54"/>
                <a:gd name="T65" fmla="*/ 979 w 979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grpSp>
          <p:nvGrpSpPr>
            <p:cNvPr id="76" name="Group 48"/>
            <p:cNvGrpSpPr>
              <a:grpSpLocks/>
            </p:cNvGrpSpPr>
            <p:nvPr/>
          </p:nvGrpSpPr>
          <p:grpSpPr bwMode="auto">
            <a:xfrm rot="7141951">
              <a:off x="3633" y="1411"/>
              <a:ext cx="97" cy="157"/>
              <a:chOff x="4425" y="1967"/>
              <a:chExt cx="97" cy="157"/>
            </a:xfrm>
          </p:grpSpPr>
          <p:sp>
            <p:nvSpPr>
              <p:cNvPr id="78" name="Freeform 49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79" name="Freeform 50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4451" y="1815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827584" y="4509120"/>
            <a:ext cx="3575050" cy="1938337"/>
            <a:chOff x="2702" y="2803"/>
            <a:chExt cx="2252" cy="1221"/>
          </a:xfrm>
        </p:grpSpPr>
        <p:sp>
          <p:nvSpPr>
            <p:cNvPr id="90" name="Freeform 54"/>
            <p:cNvSpPr>
              <a:spLocks/>
            </p:cNvSpPr>
            <p:nvPr/>
          </p:nvSpPr>
          <p:spPr bwMode="auto">
            <a:xfrm>
              <a:off x="2823" y="3223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>
              <a:off x="2702" y="2938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5"/>
                <a:gd name="T181" fmla="*/ 0 h 435"/>
                <a:gd name="T182" fmla="*/ 295 w 295"/>
                <a:gd name="T183" fmla="*/ 435 h 43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 rot="-2920607">
              <a:off x="3389" y="2790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3" name="Rectangle 60"/>
            <p:cNvSpPr>
              <a:spLocks noChangeArrowheads="1"/>
            </p:cNvSpPr>
            <p:nvPr/>
          </p:nvSpPr>
          <p:spPr bwMode="auto">
            <a:xfrm>
              <a:off x="2995" y="2885"/>
              <a:ext cx="22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94" name="Rectangle 61"/>
            <p:cNvSpPr>
              <a:spLocks noChangeArrowheads="1"/>
            </p:cNvSpPr>
            <p:nvPr/>
          </p:nvSpPr>
          <p:spPr bwMode="auto">
            <a:xfrm>
              <a:off x="2902" y="3290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S0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95" name="Freeform 62"/>
            <p:cNvSpPr>
              <a:spLocks/>
            </p:cNvSpPr>
            <p:nvPr/>
          </p:nvSpPr>
          <p:spPr bwMode="auto">
            <a:xfrm>
              <a:off x="2929" y="3097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"/>
                <a:gd name="T70" fmla="*/ 0 h 137"/>
                <a:gd name="T71" fmla="*/ 63 w 63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6" name="Freeform 63"/>
            <p:cNvSpPr>
              <a:spLocks/>
            </p:cNvSpPr>
            <p:nvPr/>
          </p:nvSpPr>
          <p:spPr bwMode="auto">
            <a:xfrm>
              <a:off x="2961" y="3097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7"/>
                <a:gd name="T59" fmla="*/ 65 w 65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97" name="Freeform 67"/>
            <p:cNvSpPr>
              <a:spLocks/>
            </p:cNvSpPr>
            <p:nvPr/>
          </p:nvSpPr>
          <p:spPr bwMode="auto">
            <a:xfrm rot="2920607" flipV="1">
              <a:off x="3384" y="2997"/>
              <a:ext cx="1004" cy="1049"/>
            </a:xfrm>
            <a:custGeom>
              <a:avLst/>
              <a:gdLst>
                <a:gd name="T0" fmla="*/ 981 w 1043"/>
                <a:gd name="T1" fmla="*/ 1047 h 1069"/>
                <a:gd name="T2" fmla="*/ 993 w 1043"/>
                <a:gd name="T3" fmla="*/ 1049 h 1069"/>
                <a:gd name="T4" fmla="*/ 1002 w 1043"/>
                <a:gd name="T5" fmla="*/ 1041 h 1069"/>
                <a:gd name="T6" fmla="*/ 1004 w 1043"/>
                <a:gd name="T7" fmla="*/ 1029 h 1069"/>
                <a:gd name="T8" fmla="*/ 967 w 1043"/>
                <a:gd name="T9" fmla="*/ 971 h 1069"/>
                <a:gd name="T10" fmla="*/ 937 w 1043"/>
                <a:gd name="T11" fmla="*/ 918 h 1069"/>
                <a:gd name="T12" fmla="*/ 905 w 1043"/>
                <a:gd name="T13" fmla="*/ 867 h 1069"/>
                <a:gd name="T14" fmla="*/ 872 w 1043"/>
                <a:gd name="T15" fmla="*/ 817 h 1069"/>
                <a:gd name="T16" fmla="*/ 841 w 1043"/>
                <a:gd name="T17" fmla="*/ 768 h 1069"/>
                <a:gd name="T18" fmla="*/ 810 w 1043"/>
                <a:gd name="T19" fmla="*/ 721 h 1069"/>
                <a:gd name="T20" fmla="*/ 763 w 1043"/>
                <a:gd name="T21" fmla="*/ 655 h 1069"/>
                <a:gd name="T22" fmla="*/ 734 w 1043"/>
                <a:gd name="T23" fmla="*/ 610 h 1069"/>
                <a:gd name="T24" fmla="*/ 703 w 1043"/>
                <a:gd name="T25" fmla="*/ 569 h 1069"/>
                <a:gd name="T26" fmla="*/ 641 w 1043"/>
                <a:gd name="T27" fmla="*/ 491 h 1069"/>
                <a:gd name="T28" fmla="*/ 611 w 1043"/>
                <a:gd name="T29" fmla="*/ 452 h 1069"/>
                <a:gd name="T30" fmla="*/ 565 w 1043"/>
                <a:gd name="T31" fmla="*/ 397 h 1069"/>
                <a:gd name="T32" fmla="*/ 518 w 1043"/>
                <a:gd name="T33" fmla="*/ 347 h 1069"/>
                <a:gd name="T34" fmla="*/ 456 w 1043"/>
                <a:gd name="T35" fmla="*/ 285 h 1069"/>
                <a:gd name="T36" fmla="*/ 425 w 1043"/>
                <a:gd name="T37" fmla="*/ 256 h 1069"/>
                <a:gd name="T38" fmla="*/ 319 w 1043"/>
                <a:gd name="T39" fmla="*/ 165 h 1069"/>
                <a:gd name="T40" fmla="*/ 242 w 1043"/>
                <a:gd name="T41" fmla="*/ 110 h 1069"/>
                <a:gd name="T42" fmla="*/ 167 w 1043"/>
                <a:gd name="T43" fmla="*/ 65 h 1069"/>
                <a:gd name="T44" fmla="*/ 107 w 1043"/>
                <a:gd name="T45" fmla="*/ 34 h 1069"/>
                <a:gd name="T46" fmla="*/ 63 w 1043"/>
                <a:gd name="T47" fmla="*/ 16 h 1069"/>
                <a:gd name="T48" fmla="*/ 19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7 h 1069"/>
                <a:gd name="T60" fmla="*/ 11 w 1043"/>
                <a:gd name="T61" fmla="*/ 29 h 1069"/>
                <a:gd name="T62" fmla="*/ 54 w 1043"/>
                <a:gd name="T63" fmla="*/ 43 h 1069"/>
                <a:gd name="T64" fmla="*/ 95 w 1043"/>
                <a:gd name="T65" fmla="*/ 62 h 1069"/>
                <a:gd name="T66" fmla="*/ 152 w 1043"/>
                <a:gd name="T67" fmla="*/ 92 h 1069"/>
                <a:gd name="T68" fmla="*/ 226 w 1043"/>
                <a:gd name="T69" fmla="*/ 134 h 1069"/>
                <a:gd name="T70" fmla="*/ 301 w 1043"/>
                <a:gd name="T71" fmla="*/ 189 h 1069"/>
                <a:gd name="T72" fmla="*/ 404 w 1043"/>
                <a:gd name="T73" fmla="*/ 278 h 1069"/>
                <a:gd name="T74" fmla="*/ 435 w 1043"/>
                <a:gd name="T75" fmla="*/ 306 h 1069"/>
                <a:gd name="T76" fmla="*/ 497 w 1043"/>
                <a:gd name="T77" fmla="*/ 369 h 1069"/>
                <a:gd name="T78" fmla="*/ 528 w 1043"/>
                <a:gd name="T79" fmla="*/ 402 h 1069"/>
                <a:gd name="T80" fmla="*/ 556 w 1043"/>
                <a:gd name="T81" fmla="*/ 437 h 1069"/>
                <a:gd name="T82" fmla="*/ 587 w 1043"/>
                <a:gd name="T83" fmla="*/ 471 h 1069"/>
                <a:gd name="T84" fmla="*/ 617 w 1043"/>
                <a:gd name="T85" fmla="*/ 508 h 1069"/>
                <a:gd name="T86" fmla="*/ 679 w 1043"/>
                <a:gd name="T87" fmla="*/ 588 h 1069"/>
                <a:gd name="T88" fmla="*/ 709 w 1043"/>
                <a:gd name="T89" fmla="*/ 629 h 1069"/>
                <a:gd name="T90" fmla="*/ 739 w 1043"/>
                <a:gd name="T91" fmla="*/ 673 h 1069"/>
                <a:gd name="T92" fmla="*/ 785 w 1043"/>
                <a:gd name="T93" fmla="*/ 740 h 1069"/>
                <a:gd name="T94" fmla="*/ 817 w 1043"/>
                <a:gd name="T95" fmla="*/ 787 h 1069"/>
                <a:gd name="T96" fmla="*/ 849 w 1043"/>
                <a:gd name="T97" fmla="*/ 833 h 1069"/>
                <a:gd name="T98" fmla="*/ 879 w 1043"/>
                <a:gd name="T99" fmla="*/ 883 h 1069"/>
                <a:gd name="T100" fmla="*/ 910 w 1043"/>
                <a:gd name="T101" fmla="*/ 933 h 1069"/>
                <a:gd name="T102" fmla="*/ 944 w 1043"/>
                <a:gd name="T103" fmla="*/ 986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3"/>
                <a:gd name="T157" fmla="*/ 0 h 1069"/>
                <a:gd name="T158" fmla="*/ 1043 w 1043"/>
                <a:gd name="T159" fmla="*/ 1069 h 1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grpSp>
          <p:nvGrpSpPr>
            <p:cNvPr id="98" name="Group 68"/>
            <p:cNvGrpSpPr>
              <a:grpSpLocks/>
            </p:cNvGrpSpPr>
            <p:nvPr/>
          </p:nvGrpSpPr>
          <p:grpSpPr bwMode="auto">
            <a:xfrm rot="7141951">
              <a:off x="3179" y="3435"/>
              <a:ext cx="97" cy="157"/>
              <a:chOff x="4425" y="1967"/>
              <a:chExt cx="97" cy="157"/>
            </a:xfrm>
          </p:grpSpPr>
          <p:sp>
            <p:nvSpPr>
              <p:cNvPr id="111" name="Freeform 69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112" name="Freeform 70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grpSp>
          <p:nvGrpSpPr>
            <p:cNvPr id="99" name="Group 71"/>
            <p:cNvGrpSpPr>
              <a:grpSpLocks/>
            </p:cNvGrpSpPr>
            <p:nvPr/>
          </p:nvGrpSpPr>
          <p:grpSpPr bwMode="auto">
            <a:xfrm rot="-4696421">
              <a:off x="4511" y="3193"/>
              <a:ext cx="97" cy="157"/>
              <a:chOff x="4425" y="1967"/>
              <a:chExt cx="97" cy="157"/>
            </a:xfrm>
          </p:grpSpPr>
          <p:sp>
            <p:nvSpPr>
              <p:cNvPr id="109" name="Freeform 72"/>
              <p:cNvSpPr>
                <a:spLocks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110" name="Freeform 73"/>
              <p:cNvSpPr>
                <a:spLocks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4557" y="3243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"/>
                <a:gd name="T166" fmla="*/ 0 h 367"/>
                <a:gd name="T167" fmla="*/ 367 w 367"/>
                <a:gd name="T168" fmla="*/ 367 h 3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01" name="Rectangle 75"/>
            <p:cNvSpPr>
              <a:spLocks noChangeArrowheads="1"/>
            </p:cNvSpPr>
            <p:nvPr/>
          </p:nvSpPr>
          <p:spPr bwMode="auto">
            <a:xfrm>
              <a:off x="4670" y="3346"/>
              <a:ext cx="1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S1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grpSp>
          <p:nvGrpSpPr>
            <p:cNvPr id="102" name="Group 76"/>
            <p:cNvGrpSpPr>
              <a:grpSpLocks/>
            </p:cNvGrpSpPr>
            <p:nvPr/>
          </p:nvGrpSpPr>
          <p:grpSpPr bwMode="auto">
            <a:xfrm rot="19142982" flipV="1">
              <a:off x="4630" y="3514"/>
              <a:ext cx="324" cy="435"/>
              <a:chOff x="1972" y="3282"/>
              <a:chExt cx="324" cy="435"/>
            </a:xfrm>
          </p:grpSpPr>
          <p:sp>
            <p:nvSpPr>
              <p:cNvPr id="106" name="Freeform 77"/>
              <p:cNvSpPr>
                <a:spLocks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5"/>
                  <a:gd name="T181" fmla="*/ 0 h 435"/>
                  <a:gd name="T182" fmla="*/ 295 w 295"/>
                  <a:gd name="T183" fmla="*/ 435 h 4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107" name="Freeform 78"/>
              <p:cNvSpPr>
                <a:spLocks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3"/>
                  <a:gd name="T70" fmla="*/ 0 h 137"/>
                  <a:gd name="T71" fmla="*/ 63 w 63"/>
                  <a:gd name="T72" fmla="*/ 137 h 1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  <p:sp>
            <p:nvSpPr>
              <p:cNvPr id="108" name="Freeform 79"/>
              <p:cNvSpPr>
                <a:spLocks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7"/>
                  <a:gd name="T59" fmla="*/ 65 w 65"/>
                  <a:gd name="T60" fmla="*/ 157 h 1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 sz="1600">
                  <a:latin typeface="Comic Sans MS" pitchFamily="66" charset="0"/>
                </a:endParaRPr>
              </a:p>
            </p:txBody>
          </p:sp>
        </p:grpSp>
        <p:sp>
          <p:nvSpPr>
            <p:cNvPr id="103" name="Rectangle 80"/>
            <p:cNvSpPr>
              <a:spLocks noChangeArrowheads="1"/>
            </p:cNvSpPr>
            <p:nvPr/>
          </p:nvSpPr>
          <p:spPr bwMode="auto">
            <a:xfrm>
              <a:off x="4362" y="3762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104" name="Rectangle 81"/>
            <p:cNvSpPr>
              <a:spLocks noChangeArrowheads="1"/>
            </p:cNvSpPr>
            <p:nvPr/>
          </p:nvSpPr>
          <p:spPr bwMode="auto">
            <a:xfrm>
              <a:off x="3873" y="3417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0/1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  <p:sp>
          <p:nvSpPr>
            <p:cNvPr id="105" name="Rectangle 82"/>
            <p:cNvSpPr>
              <a:spLocks noChangeArrowheads="1"/>
            </p:cNvSpPr>
            <p:nvPr/>
          </p:nvSpPr>
          <p:spPr bwMode="auto">
            <a:xfrm>
              <a:off x="3871" y="2957"/>
              <a:ext cx="20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1/0</a:t>
              </a:r>
              <a:endParaRPr lang="en-US" sz="1600" i="0" baseline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89900" cy="10207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Analysis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131840" y="836712"/>
            <a:ext cx="6238875" cy="5181600"/>
            <a:chOff x="1464" y="750"/>
            <a:chExt cx="3930" cy="3264"/>
          </a:xfrm>
        </p:grpSpPr>
        <p:sp>
          <p:nvSpPr>
            <p:cNvPr id="50182" name="Line 66"/>
            <p:cNvSpPr>
              <a:spLocks noChangeShapeType="1"/>
            </p:cNvSpPr>
            <p:nvPr/>
          </p:nvSpPr>
          <p:spPr bwMode="auto">
            <a:xfrm>
              <a:off x="2502" y="2328"/>
              <a:ext cx="0" cy="5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83" name="Line 71"/>
            <p:cNvSpPr>
              <a:spLocks noChangeShapeType="1"/>
            </p:cNvSpPr>
            <p:nvPr/>
          </p:nvSpPr>
          <p:spPr bwMode="auto">
            <a:xfrm>
              <a:off x="2454" y="2592"/>
              <a:ext cx="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84" name="AutoShape 4"/>
            <p:cNvSpPr>
              <a:spLocks noChangeAspect="1" noChangeArrowheads="1"/>
            </p:cNvSpPr>
            <p:nvPr/>
          </p:nvSpPr>
          <p:spPr bwMode="auto">
            <a:xfrm>
              <a:off x="3324" y="784"/>
              <a:ext cx="495" cy="40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85" name="Freeform 5"/>
            <p:cNvSpPr>
              <a:spLocks noChangeAspect="1"/>
            </p:cNvSpPr>
            <p:nvPr/>
          </p:nvSpPr>
          <p:spPr bwMode="auto">
            <a:xfrm>
              <a:off x="3324" y="1736"/>
              <a:ext cx="495" cy="403"/>
            </a:xfrm>
            <a:custGeom>
              <a:avLst/>
              <a:gdLst>
                <a:gd name="T0" fmla="*/ 0 w 708"/>
                <a:gd name="T1" fmla="*/ 0 h 576"/>
                <a:gd name="T2" fmla="*/ 12 w 708"/>
                <a:gd name="T3" fmla="*/ 28 h 576"/>
                <a:gd name="T4" fmla="*/ 27 w 708"/>
                <a:gd name="T5" fmla="*/ 66 h 576"/>
                <a:gd name="T6" fmla="*/ 38 w 708"/>
                <a:gd name="T7" fmla="*/ 110 h 576"/>
                <a:gd name="T8" fmla="*/ 46 w 708"/>
                <a:gd name="T9" fmla="*/ 159 h 576"/>
                <a:gd name="T10" fmla="*/ 52 w 708"/>
                <a:gd name="T11" fmla="*/ 199 h 576"/>
                <a:gd name="T12" fmla="*/ 48 w 708"/>
                <a:gd name="T13" fmla="*/ 236 h 576"/>
                <a:gd name="T14" fmla="*/ 41 w 708"/>
                <a:gd name="T15" fmla="*/ 279 h 576"/>
                <a:gd name="T16" fmla="*/ 31 w 708"/>
                <a:gd name="T17" fmla="*/ 320 h 576"/>
                <a:gd name="T18" fmla="*/ 20 w 708"/>
                <a:gd name="T19" fmla="*/ 358 h 576"/>
                <a:gd name="T20" fmla="*/ 0 w 708"/>
                <a:gd name="T21" fmla="*/ 400 h 576"/>
                <a:gd name="T22" fmla="*/ 147 w 708"/>
                <a:gd name="T23" fmla="*/ 403 h 576"/>
                <a:gd name="T24" fmla="*/ 208 w 708"/>
                <a:gd name="T25" fmla="*/ 399 h 576"/>
                <a:gd name="T26" fmla="*/ 239 w 708"/>
                <a:gd name="T27" fmla="*/ 397 h 576"/>
                <a:gd name="T28" fmla="*/ 262 w 708"/>
                <a:gd name="T29" fmla="*/ 391 h 576"/>
                <a:gd name="T30" fmla="*/ 286 w 708"/>
                <a:gd name="T31" fmla="*/ 384 h 576"/>
                <a:gd name="T32" fmla="*/ 311 w 708"/>
                <a:gd name="T33" fmla="*/ 373 h 576"/>
                <a:gd name="T34" fmla="*/ 340 w 708"/>
                <a:gd name="T35" fmla="*/ 360 h 576"/>
                <a:gd name="T36" fmla="*/ 368 w 708"/>
                <a:gd name="T37" fmla="*/ 343 h 576"/>
                <a:gd name="T38" fmla="*/ 386 w 708"/>
                <a:gd name="T39" fmla="*/ 329 h 576"/>
                <a:gd name="T40" fmla="*/ 403 w 708"/>
                <a:gd name="T41" fmla="*/ 313 h 576"/>
                <a:gd name="T42" fmla="*/ 422 w 708"/>
                <a:gd name="T43" fmla="*/ 294 h 576"/>
                <a:gd name="T44" fmla="*/ 439 w 708"/>
                <a:gd name="T45" fmla="*/ 278 h 576"/>
                <a:gd name="T46" fmla="*/ 455 w 708"/>
                <a:gd name="T47" fmla="*/ 259 h 576"/>
                <a:gd name="T48" fmla="*/ 475 w 708"/>
                <a:gd name="T49" fmla="*/ 233 h 576"/>
                <a:gd name="T50" fmla="*/ 495 w 708"/>
                <a:gd name="T51" fmla="*/ 200 h 576"/>
                <a:gd name="T52" fmla="*/ 477 w 708"/>
                <a:gd name="T53" fmla="*/ 171 h 576"/>
                <a:gd name="T54" fmla="*/ 460 w 708"/>
                <a:gd name="T55" fmla="*/ 147 h 576"/>
                <a:gd name="T56" fmla="*/ 446 w 708"/>
                <a:gd name="T57" fmla="*/ 129 h 576"/>
                <a:gd name="T58" fmla="*/ 431 w 708"/>
                <a:gd name="T59" fmla="*/ 113 h 576"/>
                <a:gd name="T60" fmla="*/ 414 w 708"/>
                <a:gd name="T61" fmla="*/ 97 h 576"/>
                <a:gd name="T62" fmla="*/ 400 w 708"/>
                <a:gd name="T63" fmla="*/ 84 h 576"/>
                <a:gd name="T64" fmla="*/ 386 w 708"/>
                <a:gd name="T65" fmla="*/ 72 h 576"/>
                <a:gd name="T66" fmla="*/ 369 w 708"/>
                <a:gd name="T67" fmla="*/ 59 h 576"/>
                <a:gd name="T68" fmla="*/ 354 w 708"/>
                <a:gd name="T69" fmla="*/ 50 h 576"/>
                <a:gd name="T70" fmla="*/ 336 w 708"/>
                <a:gd name="T71" fmla="*/ 41 h 576"/>
                <a:gd name="T72" fmla="*/ 315 w 708"/>
                <a:gd name="T73" fmla="*/ 30 h 576"/>
                <a:gd name="T74" fmla="*/ 290 w 708"/>
                <a:gd name="T75" fmla="*/ 20 h 576"/>
                <a:gd name="T76" fmla="*/ 269 w 708"/>
                <a:gd name="T77" fmla="*/ 14 h 576"/>
                <a:gd name="T78" fmla="*/ 245 w 708"/>
                <a:gd name="T79" fmla="*/ 8 h 576"/>
                <a:gd name="T80" fmla="*/ 219 w 708"/>
                <a:gd name="T81" fmla="*/ 3 h 576"/>
                <a:gd name="T82" fmla="*/ 194 w 708"/>
                <a:gd name="T83" fmla="*/ 1 h 576"/>
                <a:gd name="T84" fmla="*/ 177 w 708"/>
                <a:gd name="T85" fmla="*/ 1 h 576"/>
                <a:gd name="T86" fmla="*/ 159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2118" y="1602"/>
              <a:ext cx="334" cy="334"/>
              <a:chOff x="1968" y="1507"/>
              <a:chExt cx="480" cy="480"/>
            </a:xfrm>
          </p:grpSpPr>
          <p:sp>
            <p:nvSpPr>
              <p:cNvPr id="50292" name="AutoShape 7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93" name="Oval 8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50187" name="Oval 10"/>
            <p:cNvSpPr>
              <a:spLocks noChangeArrowheads="1"/>
            </p:cNvSpPr>
            <p:nvPr/>
          </p:nvSpPr>
          <p:spPr bwMode="auto">
            <a:xfrm>
              <a:off x="2478" y="257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88" name="Line 38"/>
            <p:cNvSpPr>
              <a:spLocks noChangeShapeType="1"/>
            </p:cNvSpPr>
            <p:nvPr/>
          </p:nvSpPr>
          <p:spPr bwMode="auto">
            <a:xfrm flipH="1">
              <a:off x="3814" y="984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89" name="Line 39"/>
            <p:cNvSpPr>
              <a:spLocks noChangeShapeType="1"/>
            </p:cNvSpPr>
            <p:nvPr/>
          </p:nvSpPr>
          <p:spPr bwMode="auto">
            <a:xfrm flipH="1">
              <a:off x="3816" y="2944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90" name="Line 40"/>
            <p:cNvSpPr>
              <a:spLocks noChangeShapeType="1"/>
            </p:cNvSpPr>
            <p:nvPr/>
          </p:nvSpPr>
          <p:spPr bwMode="auto">
            <a:xfrm flipH="1">
              <a:off x="3816" y="1936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91" name="AutoShape 41"/>
            <p:cNvSpPr>
              <a:spLocks noChangeAspect="1" noChangeArrowheads="1"/>
            </p:cNvSpPr>
            <p:nvPr/>
          </p:nvSpPr>
          <p:spPr bwMode="auto">
            <a:xfrm>
              <a:off x="2644" y="1448"/>
              <a:ext cx="495" cy="40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92" name="AutoShape 42"/>
            <p:cNvSpPr>
              <a:spLocks noChangeAspect="1" noChangeArrowheads="1"/>
            </p:cNvSpPr>
            <p:nvPr/>
          </p:nvSpPr>
          <p:spPr bwMode="auto">
            <a:xfrm>
              <a:off x="2644" y="2024"/>
              <a:ext cx="495" cy="40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93" name="AutoShape 43"/>
            <p:cNvSpPr>
              <a:spLocks noChangeAspect="1" noChangeArrowheads="1"/>
            </p:cNvSpPr>
            <p:nvPr/>
          </p:nvSpPr>
          <p:spPr bwMode="auto">
            <a:xfrm>
              <a:off x="3316" y="2752"/>
              <a:ext cx="495" cy="40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3144" y="1639"/>
              <a:ext cx="208" cy="183"/>
              <a:chOff x="3144" y="1639"/>
              <a:chExt cx="208" cy="183"/>
            </a:xfrm>
          </p:grpSpPr>
          <p:sp>
            <p:nvSpPr>
              <p:cNvPr id="50289" name="Line 44"/>
              <p:cNvSpPr>
                <a:spLocks noChangeShapeType="1"/>
              </p:cNvSpPr>
              <p:nvPr/>
            </p:nvSpPr>
            <p:spPr bwMode="auto">
              <a:xfrm flipH="1">
                <a:off x="3248" y="1816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90" name="Line 45"/>
              <p:cNvSpPr>
                <a:spLocks noChangeShapeType="1"/>
              </p:cNvSpPr>
              <p:nvPr/>
            </p:nvSpPr>
            <p:spPr bwMode="auto">
              <a:xfrm flipV="1">
                <a:off x="3256" y="1639"/>
                <a:ext cx="0" cy="1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91" name="Line 46"/>
              <p:cNvSpPr>
                <a:spLocks noChangeShapeType="1"/>
              </p:cNvSpPr>
              <p:nvPr/>
            </p:nvSpPr>
            <p:spPr bwMode="auto">
              <a:xfrm flipH="1">
                <a:off x="3144" y="1648"/>
                <a:ext cx="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3144" y="2050"/>
              <a:ext cx="208" cy="180"/>
              <a:chOff x="3144" y="2050"/>
              <a:chExt cx="208" cy="180"/>
            </a:xfrm>
          </p:grpSpPr>
          <p:sp>
            <p:nvSpPr>
              <p:cNvPr id="50286" name="Line 53"/>
              <p:cNvSpPr>
                <a:spLocks noChangeShapeType="1"/>
              </p:cNvSpPr>
              <p:nvPr/>
            </p:nvSpPr>
            <p:spPr bwMode="auto">
              <a:xfrm flipH="1" flipV="1">
                <a:off x="3248" y="2056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87" name="Line 54"/>
              <p:cNvSpPr>
                <a:spLocks noChangeShapeType="1"/>
              </p:cNvSpPr>
              <p:nvPr/>
            </p:nvSpPr>
            <p:spPr bwMode="auto">
              <a:xfrm>
                <a:off x="3256" y="2050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88" name="Line 55"/>
              <p:cNvSpPr>
                <a:spLocks noChangeShapeType="1"/>
              </p:cNvSpPr>
              <p:nvPr/>
            </p:nvSpPr>
            <p:spPr bwMode="auto">
              <a:xfrm flipH="1" flipV="1">
                <a:off x="3144" y="2224"/>
                <a:ext cx="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58"/>
            <p:cNvGrpSpPr>
              <a:grpSpLocks noChangeAspect="1"/>
            </p:cNvGrpSpPr>
            <p:nvPr/>
          </p:nvGrpSpPr>
          <p:grpSpPr bwMode="auto">
            <a:xfrm>
              <a:off x="2112" y="2892"/>
              <a:ext cx="334" cy="334"/>
              <a:chOff x="1968" y="1507"/>
              <a:chExt cx="480" cy="480"/>
            </a:xfrm>
          </p:grpSpPr>
          <p:sp>
            <p:nvSpPr>
              <p:cNvPr id="50284" name="AutoShape 59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85" name="Oval 60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61"/>
            <p:cNvGrpSpPr>
              <a:grpSpLocks noChangeAspect="1"/>
            </p:cNvGrpSpPr>
            <p:nvPr/>
          </p:nvGrpSpPr>
          <p:grpSpPr bwMode="auto">
            <a:xfrm>
              <a:off x="2118" y="2424"/>
              <a:ext cx="334" cy="334"/>
              <a:chOff x="1968" y="1507"/>
              <a:chExt cx="480" cy="480"/>
            </a:xfrm>
          </p:grpSpPr>
          <p:sp>
            <p:nvSpPr>
              <p:cNvPr id="50282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83" name="Oval 63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</p:grpSp>
        <p:sp>
          <p:nvSpPr>
            <p:cNvPr id="50198" name="Line 64"/>
            <p:cNvSpPr>
              <a:spLocks noChangeShapeType="1"/>
            </p:cNvSpPr>
            <p:nvPr/>
          </p:nvSpPr>
          <p:spPr bwMode="auto">
            <a:xfrm flipH="1">
              <a:off x="2442" y="305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199" name="Line 67"/>
            <p:cNvSpPr>
              <a:spLocks noChangeShapeType="1"/>
            </p:cNvSpPr>
            <p:nvPr/>
          </p:nvSpPr>
          <p:spPr bwMode="auto">
            <a:xfrm flipH="1">
              <a:off x="2502" y="2838"/>
              <a:ext cx="8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0" name="Line 68"/>
            <p:cNvSpPr>
              <a:spLocks noChangeShapeType="1"/>
            </p:cNvSpPr>
            <p:nvPr/>
          </p:nvSpPr>
          <p:spPr bwMode="auto">
            <a:xfrm>
              <a:off x="2496" y="233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1" name="Line 72"/>
            <p:cNvSpPr>
              <a:spLocks noChangeShapeType="1"/>
            </p:cNvSpPr>
            <p:nvPr/>
          </p:nvSpPr>
          <p:spPr bwMode="auto">
            <a:xfrm>
              <a:off x="2460" y="1770"/>
              <a:ext cx="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2" name="Line 73"/>
            <p:cNvSpPr>
              <a:spLocks noChangeShapeType="1"/>
            </p:cNvSpPr>
            <p:nvPr/>
          </p:nvSpPr>
          <p:spPr bwMode="auto">
            <a:xfrm flipH="1">
              <a:off x="3894" y="1488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3" name="Line 74"/>
            <p:cNvSpPr>
              <a:spLocks noChangeShapeType="1"/>
            </p:cNvSpPr>
            <p:nvPr/>
          </p:nvSpPr>
          <p:spPr bwMode="auto">
            <a:xfrm flipH="1">
              <a:off x="3984" y="1710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4" name="Line 76"/>
            <p:cNvSpPr>
              <a:spLocks noChangeShapeType="1"/>
            </p:cNvSpPr>
            <p:nvPr/>
          </p:nvSpPr>
          <p:spPr bwMode="auto">
            <a:xfrm flipV="1">
              <a:off x="4398" y="1632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5" name="Line 79"/>
            <p:cNvSpPr>
              <a:spLocks noChangeShapeType="1"/>
            </p:cNvSpPr>
            <p:nvPr/>
          </p:nvSpPr>
          <p:spPr bwMode="auto">
            <a:xfrm flipH="1">
              <a:off x="3660" y="367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6" name="Line 80"/>
            <p:cNvSpPr>
              <a:spLocks noChangeShapeType="1"/>
            </p:cNvSpPr>
            <p:nvPr/>
          </p:nvSpPr>
          <p:spPr bwMode="auto">
            <a:xfrm flipV="1">
              <a:off x="4377" y="3606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7" name="Line 82"/>
            <p:cNvSpPr>
              <a:spLocks noChangeShapeType="1"/>
            </p:cNvSpPr>
            <p:nvPr/>
          </p:nvSpPr>
          <p:spPr bwMode="auto">
            <a:xfrm flipH="1">
              <a:off x="3984" y="2688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8" name="Line 83"/>
            <p:cNvSpPr>
              <a:spLocks noChangeShapeType="1"/>
            </p:cNvSpPr>
            <p:nvPr/>
          </p:nvSpPr>
          <p:spPr bwMode="auto">
            <a:xfrm flipV="1">
              <a:off x="4398" y="2610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09" name="Line 84"/>
            <p:cNvSpPr>
              <a:spLocks noChangeShapeType="1"/>
            </p:cNvSpPr>
            <p:nvPr/>
          </p:nvSpPr>
          <p:spPr bwMode="auto">
            <a:xfrm>
              <a:off x="3978" y="1704"/>
              <a:ext cx="0" cy="1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0" name="Oval 85"/>
            <p:cNvSpPr>
              <a:spLocks noChangeArrowheads="1"/>
            </p:cNvSpPr>
            <p:nvPr/>
          </p:nvSpPr>
          <p:spPr bwMode="auto">
            <a:xfrm>
              <a:off x="3954" y="266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1" name="Oval 86"/>
            <p:cNvSpPr>
              <a:spLocks noChangeArrowheads="1"/>
            </p:cNvSpPr>
            <p:nvPr/>
          </p:nvSpPr>
          <p:spPr bwMode="auto">
            <a:xfrm>
              <a:off x="3954" y="365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2" name="Line 87"/>
            <p:cNvSpPr>
              <a:spLocks noChangeShapeType="1"/>
            </p:cNvSpPr>
            <p:nvPr/>
          </p:nvSpPr>
          <p:spPr bwMode="auto">
            <a:xfrm>
              <a:off x="3888" y="1482"/>
              <a:ext cx="0" cy="1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3" name="Line 88"/>
            <p:cNvSpPr>
              <a:spLocks noChangeShapeType="1"/>
            </p:cNvSpPr>
            <p:nvPr/>
          </p:nvSpPr>
          <p:spPr bwMode="auto">
            <a:xfrm flipH="1">
              <a:off x="3654" y="3474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4" name="Line 89"/>
            <p:cNvSpPr>
              <a:spLocks noChangeShapeType="1"/>
            </p:cNvSpPr>
            <p:nvPr/>
          </p:nvSpPr>
          <p:spPr bwMode="auto">
            <a:xfrm flipH="1">
              <a:off x="3882" y="2466"/>
              <a:ext cx="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5" name="Oval 90"/>
            <p:cNvSpPr>
              <a:spLocks noChangeArrowheads="1"/>
            </p:cNvSpPr>
            <p:nvPr/>
          </p:nvSpPr>
          <p:spPr bwMode="auto">
            <a:xfrm>
              <a:off x="3864" y="34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6" name="Oval 91"/>
            <p:cNvSpPr>
              <a:spLocks noChangeArrowheads="1"/>
            </p:cNvSpPr>
            <p:nvPr/>
          </p:nvSpPr>
          <p:spPr bwMode="auto">
            <a:xfrm>
              <a:off x="3864" y="243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17" name="Text Box 92"/>
            <p:cNvSpPr txBox="1">
              <a:spLocks noChangeArrowheads="1"/>
            </p:cNvSpPr>
            <p:nvPr/>
          </p:nvSpPr>
          <p:spPr bwMode="auto">
            <a:xfrm>
              <a:off x="3126" y="3313"/>
              <a:ext cx="63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Clock</a:t>
              </a:r>
            </a:p>
          </p:txBody>
        </p:sp>
        <p:sp>
          <p:nvSpPr>
            <p:cNvPr id="50218" name="Text Box 93"/>
            <p:cNvSpPr txBox="1">
              <a:spLocks noChangeArrowheads="1"/>
            </p:cNvSpPr>
            <p:nvPr/>
          </p:nvSpPr>
          <p:spPr bwMode="auto">
            <a:xfrm>
              <a:off x="3162" y="3523"/>
              <a:ext cx="63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Reset</a:t>
              </a:r>
            </a:p>
          </p:txBody>
        </p:sp>
        <p:sp>
          <p:nvSpPr>
            <p:cNvPr id="50219" name="Line 95"/>
            <p:cNvSpPr>
              <a:spLocks noChangeShapeType="1"/>
            </p:cNvSpPr>
            <p:nvPr/>
          </p:nvSpPr>
          <p:spPr bwMode="auto">
            <a:xfrm>
              <a:off x="4608" y="1002"/>
              <a:ext cx="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0" name="Line 99"/>
            <p:cNvSpPr>
              <a:spLocks noChangeShapeType="1"/>
            </p:cNvSpPr>
            <p:nvPr/>
          </p:nvSpPr>
          <p:spPr bwMode="auto">
            <a:xfrm>
              <a:off x="4908" y="1002"/>
              <a:ext cx="0" cy="30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1" name="Line 100"/>
            <p:cNvSpPr>
              <a:spLocks noChangeShapeType="1"/>
            </p:cNvSpPr>
            <p:nvPr/>
          </p:nvSpPr>
          <p:spPr bwMode="auto">
            <a:xfrm>
              <a:off x="4818" y="1962"/>
              <a:ext cx="0" cy="1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2" name="Line 101"/>
            <p:cNvSpPr>
              <a:spLocks noChangeShapeType="1"/>
            </p:cNvSpPr>
            <p:nvPr/>
          </p:nvSpPr>
          <p:spPr bwMode="auto">
            <a:xfrm>
              <a:off x="4728" y="296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3" name="Line 103"/>
            <p:cNvSpPr>
              <a:spLocks noChangeShapeType="1"/>
            </p:cNvSpPr>
            <p:nvPr/>
          </p:nvSpPr>
          <p:spPr bwMode="auto">
            <a:xfrm flipH="1">
              <a:off x="1464" y="4002"/>
              <a:ext cx="3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4" name="Line 104"/>
            <p:cNvSpPr>
              <a:spLocks noChangeShapeType="1"/>
            </p:cNvSpPr>
            <p:nvPr/>
          </p:nvSpPr>
          <p:spPr bwMode="auto">
            <a:xfrm>
              <a:off x="1470" y="3054"/>
              <a:ext cx="0" cy="9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5" name="Line 105"/>
            <p:cNvSpPr>
              <a:spLocks noChangeShapeType="1"/>
            </p:cNvSpPr>
            <p:nvPr/>
          </p:nvSpPr>
          <p:spPr bwMode="auto">
            <a:xfrm>
              <a:off x="1464" y="3060"/>
              <a:ext cx="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6" name="Line 106"/>
            <p:cNvSpPr>
              <a:spLocks noChangeShapeType="1"/>
            </p:cNvSpPr>
            <p:nvPr/>
          </p:nvSpPr>
          <p:spPr bwMode="auto">
            <a:xfrm flipH="1">
              <a:off x="1578" y="3912"/>
              <a:ext cx="3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7" name="Line 107"/>
            <p:cNvSpPr>
              <a:spLocks noChangeShapeType="1"/>
            </p:cNvSpPr>
            <p:nvPr/>
          </p:nvSpPr>
          <p:spPr bwMode="auto">
            <a:xfrm flipH="1">
              <a:off x="1674" y="3822"/>
              <a:ext cx="30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8" name="Line 108"/>
            <p:cNvSpPr>
              <a:spLocks noChangeShapeType="1"/>
            </p:cNvSpPr>
            <p:nvPr/>
          </p:nvSpPr>
          <p:spPr bwMode="auto">
            <a:xfrm flipV="1">
              <a:off x="1578" y="1236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29" name="Line 109"/>
            <p:cNvSpPr>
              <a:spLocks noChangeShapeType="1"/>
            </p:cNvSpPr>
            <p:nvPr/>
          </p:nvSpPr>
          <p:spPr bwMode="auto">
            <a:xfrm>
              <a:off x="1572" y="1230"/>
              <a:ext cx="9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0" name="Line 110"/>
            <p:cNvSpPr>
              <a:spLocks noChangeShapeType="1"/>
            </p:cNvSpPr>
            <p:nvPr/>
          </p:nvSpPr>
          <p:spPr bwMode="auto">
            <a:xfrm flipV="1">
              <a:off x="2490" y="888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1" name="Line 111"/>
            <p:cNvSpPr>
              <a:spLocks noChangeShapeType="1"/>
            </p:cNvSpPr>
            <p:nvPr/>
          </p:nvSpPr>
          <p:spPr bwMode="auto">
            <a:xfrm>
              <a:off x="2490" y="894"/>
              <a:ext cx="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2" name="Line 112"/>
            <p:cNvSpPr>
              <a:spLocks noChangeShapeType="1"/>
            </p:cNvSpPr>
            <p:nvPr/>
          </p:nvSpPr>
          <p:spPr bwMode="auto">
            <a:xfrm>
              <a:off x="1674" y="1332"/>
              <a:ext cx="9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3" name="Line 113"/>
            <p:cNvSpPr>
              <a:spLocks noChangeShapeType="1"/>
            </p:cNvSpPr>
            <p:nvPr/>
          </p:nvSpPr>
          <p:spPr bwMode="auto">
            <a:xfrm flipH="1">
              <a:off x="2604" y="1098"/>
              <a:ext cx="7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4" name="Line 115"/>
            <p:cNvSpPr>
              <a:spLocks noChangeShapeType="1"/>
            </p:cNvSpPr>
            <p:nvPr/>
          </p:nvSpPr>
          <p:spPr bwMode="auto">
            <a:xfrm>
              <a:off x="2604" y="1098"/>
              <a:ext cx="0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5" name="Line 116"/>
            <p:cNvSpPr>
              <a:spLocks noChangeShapeType="1"/>
            </p:cNvSpPr>
            <p:nvPr/>
          </p:nvSpPr>
          <p:spPr bwMode="auto">
            <a:xfrm>
              <a:off x="1680" y="1338"/>
              <a:ext cx="0" cy="2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6" name="Line 117"/>
            <p:cNvSpPr>
              <a:spLocks noChangeShapeType="1"/>
            </p:cNvSpPr>
            <p:nvPr/>
          </p:nvSpPr>
          <p:spPr bwMode="auto">
            <a:xfrm flipH="1">
              <a:off x="1674" y="151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7" name="Line 118"/>
            <p:cNvSpPr>
              <a:spLocks noChangeShapeType="1"/>
            </p:cNvSpPr>
            <p:nvPr/>
          </p:nvSpPr>
          <p:spPr bwMode="auto">
            <a:xfrm flipH="1">
              <a:off x="1566" y="1776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8" name="Line 119"/>
            <p:cNvSpPr>
              <a:spLocks noChangeShapeType="1"/>
            </p:cNvSpPr>
            <p:nvPr/>
          </p:nvSpPr>
          <p:spPr bwMode="auto">
            <a:xfrm flipH="1">
              <a:off x="1680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39" name="Line 120"/>
            <p:cNvSpPr>
              <a:spLocks noChangeShapeType="1"/>
            </p:cNvSpPr>
            <p:nvPr/>
          </p:nvSpPr>
          <p:spPr bwMode="auto">
            <a:xfrm flipH="1">
              <a:off x="1578" y="2100"/>
              <a:ext cx="10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40" name="Oval 121"/>
            <p:cNvSpPr>
              <a:spLocks noChangeArrowheads="1"/>
            </p:cNvSpPr>
            <p:nvPr/>
          </p:nvSpPr>
          <p:spPr bwMode="auto">
            <a:xfrm>
              <a:off x="1554" y="17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41" name="Oval 122"/>
            <p:cNvSpPr>
              <a:spLocks noChangeArrowheads="1"/>
            </p:cNvSpPr>
            <p:nvPr/>
          </p:nvSpPr>
          <p:spPr bwMode="auto">
            <a:xfrm>
              <a:off x="1656" y="148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42" name="Oval 123"/>
            <p:cNvSpPr>
              <a:spLocks noChangeArrowheads="1"/>
            </p:cNvSpPr>
            <p:nvPr/>
          </p:nvSpPr>
          <p:spPr bwMode="auto">
            <a:xfrm>
              <a:off x="1554" y="207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43" name="Oval 124"/>
            <p:cNvSpPr>
              <a:spLocks noChangeArrowheads="1"/>
            </p:cNvSpPr>
            <p:nvPr/>
          </p:nvSpPr>
          <p:spPr bwMode="auto">
            <a:xfrm>
              <a:off x="1656" y="256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4062" y="816"/>
              <a:ext cx="615" cy="821"/>
              <a:chOff x="4062" y="816"/>
              <a:chExt cx="615" cy="821"/>
            </a:xfrm>
          </p:grpSpPr>
          <p:sp>
            <p:nvSpPr>
              <p:cNvPr id="50273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4072" y="816"/>
                <a:ext cx="538" cy="8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tr-TR" sz="1400" b="0" i="0" baseline="0">
                  <a:latin typeface="Comic Sans MS" pitchFamily="66" charset="0"/>
                </a:endParaRPr>
              </a:p>
            </p:txBody>
          </p:sp>
          <p:sp>
            <p:nvSpPr>
              <p:cNvPr id="50274" name="Oval 13"/>
              <p:cNvSpPr>
                <a:spLocks noChangeAspect="1" noChangeArrowheads="1"/>
              </p:cNvSpPr>
              <p:nvPr/>
            </p:nvSpPr>
            <p:spPr bwMode="auto">
              <a:xfrm>
                <a:off x="4610" y="1461"/>
                <a:ext cx="67" cy="6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75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062" y="881"/>
                <a:ext cx="198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50276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4426" y="1398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50277" name="Line 16"/>
              <p:cNvSpPr>
                <a:spLocks noChangeAspect="1" noChangeShapeType="1"/>
              </p:cNvSpPr>
              <p:nvPr/>
            </p:nvSpPr>
            <p:spPr bwMode="auto">
              <a:xfrm>
                <a:off x="4072" y="1461"/>
                <a:ext cx="101" cy="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78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4072" y="1495"/>
                <a:ext cx="101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79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4158" y="1401"/>
                <a:ext cx="184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0" i="0" baseline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0280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426" y="894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5028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4300" y="1443"/>
                <a:ext cx="187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0" i="0" baseline="0">
                    <a:latin typeface="Comic Sans MS" pitchFamily="66" charset="0"/>
                  </a:rPr>
                  <a:t>R</a:t>
                </a:r>
              </a:p>
            </p:txBody>
          </p:sp>
        </p:grpSp>
        <p:sp>
          <p:nvSpPr>
            <p:cNvPr id="50245" name="Line 97"/>
            <p:cNvSpPr>
              <a:spLocks noChangeShapeType="1"/>
            </p:cNvSpPr>
            <p:nvPr/>
          </p:nvSpPr>
          <p:spPr bwMode="auto">
            <a:xfrm>
              <a:off x="4608" y="297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grpSp>
          <p:nvGrpSpPr>
            <p:cNvPr id="9" name="Group 132"/>
            <p:cNvGrpSpPr>
              <a:grpSpLocks/>
            </p:cNvGrpSpPr>
            <p:nvPr/>
          </p:nvGrpSpPr>
          <p:grpSpPr bwMode="auto">
            <a:xfrm>
              <a:off x="4062" y="2792"/>
              <a:ext cx="615" cy="819"/>
              <a:chOff x="4062" y="2792"/>
              <a:chExt cx="615" cy="819"/>
            </a:xfrm>
          </p:grpSpPr>
          <p:sp>
            <p:nvSpPr>
              <p:cNvPr id="50264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4072" y="2792"/>
                <a:ext cx="538" cy="8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tr-TR" sz="1400" b="0" i="0" baseline="0">
                  <a:latin typeface="Comic Sans MS" pitchFamily="66" charset="0"/>
                </a:endParaRPr>
              </a:p>
            </p:txBody>
          </p:sp>
          <p:sp>
            <p:nvSpPr>
              <p:cNvPr id="50265" name="Oval 31"/>
              <p:cNvSpPr>
                <a:spLocks noChangeAspect="1" noChangeArrowheads="1"/>
              </p:cNvSpPr>
              <p:nvPr/>
            </p:nvSpPr>
            <p:spPr bwMode="auto">
              <a:xfrm>
                <a:off x="4610" y="3437"/>
                <a:ext cx="67" cy="6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66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4062" y="2857"/>
                <a:ext cx="198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50267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4426" y="3374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50268" name="Line 34"/>
              <p:cNvSpPr>
                <a:spLocks noChangeAspect="1" noChangeShapeType="1"/>
              </p:cNvSpPr>
              <p:nvPr/>
            </p:nvSpPr>
            <p:spPr bwMode="auto">
              <a:xfrm>
                <a:off x="4072" y="3437"/>
                <a:ext cx="101" cy="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69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4072" y="3471"/>
                <a:ext cx="101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70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152" y="3377"/>
                <a:ext cx="184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0" i="0" baseline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0271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4426" y="2870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5027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4282" y="3417"/>
                <a:ext cx="187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0" i="0" baseline="0">
                    <a:latin typeface="Comic Sans MS" pitchFamily="66" charset="0"/>
                  </a:rPr>
                  <a:t>R</a:t>
                </a:r>
              </a:p>
            </p:txBody>
          </p:sp>
        </p:grpSp>
        <p:grpSp>
          <p:nvGrpSpPr>
            <p:cNvPr id="10" name="Group 130"/>
            <p:cNvGrpSpPr>
              <a:grpSpLocks/>
            </p:cNvGrpSpPr>
            <p:nvPr/>
          </p:nvGrpSpPr>
          <p:grpSpPr bwMode="auto">
            <a:xfrm>
              <a:off x="4062" y="1792"/>
              <a:ext cx="615" cy="813"/>
              <a:chOff x="4062" y="1792"/>
              <a:chExt cx="615" cy="813"/>
            </a:xfrm>
          </p:grpSpPr>
          <p:sp>
            <p:nvSpPr>
              <p:cNvPr id="50256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4072" y="1792"/>
                <a:ext cx="538" cy="8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tr-TR" sz="1400" b="0" i="0" baseline="0">
                  <a:latin typeface="Comic Sans MS" pitchFamily="66" charset="0"/>
                </a:endParaRPr>
              </a:p>
            </p:txBody>
          </p:sp>
          <p:sp>
            <p:nvSpPr>
              <p:cNvPr id="50257" name="Oval 22"/>
              <p:cNvSpPr>
                <a:spLocks noChangeAspect="1" noChangeArrowheads="1"/>
              </p:cNvSpPr>
              <p:nvPr/>
            </p:nvSpPr>
            <p:spPr bwMode="auto">
              <a:xfrm>
                <a:off x="4610" y="2437"/>
                <a:ext cx="67" cy="6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58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4062" y="1857"/>
                <a:ext cx="198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50259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4426" y="2374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50260" name="Line 25"/>
              <p:cNvSpPr>
                <a:spLocks noChangeAspect="1" noChangeShapeType="1"/>
              </p:cNvSpPr>
              <p:nvPr/>
            </p:nvSpPr>
            <p:spPr bwMode="auto">
              <a:xfrm>
                <a:off x="4072" y="2437"/>
                <a:ext cx="101" cy="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61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4072" y="2471"/>
                <a:ext cx="101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50262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4152" y="2383"/>
                <a:ext cx="184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0" i="0" baseline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0263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4426" y="1870"/>
                <a:ext cx="215" cy="19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0" baseline="0">
                    <a:latin typeface="Comic Sans MS" pitchFamily="66" charset="0"/>
                  </a:rPr>
                  <a:t>Q</a:t>
                </a:r>
              </a:p>
            </p:txBody>
          </p:sp>
        </p:grpSp>
        <p:sp>
          <p:nvSpPr>
            <p:cNvPr id="50248" name="Line 96"/>
            <p:cNvSpPr>
              <a:spLocks noChangeShapeType="1"/>
            </p:cNvSpPr>
            <p:nvPr/>
          </p:nvSpPr>
          <p:spPr bwMode="auto">
            <a:xfrm>
              <a:off x="4596" y="1968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49" name="Text Box 127"/>
            <p:cNvSpPr txBox="1">
              <a:spLocks noChangeAspect="1" noChangeArrowheads="1"/>
            </p:cNvSpPr>
            <p:nvPr/>
          </p:nvSpPr>
          <p:spPr bwMode="auto">
            <a:xfrm>
              <a:off x="4300" y="2415"/>
              <a:ext cx="187" cy="1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b="0" i="0" baseline="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50250" name="Text Box 134"/>
            <p:cNvSpPr txBox="1">
              <a:spLocks noChangeArrowheads="1"/>
            </p:cNvSpPr>
            <p:nvPr/>
          </p:nvSpPr>
          <p:spPr bwMode="auto">
            <a:xfrm>
              <a:off x="4596" y="750"/>
              <a:ext cx="3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50251" name="Text Box 135"/>
            <p:cNvSpPr txBox="1">
              <a:spLocks noChangeArrowheads="1"/>
            </p:cNvSpPr>
            <p:nvPr/>
          </p:nvSpPr>
          <p:spPr bwMode="auto">
            <a:xfrm>
              <a:off x="4584" y="1722"/>
              <a:ext cx="3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50252" name="Text Box 136"/>
            <p:cNvSpPr txBox="1">
              <a:spLocks noChangeArrowheads="1"/>
            </p:cNvSpPr>
            <p:nvPr/>
          </p:nvSpPr>
          <p:spPr bwMode="auto">
            <a:xfrm>
              <a:off x="4584" y="2724"/>
              <a:ext cx="3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50253" name="Line 138"/>
            <p:cNvSpPr>
              <a:spLocks noChangeShapeType="1"/>
            </p:cNvSpPr>
            <p:nvPr/>
          </p:nvSpPr>
          <p:spPr bwMode="auto">
            <a:xfrm>
              <a:off x="4902" y="1002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54" name="Oval 139"/>
            <p:cNvSpPr>
              <a:spLocks noChangeArrowheads="1"/>
            </p:cNvSpPr>
            <p:nvPr/>
          </p:nvSpPr>
          <p:spPr bwMode="auto">
            <a:xfrm>
              <a:off x="4878" y="97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50255" name="Text Box 140"/>
            <p:cNvSpPr txBox="1">
              <a:spLocks noChangeArrowheads="1"/>
            </p:cNvSpPr>
            <p:nvPr/>
          </p:nvSpPr>
          <p:spPr bwMode="auto">
            <a:xfrm>
              <a:off x="5094" y="858"/>
              <a:ext cx="3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i="0" baseline="0">
                  <a:latin typeface="Comic Sans MS" pitchFamily="66" charset="0"/>
                </a:rPr>
                <a:t>Z</a:t>
              </a:r>
            </a:p>
          </p:txBody>
        </p:sp>
      </p:grp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0" y="980728"/>
            <a:ext cx="32038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Variables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Inputs: None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Outputs: 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State Variables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: A, B,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Flip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Flop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Input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Equations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A(t+1) =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B(t+1) =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C(t+1) =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latin typeface="Comic Sans MS" pitchFamily="66" charset="0"/>
              </a:rPr>
              <a:t>Z = 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0" name="119 Metin kutusu"/>
          <p:cNvSpPr txBox="1"/>
          <p:nvPr/>
        </p:nvSpPr>
        <p:spPr>
          <a:xfrm>
            <a:off x="179512" y="5589240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Mealy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?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Moore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tr-TR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637</Words>
  <Application>Microsoft Office PowerPoint</Application>
  <PresentationFormat>Ekran Gösterisi (4:3)</PresentationFormat>
  <Paragraphs>341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1" baseType="lpstr">
      <vt:lpstr>Ofis Teması</vt:lpstr>
      <vt:lpstr>Microsoft Equation 3.0</vt:lpstr>
      <vt:lpstr>Sequential Circuits</vt:lpstr>
      <vt:lpstr>Sequential Circuit Analysis</vt:lpstr>
      <vt:lpstr>Example of a Sequential Circuit</vt:lpstr>
      <vt:lpstr>State Table</vt:lpstr>
      <vt:lpstr>State Diagrams</vt:lpstr>
      <vt:lpstr>Moore and Mealy Models</vt:lpstr>
      <vt:lpstr>Moore and Mealy Example State Diagrams</vt:lpstr>
      <vt:lpstr>Equivalent States</vt:lpstr>
      <vt:lpstr>Sequential Analysis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wsn</dc:creator>
  <cp:lastModifiedBy>wsn</cp:lastModifiedBy>
  <cp:revision>29</cp:revision>
  <dcterms:created xsi:type="dcterms:W3CDTF">2013-12-08T11:44:46Z</dcterms:created>
  <dcterms:modified xsi:type="dcterms:W3CDTF">2013-12-08T14:27:02Z</dcterms:modified>
</cp:coreProperties>
</file>