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8" r:id="rId3"/>
    <p:sldId id="259" r:id="rId4"/>
    <p:sldId id="261" r:id="rId5"/>
    <p:sldId id="263" r:id="rId6"/>
    <p:sldId id="281" r:id="rId7"/>
    <p:sldId id="282" r:id="rId8"/>
    <p:sldId id="283" r:id="rId9"/>
    <p:sldId id="264" r:id="rId10"/>
    <p:sldId id="265" r:id="rId11"/>
    <p:sldId id="266" r:id="rId12"/>
    <p:sldId id="287" r:id="rId13"/>
    <p:sldId id="267" r:id="rId14"/>
    <p:sldId id="271" r:id="rId15"/>
    <p:sldId id="284" r:id="rId16"/>
    <p:sldId id="272" r:id="rId17"/>
    <p:sldId id="274" r:id="rId18"/>
    <p:sldId id="285" r:id="rId19"/>
    <p:sldId id="288" r:id="rId20"/>
    <p:sldId id="276" r:id="rId21"/>
    <p:sldId id="289" r:id="rId22"/>
    <p:sldId id="277" r:id="rId23"/>
    <p:sldId id="278" r:id="rId24"/>
    <p:sldId id="279" r:id="rId25"/>
    <p:sldId id="280" r:id="rId26"/>
    <p:sldId id="292" r:id="rId27"/>
    <p:sldId id="293" r:id="rId28"/>
    <p:sldId id="329" r:id="rId29"/>
    <p:sldId id="296" r:id="rId30"/>
    <p:sldId id="297" r:id="rId31"/>
    <p:sldId id="298" r:id="rId32"/>
    <p:sldId id="301" r:id="rId33"/>
    <p:sldId id="299" r:id="rId34"/>
    <p:sldId id="302" r:id="rId35"/>
    <p:sldId id="303" r:id="rId36"/>
    <p:sldId id="304" r:id="rId37"/>
    <p:sldId id="330" r:id="rId38"/>
    <p:sldId id="332" r:id="rId39"/>
    <p:sldId id="331" r:id="rId40"/>
    <p:sldId id="310" r:id="rId41"/>
    <p:sldId id="315" r:id="rId42"/>
    <p:sldId id="358" r:id="rId43"/>
    <p:sldId id="333" r:id="rId44"/>
    <p:sldId id="322" r:id="rId45"/>
    <p:sldId id="323" r:id="rId46"/>
    <p:sldId id="324" r:id="rId47"/>
    <p:sldId id="334" r:id="rId48"/>
    <p:sldId id="325" r:id="rId49"/>
    <p:sldId id="327" r:id="rId50"/>
    <p:sldId id="335" r:id="rId51"/>
    <p:sldId id="339" r:id="rId52"/>
    <p:sldId id="340" r:id="rId53"/>
    <p:sldId id="359" r:id="rId54"/>
    <p:sldId id="360" r:id="rId55"/>
    <p:sldId id="361" r:id="rId56"/>
    <p:sldId id="341" r:id="rId57"/>
    <p:sldId id="368" r:id="rId58"/>
    <p:sldId id="362" r:id="rId59"/>
    <p:sldId id="343" r:id="rId60"/>
    <p:sldId id="372" r:id="rId61"/>
    <p:sldId id="351" r:id="rId62"/>
    <p:sldId id="367" r:id="rId63"/>
    <p:sldId id="365" r:id="rId64"/>
    <p:sldId id="373" r:id="rId65"/>
    <p:sldId id="353" r:id="rId66"/>
    <p:sldId id="354" r:id="rId6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03" autoAdjust="0"/>
  </p:normalViewPr>
  <p:slideViewPr>
    <p:cSldViewPr>
      <p:cViewPr varScale="1">
        <p:scale>
          <a:sx n="93" d="100"/>
          <a:sy n="93" d="100"/>
        </p:scale>
        <p:origin x="-1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644A-6013-4D46-AA66-623E06864AD0}" type="slidenum">
              <a:rPr lang="en-US"/>
              <a:pPr/>
              <a:t>3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States: 2</a:t>
            </a:r>
            <a:r>
              <a:rPr lang="en-US" baseline="30000"/>
              <a:t>2</a:t>
            </a:r>
            <a:r>
              <a:rPr lang="en-US"/>
              <a:t> = 4</a:t>
            </a:r>
          </a:p>
          <a:p>
            <a:r>
              <a:rPr lang="en-US"/>
              <a:t>Input Combinations: 2</a:t>
            </a:r>
            <a:r>
              <a:rPr lang="en-US" baseline="30000"/>
              <a:t>2</a:t>
            </a:r>
            <a:r>
              <a:rPr lang="en-US"/>
              <a:t> = 4</a:t>
            </a:r>
          </a:p>
          <a:p>
            <a:r>
              <a:rPr lang="en-US"/>
              <a:t>Output Combinations: 2</a:t>
            </a:r>
            <a:r>
              <a:rPr lang="en-US" baseline="30000"/>
              <a:t>2</a:t>
            </a:r>
            <a:r>
              <a:rPr lang="en-US"/>
              <a:t> = 4</a:t>
            </a:r>
          </a:p>
          <a:p>
            <a:r>
              <a:rPr lang="en-US"/>
              <a:t>Y = A</a:t>
            </a:r>
          </a:p>
          <a:p>
            <a:r>
              <a:rPr lang="en-US"/>
              <a:t>A(t+1) = IN</a:t>
            </a:r>
          </a:p>
          <a:p>
            <a:r>
              <a:rPr lang="en-US"/>
              <a:t>Moore</a:t>
            </a:r>
          </a:p>
          <a:p>
            <a:r>
              <a:rPr lang="en-US"/>
              <a:t>States = 2</a:t>
            </a:r>
            <a:r>
              <a:rPr lang="en-US" baseline="30000"/>
              <a:t>n</a:t>
            </a:r>
          </a:p>
          <a:p>
            <a:r>
              <a:rPr lang="en-US"/>
              <a:t>Input Combinations = 2</a:t>
            </a:r>
            <a:r>
              <a:rPr lang="en-US" baseline="30000"/>
              <a:t>n</a:t>
            </a:r>
          </a:p>
          <a:p>
            <a:r>
              <a:rPr lang="en-US"/>
              <a:t>Output Combinations = 2</a:t>
            </a:r>
            <a:r>
              <a:rPr lang="en-US" baseline="30000"/>
              <a:t>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5A512-6A50-4C8C-828E-EDF303DB3130}" type="slidenum">
              <a:rPr lang="en-US"/>
              <a:pPr/>
              <a:t>23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ROW T4: 10110</a:t>
            </a:r>
          </a:p>
          <a:p>
            <a:r>
              <a:rPr lang="en-US"/>
              <a:t>Row T5:  11011</a:t>
            </a:r>
          </a:p>
          <a:p>
            <a:r>
              <a:rPr lang="en-US"/>
              <a:t>Row T6:  11101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D1653-2EC8-4B1C-B4B9-D89247D3F257}" type="slidenum">
              <a:rPr lang="en-US"/>
              <a:pPr/>
              <a:t>26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EC644-CBEE-49F6-8447-3855D8C06708}" type="slidenum">
              <a:rPr lang="en-US"/>
              <a:pPr/>
              <a:t>27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93281-7427-4B0E-B33B-3D659B0F47F2}" type="slidenum">
              <a:rPr lang="en-US"/>
              <a:pPr/>
              <a:t>29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A59D1-0FB6-44C6-A608-509EF5591A65}" type="slidenum">
              <a:rPr lang="en-US"/>
              <a:pPr/>
              <a:t>30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75D83-DC89-4DD0-92CA-88C3A1ACA9F2}" type="slidenum">
              <a:rPr lang="en-US"/>
              <a:pPr/>
              <a:t>31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CC8E1-6D91-437F-BDA4-F86D9E4B5B42}" type="slidenum">
              <a:rPr lang="en-US"/>
              <a:pPr/>
              <a:t>33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91BB5-C018-47EE-BC24-43867DC14BA4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2E384-CD02-49D4-9B54-A40D378CE67D}" type="slidenum">
              <a:rPr lang="en-US"/>
              <a:pPr/>
              <a:t>36</a:t>
            </a:fld>
            <a:endParaRPr 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65572-021F-4131-8A29-C3FF0BA0C1DF}" type="slidenum">
              <a:rPr lang="en-US"/>
              <a:pPr/>
              <a:t>44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r>
              <a:rPr lang="en-US"/>
              <a:t>There can be three distinct registers as source, so can simultaneously do any three register transfers</a:t>
            </a:r>
          </a:p>
          <a:p>
            <a:r>
              <a:rPr lang="en-US"/>
              <a:t>- totally flexible.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E0C0B-859F-4902-A0F5-665EC254CE7A}" type="slidenum">
              <a:rPr lang="en-US"/>
              <a:pPr/>
              <a:t>9</a:t>
            </a:fld>
            <a:endParaRPr lang="en-US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3D13F-3CF6-4D6E-B8DA-ED3D73098347}" type="slidenum">
              <a:rPr lang="en-US"/>
              <a:pPr/>
              <a:t>45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r>
              <a:rPr lang="en-US"/>
              <a:t>Can have only one register as a source at a time. Thus a set of simultaneous transfers</a:t>
            </a:r>
          </a:p>
          <a:p>
            <a:r>
              <a:rPr lang="en-US"/>
              <a:t>can have only one register source. Could require up to three clock cycles if three different sources needed.</a:t>
            </a:r>
          </a:p>
          <a:p>
            <a:r>
              <a:rPr lang="en-US"/>
              <a:t>Costs:</a:t>
            </a:r>
          </a:p>
          <a:p>
            <a:r>
              <a:rPr lang="en-US"/>
              <a:t>	Dedicated 18 gate inputs per bit plus 3 shared inverters with total of 3 inputs</a:t>
            </a:r>
          </a:p>
          <a:p>
            <a:r>
              <a:rPr lang="en-US"/>
              <a:t>	Bus: 9 gate inputs per bit + shared decoder with 8 inputs</a:t>
            </a:r>
          </a:p>
          <a:p>
            <a:r>
              <a:rPr lang="en-US"/>
              <a:t>Bus clearly less costly.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AE286-2AA7-4636-8A48-702A94B4C79E}" type="slidenum">
              <a:rPr lang="en-US"/>
              <a:pPr/>
              <a:t>46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r>
              <a:rPr lang="en-US"/>
              <a:t>Same simultaneous transfer capability as multiplexer bus</a:t>
            </a:r>
          </a:p>
          <a:p>
            <a:r>
              <a:rPr lang="en-US"/>
              <a:t>Cost: 3 gate inputs per three state driver = 9 gate inputs</a:t>
            </a:r>
          </a:p>
          <a:p>
            <a:r>
              <a:rPr lang="en-US"/>
              <a:t>If decoder desired, 8 shared gate inputs.</a:t>
            </a:r>
          </a:p>
          <a:p>
            <a:r>
              <a:rPr lang="en-US"/>
              <a:t>Clearly least costly.</a:t>
            </a:r>
          </a:p>
          <a:p>
            <a:endParaRPr lang="en-US"/>
          </a:p>
          <a:p>
            <a:r>
              <a:rPr lang="en-US"/>
              <a:t>The “bus” is unique in that it is “bidirectional.” This is a significant advantage</a:t>
            </a:r>
          </a:p>
          <a:p>
            <a:r>
              <a:rPr lang="en-US"/>
              <a:t>since it cuts connections between chips for bus paths to 1/2.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02831-A65D-45C1-BD7D-71C5D5908DF2}" type="slidenum">
              <a:rPr lang="en-US"/>
              <a:pPr/>
              <a:t>54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13" tIns="45005" rIns="90013" bIns="45005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02831-A65D-45C1-BD7D-71C5D5908DF2}" type="slidenum">
              <a:rPr lang="en-US"/>
              <a:pPr/>
              <a:t>55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13" tIns="45005" rIns="90013" bIns="45005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306C7-1AE7-411B-9292-508870AB6940}" type="slidenum">
              <a:rPr lang="en-US"/>
              <a:pPr/>
              <a:t>10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EF8A1-3525-4092-BB2C-91C5D543CDF4}" type="slidenum">
              <a:rPr lang="en-US"/>
              <a:pPr/>
              <a:t>11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ECF8F-E60B-41EC-AC8B-F9B55A595713}" type="slidenum">
              <a:rPr lang="en-US"/>
              <a:pPr/>
              <a:t>13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B3977-7C8C-451D-A1CE-5245F1806CDB}" type="slidenum">
              <a:rPr lang="en-US"/>
              <a:pPr/>
              <a:t>14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8DFE9-5F74-47A9-9C65-9986202142D4}" type="slidenum">
              <a:rPr lang="en-US"/>
              <a:pPr/>
              <a:t>16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09FCF-5068-4DDD-9C22-24BF5785A0C2}" type="slidenum">
              <a:rPr lang="en-US"/>
              <a:pPr/>
              <a:t>17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54590-B971-4C1B-98F3-60C8CA58B229}" type="slidenum">
              <a:rPr lang="en-US"/>
              <a:pPr/>
              <a:t>20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94" y="4342191"/>
            <a:ext cx="5027414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25.03.2014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Word_97_-_2003_Belgesi22222.doc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Belgesi11111.doc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Registers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&amp;</a:t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Register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Transfers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Register Notation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573212"/>
            <a:ext cx="8304212" cy="49521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endParaRPr lang="en-US" sz="2800" u="sng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endParaRPr lang="en-US" sz="2800" u="sng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endParaRPr lang="en-US" sz="2800" u="sng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endParaRPr lang="en-US" sz="3600" u="sng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0200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17032"/>
            <a:ext cx="78771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Conditional Transfer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1440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If (K1 =1) then (R2 </a:t>
            </a:r>
            <a:r>
              <a:rPr lang="en-US" sz="2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R1) is shortened to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      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K1: (R2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R1)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  where K1 is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 control variable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specifying a conditional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execution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of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microoperation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342900" indent="-342900">
              <a:lnSpc>
                <a:spcPct val="90000"/>
              </a:lnSpc>
            </a:pPr>
            <a:endParaRPr lang="en-US" sz="2800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198465"/>
            <a:ext cx="35623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270473"/>
            <a:ext cx="48577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62088"/>
            <a:ext cx="8640960" cy="4724400"/>
          </a:xfrm>
        </p:spPr>
        <p:txBody>
          <a:bodyPr/>
          <a:lstStyle/>
          <a:p>
            <a:pPr marL="342900" indent="-342900"/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Logical Groupings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Transfer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- move data from one register to another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Arithmetic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- perform arithmetic on data in registers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Logic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- manipulate data or use bitwise logical operations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Shift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- shift data in registers</a:t>
            </a:r>
          </a:p>
          <a:p>
            <a:pPr marL="742950" lvl="1" indent="-285750"/>
            <a:endParaRPr lang="en-US" sz="2000" dirty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Arithmetic operations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+ Addition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Subtraction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*  Multiplication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/  Division</a:t>
            </a:r>
          </a:p>
          <a:p>
            <a:pPr marL="342900" indent="-342900"/>
            <a:endParaRPr lang="en-US" sz="2400" dirty="0">
              <a:latin typeface="Comic Sans MS" pitchFamily="66" charset="0"/>
            </a:endParaRPr>
          </a:p>
        </p:txBody>
      </p:sp>
      <p:sp>
        <p:nvSpPr>
          <p:cNvPr id="888836" name="Line 4"/>
          <p:cNvSpPr>
            <a:spLocks noChangeShapeType="1"/>
          </p:cNvSpPr>
          <p:nvPr/>
        </p:nvSpPr>
        <p:spPr bwMode="auto">
          <a:xfrm>
            <a:off x="4343400" y="3629025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4462463" y="3713163"/>
            <a:ext cx="42037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 baseline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Logical operations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400" i="0" baseline="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      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 Logical OR </a:t>
            </a:r>
            <a:br>
              <a:rPr lang="en-US" sz="2400" i="0" baseline="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     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 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Logical AND</a:t>
            </a:r>
            <a:br>
              <a:rPr lang="en-US" sz="2400" i="0" baseline="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     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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Logical Exclusive OR</a:t>
            </a:r>
            <a:br>
              <a:rPr lang="en-US" sz="2400" i="0" baseline="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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   Not</a:t>
            </a:r>
            <a:endParaRPr lang="en-US" sz="2400" b="0" i="0" baseline="0" dirty="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 b="0" i="0" baseline="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Arithmetic </a:t>
            </a:r>
            <a:r>
              <a:rPr lang="en-US" sz="4000" dirty="0" err="1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en-US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US" sz="28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en-US" sz="28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en-US" sz="2800" b="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r>
              <a:rPr lang="en-US" sz="2800" dirty="0">
                <a:latin typeface="Comic Sans MS" pitchFamily="66" charset="0"/>
                <a:cs typeface="Times New Roman" pitchFamily="18" charset="0"/>
              </a:rPr>
              <a:t>Note that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any register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 may be specified for source 1, source 2, or destination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sz="28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7038" name="Rectangle 14"/>
          <p:cNvSpPr>
            <a:spLocks noChangeArrowheads="1"/>
          </p:cNvSpPr>
          <p:nvPr/>
        </p:nvSpPr>
        <p:spPr bwMode="auto">
          <a:xfrm>
            <a:off x="2135188" y="4086225"/>
            <a:ext cx="384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0" baseline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 b="0" i="0" baseline="0"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08720"/>
            <a:ext cx="81629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Example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74167"/>
            <a:ext cx="8172400" cy="525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K1 :  R1 </a:t>
            </a:r>
            <a:r>
              <a:rPr lang="en-US" sz="32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R1 + R2</a:t>
            </a:r>
            <a:br>
              <a:rPr lang="en-US" sz="2400" i="0" baseline="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X K1 :  R1 </a:t>
            </a:r>
            <a:r>
              <a:rPr lang="en-US" sz="3200" i="0" baseline="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 R1 + R2 + 1</a:t>
            </a:r>
            <a:endParaRPr lang="en-US" sz="2400" b="0" i="0" baseline="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2400" i="0" baseline="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Control</a:t>
            </a:r>
            <a:r>
              <a:rPr lang="tr-TR" sz="2400" i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v</a:t>
            </a:r>
            <a:r>
              <a:rPr lang="en-US" sz="2400" i="0" baseline="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ariable</a:t>
            </a:r>
            <a:r>
              <a:rPr lang="tr-TR" sz="2400" i="0" baseline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</a:t>
            </a:r>
            <a:r>
              <a:rPr lang="en-US" sz="2400" i="0" baseline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K1 </a:t>
            </a:r>
            <a:r>
              <a:rPr lang="tr-TR" sz="2400" i="0" baseline="0" dirty="0" err="1" smtClean="0">
                <a:latin typeface="Comic Sans MS" pitchFamily="66" charset="0"/>
                <a:cs typeface="Times New Roman" pitchFamily="18" charset="0"/>
              </a:rPr>
              <a:t>and</a:t>
            </a:r>
            <a:r>
              <a:rPr lang="tr-TR" sz="2400" i="0" dirty="0" smtClean="0">
                <a:latin typeface="Comic Sans MS" pitchFamily="66" charset="0"/>
                <a:cs typeface="Times New Roman" pitchFamily="18" charset="0"/>
              </a:rPr>
              <a:t> X </a:t>
            </a: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enables </a:t>
            </a:r>
            <a:r>
              <a:rPr lang="tr-TR" sz="2400" i="0" baseline="0" dirty="0" err="1" smtClean="0">
                <a:latin typeface="Comic Sans MS" pitchFamily="66" charset="0"/>
                <a:cs typeface="Times New Roman" pitchFamily="18" charset="0"/>
              </a:rPr>
              <a:t>and</a:t>
            </a:r>
            <a:r>
              <a:rPr lang="tr-TR" sz="2400" i="0" baseline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400" i="0" baseline="0" dirty="0" err="1" smtClean="0">
                <a:latin typeface="Comic Sans MS" pitchFamily="66" charset="0"/>
                <a:cs typeface="Times New Roman" pitchFamily="18" charset="0"/>
              </a:rPr>
              <a:t>selects</a:t>
            </a:r>
            <a:r>
              <a:rPr lang="tr-TR" sz="2400" i="0" baseline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add or subtract operation</a:t>
            </a: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sz="2400" b="0" i="0" baseline="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2521"/>
            <a:ext cx="6912768" cy="46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42268" y="620688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34556" y="1052736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Logical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908720"/>
            <a:ext cx="7353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662880" y="46636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R1  = 10101010 </a:t>
            </a:r>
            <a:endParaRPr lang="tr-TR" sz="3200" dirty="0" smtClean="0"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2  = 11110000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8" name="Object 5"/>
          <p:cNvGraphicFramePr>
            <a:graphicFrameLocks noChangeAspect="1"/>
          </p:cNvGraphicFramePr>
          <p:nvPr/>
        </p:nvGraphicFramePr>
        <p:xfrm>
          <a:off x="3904480" y="4340745"/>
          <a:ext cx="5780088" cy="2760663"/>
        </p:xfrm>
        <a:graphic>
          <a:graphicData uri="http://schemas.openxmlformats.org/presentationml/2006/ole">
            <p:oleObj spid="_x0000_s10243" name="Document" r:id="rId5" imgW="5785200" imgH="2773800" progId="">
              <p:embed/>
            </p:oleObj>
          </a:graphicData>
        </a:graphic>
      </p:graphicFrame>
      <p:cxnSp>
        <p:nvCxnSpPr>
          <p:cNvPr id="7" name="6 Düz Bağlayıcı"/>
          <p:cNvCxnSpPr/>
          <p:nvPr/>
        </p:nvCxnSpPr>
        <p:spPr>
          <a:xfrm>
            <a:off x="6929454" y="4857760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Shift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03341" name="Rectangle 173"/>
          <p:cNvSpPr>
            <a:spLocks noChangeArrowheads="1"/>
          </p:cNvSpPr>
          <p:nvPr/>
        </p:nvSpPr>
        <p:spPr bwMode="auto">
          <a:xfrm>
            <a:off x="708025" y="4691906"/>
            <a:ext cx="7637463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Note:  These shifts "</a:t>
            </a:r>
            <a:r>
              <a:rPr lang="en-US" sz="2400" i="0" baseline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zero fill</a:t>
            </a: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".   Sometimes a separate flip-flop is used to provide the data shifted in, or to “catch” the data shifted out.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i="0" baseline="0" dirty="0">
                <a:latin typeface="Comic Sans MS" pitchFamily="66" charset="0"/>
                <a:cs typeface="Times New Roman" pitchFamily="18" charset="0"/>
              </a:rPr>
              <a:t>Other shifts are possible (rotates, arithmetic</a:t>
            </a:r>
            <a:r>
              <a:rPr lang="en-US" sz="2400" i="0" baseline="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en-US" sz="2400" i="0" baseline="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2400" b="0" i="0" baseline="0" dirty="0"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15938"/>
            <a:ext cx="80295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on a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Single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r>
              <a:rPr lang="tr-TR" sz="3600" dirty="0" smtClean="0">
                <a:solidFill>
                  <a:srgbClr val="FF0000"/>
                </a:solidFill>
                <a:latin typeface="Comic Sans MS" pitchFamily="66" charset="0"/>
              </a:rPr>
              <a:t> on a </a:t>
            </a:r>
            <a:r>
              <a:rPr lang="tr-TR" sz="3600" dirty="0" err="1" smtClean="0">
                <a:solidFill>
                  <a:srgbClr val="FF0000"/>
                </a:solidFill>
                <a:latin typeface="Comic Sans MS" pitchFamily="66" charset="0"/>
              </a:rPr>
              <a:t>Single</a:t>
            </a:r>
            <a:r>
              <a:rPr lang="tr-TR" sz="3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600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endParaRPr lang="tr-TR" sz="3600" dirty="0">
              <a:latin typeface="Comic Sans MS" pitchFamily="66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latin typeface="Comic Sans MS" pitchFamily="66" charset="0"/>
              </a:rPr>
              <a:t>We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will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consider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implementations</a:t>
            </a:r>
            <a:r>
              <a:rPr lang="tr-TR" dirty="0" smtClean="0">
                <a:latin typeface="Comic Sans MS" pitchFamily="66" charset="0"/>
              </a:rPr>
              <a:t> of </a:t>
            </a:r>
            <a:r>
              <a:rPr lang="tr-TR" dirty="0" err="1" smtClean="0">
                <a:latin typeface="Comic Sans MS" pitchFamily="66" charset="0"/>
              </a:rPr>
              <a:t>microoperations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with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single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as </a:t>
            </a:r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destination</a:t>
            </a:r>
            <a:r>
              <a:rPr lang="tr-TR" dirty="0" smtClean="0">
                <a:latin typeface="Comic Sans MS" pitchFamily="66" charset="0"/>
              </a:rPr>
              <a:t> of </a:t>
            </a:r>
            <a:r>
              <a:rPr lang="tr-TR" dirty="0" err="1" smtClean="0">
                <a:latin typeface="Comic Sans MS" pitchFamily="66" charset="0"/>
              </a:rPr>
              <a:t>all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primary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results</a:t>
            </a:r>
            <a:r>
              <a:rPr lang="tr-TR" dirty="0" smtClean="0">
                <a:latin typeface="Comic Sans MS" pitchFamily="66" charset="0"/>
              </a:rPr>
              <a:t>.</a:t>
            </a:r>
          </a:p>
          <a:p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combinational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logic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implementing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microoperation</a:t>
            </a:r>
            <a:r>
              <a:rPr lang="tr-TR" dirty="0" smtClean="0">
                <a:latin typeface="Comic Sans MS" pitchFamily="66" charset="0"/>
              </a:rPr>
              <a:t> is </a:t>
            </a:r>
            <a:r>
              <a:rPr lang="tr-TR" dirty="0" err="1" smtClean="0">
                <a:latin typeface="Comic Sans MS" pitchFamily="66" charset="0"/>
              </a:rPr>
              <a:t>assumed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to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be a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part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endParaRPr lang="tr-TR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tr-TR" b="1" u="sng" dirty="0" err="1" smtClean="0">
                <a:solidFill>
                  <a:schemeClr val="tx2"/>
                </a:solidFill>
                <a:latin typeface="Comic Sans MS" pitchFamily="66" charset="0"/>
              </a:rPr>
              <a:t>Dedicated</a:t>
            </a:r>
            <a:r>
              <a:rPr lang="tr-TR" b="1" u="sng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b="1" u="sng" dirty="0" err="1" smtClean="0">
                <a:solidFill>
                  <a:schemeClr val="tx2"/>
                </a:solidFill>
                <a:latin typeface="Comic Sans MS" pitchFamily="66" charset="0"/>
              </a:rPr>
              <a:t>logic</a:t>
            </a:r>
            <a:endParaRPr lang="tr-TR" b="1" u="sng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Registers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omic Sans MS" pitchFamily="66" charset="0"/>
                <a:cs typeface="Times New Roman" pitchFamily="18" charset="0"/>
              </a:rPr>
              <a:t>Register – a </a:t>
            </a:r>
            <a:r>
              <a:rPr lang="en-US" sz="3000" u="sng" dirty="0">
                <a:latin typeface="Comic Sans MS" pitchFamily="66" charset="0"/>
                <a:cs typeface="Times New Roman" pitchFamily="18" charset="0"/>
              </a:rPr>
              <a:t>collection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3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binary storage elements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en-US" sz="3000" dirty="0" smtClean="0">
                <a:latin typeface="Comic Sans MS" pitchFamily="66" charset="0"/>
                <a:cs typeface="Times New Roman" pitchFamily="18" charset="0"/>
              </a:rPr>
              <a:t>More 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often, think of a register </a:t>
            </a:r>
            <a:r>
              <a:rPr lang="en-US" sz="3000" dirty="0" smtClean="0">
                <a:latin typeface="Comic Sans MS" pitchFamily="66" charset="0"/>
                <a:cs typeface="Times New Roman" pitchFamily="18" charset="0"/>
              </a:rPr>
              <a:t>as storing a </a:t>
            </a:r>
            <a:r>
              <a:rPr lang="en-US" sz="30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3000" dirty="0" smtClean="0">
                <a:latin typeface="Comic Sans MS" pitchFamily="66" charset="0"/>
                <a:cs typeface="Times New Roman" pitchFamily="18" charset="0"/>
              </a:rPr>
              <a:t> of binary values</a:t>
            </a:r>
            <a:endParaRPr lang="en-US" sz="3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3000" dirty="0" smtClean="0">
                <a:latin typeface="Comic Sans MS" pitchFamily="66" charset="0"/>
                <a:cs typeface="Times New Roman" pitchFamily="18" charset="0"/>
              </a:rPr>
              <a:t>Frequently 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used to perform </a:t>
            </a:r>
            <a:r>
              <a:rPr lang="en-US" sz="3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simple data storage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3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data movement 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30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processing</a:t>
            </a:r>
            <a:r>
              <a:rPr lang="en-US" sz="3000" dirty="0">
                <a:latin typeface="Comic Sans MS" pitchFamily="66" charset="0"/>
                <a:cs typeface="Times New Roman" pitchFamily="18" charset="0"/>
              </a:rPr>
              <a:t> operations</a:t>
            </a:r>
          </a:p>
          <a:p>
            <a:endParaRPr lang="en-US" sz="3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Multiplexer-Based Transfers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75245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Multiplexers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connected to register inputs produce flexible transfer structures (Note: Clocks are omitted for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clarity)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K1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: R0 </a:t>
            </a:r>
            <a:r>
              <a:rPr lang="en-US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R1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K2</a:t>
            </a:r>
            <a:r>
              <a:rPr lang="tr-TR" dirty="0" smtClean="0">
                <a:latin typeface="Comic Sans MS" pitchFamily="66" charset="0"/>
              </a:rPr>
              <a:t>.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K1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: R0 </a:t>
            </a:r>
            <a:r>
              <a:rPr lang="en-US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R2</a:t>
            </a: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3341" y="3014119"/>
            <a:ext cx="3839237" cy="2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3563888" y="2060848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780928"/>
            <a:ext cx="56388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Generalization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Multiplexer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Selection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n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Sources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6962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Shift Registers</a:t>
            </a:r>
          </a:p>
        </p:txBody>
      </p:sp>
      <p:sp>
        <p:nvSpPr>
          <p:cNvPr id="91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9144000" cy="50276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Shift Registers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move data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laterally within the register toward its MSB or LSB position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In the simplest case, the shift register is simply a set of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D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flip-flops connected in a row like this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: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Data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input, In, is called a 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serial input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or the 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shift right input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Data output, Out, is often called the</a:t>
            </a:r>
            <a:r>
              <a:rPr lang="en-US" sz="24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serial output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68215"/>
            <a:ext cx="84677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334000"/>
            <a:ext cx="411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Shift Registers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(continued)</a:t>
            </a:r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314450"/>
            <a:ext cx="8288338" cy="5027613"/>
          </a:xfrm>
        </p:spPr>
        <p:txBody>
          <a:bodyPr/>
          <a:lstStyle/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The behavior of the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serial shift register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is given in the listing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on the lower right</a:t>
            </a:r>
          </a:p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T0 is the register 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state just before 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the first clock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pulse occurs </a:t>
            </a:r>
          </a:p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T1 is after the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first pulse and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before the second.</a:t>
            </a:r>
          </a:p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Initially unknown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states are denoted by “?”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Complete the last three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rows of the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table</a:t>
            </a:r>
          </a:p>
          <a:p>
            <a:pPr>
              <a:buNone/>
            </a:pPr>
            <a:endParaRPr lang="en-US" sz="2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18792" name="Rectangle 264"/>
          <p:cNvSpPr>
            <a:spLocks noChangeArrowheads="1"/>
          </p:cNvSpPr>
          <p:nvPr/>
        </p:nvSpPr>
        <p:spPr bwMode="auto">
          <a:xfrm>
            <a:off x="6967538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63" name="Rectangle 435"/>
          <p:cNvSpPr>
            <a:spLocks noChangeArrowheads="1"/>
          </p:cNvSpPr>
          <p:nvPr/>
        </p:nvSpPr>
        <p:spPr bwMode="auto">
          <a:xfrm>
            <a:off x="6967538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35" name="Freeform 7"/>
          <p:cNvSpPr>
            <a:spLocks/>
          </p:cNvSpPr>
          <p:nvPr/>
        </p:nvSpPr>
        <p:spPr bwMode="auto">
          <a:xfrm>
            <a:off x="76041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8" y="9"/>
              </a:cxn>
              <a:cxn ang="0">
                <a:pos x="298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8" y="9"/>
                </a:lnTo>
                <a:lnTo>
                  <a:pt x="298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36" name="Rectangle 8"/>
          <p:cNvSpPr>
            <a:spLocks noChangeArrowheads="1"/>
          </p:cNvSpPr>
          <p:nvPr/>
        </p:nvSpPr>
        <p:spPr bwMode="auto">
          <a:xfrm>
            <a:off x="7677150" y="1774825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37" name="Rectangle 9"/>
          <p:cNvSpPr>
            <a:spLocks noChangeArrowheads="1"/>
          </p:cNvSpPr>
          <p:nvPr/>
        </p:nvSpPr>
        <p:spPr bwMode="auto">
          <a:xfrm>
            <a:off x="7859713" y="1774825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38" name="Freeform 10"/>
          <p:cNvSpPr>
            <a:spLocks/>
          </p:cNvSpPr>
          <p:nvPr/>
        </p:nvSpPr>
        <p:spPr bwMode="auto">
          <a:xfrm>
            <a:off x="7604125" y="2246313"/>
            <a:ext cx="144463" cy="130175"/>
          </a:xfrm>
          <a:custGeom>
            <a:avLst/>
            <a:gdLst/>
            <a:ahLst/>
            <a:cxnLst>
              <a:cxn ang="0">
                <a:pos x="17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1" y="74"/>
              </a:cxn>
              <a:cxn ang="0">
                <a:pos x="91" y="69"/>
              </a:cxn>
              <a:cxn ang="0">
                <a:pos x="87" y="66"/>
              </a:cxn>
              <a:cxn ang="0">
                <a:pos x="17" y="3"/>
              </a:cxn>
            </a:cxnLst>
            <a:rect l="0" t="0" r="r" b="b"/>
            <a:pathLst>
              <a:path w="91" h="82">
                <a:moveTo>
                  <a:pt x="17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1" y="74"/>
                </a:lnTo>
                <a:lnTo>
                  <a:pt x="91" y="69"/>
                </a:lnTo>
                <a:lnTo>
                  <a:pt x="87" y="66"/>
                </a:lnTo>
                <a:lnTo>
                  <a:pt x="17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39" name="Freeform 11"/>
          <p:cNvSpPr>
            <a:spLocks/>
          </p:cNvSpPr>
          <p:nvPr/>
        </p:nvSpPr>
        <p:spPr bwMode="auto">
          <a:xfrm>
            <a:off x="7604125" y="2346325"/>
            <a:ext cx="144463" cy="101600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89" y="14"/>
              </a:cxn>
              <a:cxn ang="0">
                <a:pos x="91" y="11"/>
              </a:cxn>
              <a:cxn ang="0">
                <a:pos x="91" y="6"/>
              </a:cxn>
              <a:cxn ang="0">
                <a:pos x="87" y="3"/>
              </a:cxn>
              <a:cxn ang="0">
                <a:pos x="86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6" y="18"/>
              </a:cxn>
            </a:cxnLst>
            <a:rect l="0" t="0" r="r" b="b"/>
            <a:pathLst>
              <a:path w="91" h="64">
                <a:moveTo>
                  <a:pt x="86" y="18"/>
                </a:moveTo>
                <a:lnTo>
                  <a:pt x="89" y="14"/>
                </a:lnTo>
                <a:lnTo>
                  <a:pt x="91" y="11"/>
                </a:lnTo>
                <a:lnTo>
                  <a:pt x="91" y="6"/>
                </a:lnTo>
                <a:lnTo>
                  <a:pt x="87" y="3"/>
                </a:lnTo>
                <a:lnTo>
                  <a:pt x="86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0" name="Freeform 12"/>
          <p:cNvSpPr>
            <a:spLocks/>
          </p:cNvSpPr>
          <p:nvPr/>
        </p:nvSpPr>
        <p:spPr bwMode="auto">
          <a:xfrm>
            <a:off x="7346950" y="2324100"/>
            <a:ext cx="30163" cy="61912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3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6" y="390"/>
              </a:cxn>
              <a:cxn ang="0">
                <a:pos x="13" y="390"/>
              </a:cxn>
              <a:cxn ang="0">
                <a:pos x="16" y="387"/>
              </a:cxn>
              <a:cxn ang="0">
                <a:pos x="19" y="383"/>
              </a:cxn>
              <a:cxn ang="0">
                <a:pos x="19" y="380"/>
              </a:cxn>
              <a:cxn ang="0">
                <a:pos x="19" y="10"/>
              </a:cxn>
            </a:cxnLst>
            <a:rect l="0" t="0" r="r" b="b"/>
            <a:pathLst>
              <a:path w="19" h="390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6" y="390"/>
                </a:lnTo>
                <a:lnTo>
                  <a:pt x="13" y="390"/>
                </a:lnTo>
                <a:lnTo>
                  <a:pt x="16" y="387"/>
                </a:lnTo>
                <a:lnTo>
                  <a:pt x="19" y="383"/>
                </a:lnTo>
                <a:lnTo>
                  <a:pt x="19" y="380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1" name="Freeform 13"/>
          <p:cNvSpPr>
            <a:spLocks/>
          </p:cNvSpPr>
          <p:nvPr/>
        </p:nvSpPr>
        <p:spPr bwMode="auto">
          <a:xfrm>
            <a:off x="7346950" y="2324100"/>
            <a:ext cx="273050" cy="317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6" y="20"/>
              </a:cxn>
              <a:cxn ang="0">
                <a:pos x="165" y="20"/>
              </a:cxn>
              <a:cxn ang="0">
                <a:pos x="169" y="17"/>
              </a:cxn>
              <a:cxn ang="0">
                <a:pos x="172" y="14"/>
              </a:cxn>
              <a:cxn ang="0">
                <a:pos x="172" y="7"/>
              </a:cxn>
              <a:cxn ang="0">
                <a:pos x="169" y="4"/>
              </a:cxn>
              <a:cxn ang="0">
                <a:pos x="165" y="0"/>
              </a:cxn>
              <a:cxn ang="0">
                <a:pos x="162" y="0"/>
              </a:cxn>
              <a:cxn ang="0">
                <a:pos x="9" y="0"/>
              </a:cxn>
            </a:cxnLst>
            <a:rect l="0" t="0" r="r" b="b"/>
            <a:pathLst>
              <a:path w="172" h="20">
                <a:moveTo>
                  <a:pt x="9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165" y="20"/>
                </a:lnTo>
                <a:lnTo>
                  <a:pt x="169" y="17"/>
                </a:lnTo>
                <a:lnTo>
                  <a:pt x="172" y="14"/>
                </a:lnTo>
                <a:lnTo>
                  <a:pt x="172" y="7"/>
                </a:lnTo>
                <a:lnTo>
                  <a:pt x="169" y="4"/>
                </a:lnTo>
                <a:lnTo>
                  <a:pt x="165" y="0"/>
                </a:lnTo>
                <a:lnTo>
                  <a:pt x="16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2" name="Freeform 14"/>
          <p:cNvSpPr>
            <a:spLocks/>
          </p:cNvSpPr>
          <p:nvPr/>
        </p:nvSpPr>
        <p:spPr bwMode="auto">
          <a:xfrm>
            <a:off x="66262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6699250" y="1774825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44" name="Rectangle 16"/>
          <p:cNvSpPr>
            <a:spLocks noChangeArrowheads="1"/>
          </p:cNvSpPr>
          <p:nvPr/>
        </p:nvSpPr>
        <p:spPr bwMode="auto">
          <a:xfrm>
            <a:off x="6881813" y="1774825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45" name="Freeform 17"/>
          <p:cNvSpPr>
            <a:spLocks/>
          </p:cNvSpPr>
          <p:nvPr/>
        </p:nvSpPr>
        <p:spPr bwMode="auto">
          <a:xfrm>
            <a:off x="66262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6" name="Freeform 18"/>
          <p:cNvSpPr>
            <a:spLocks/>
          </p:cNvSpPr>
          <p:nvPr/>
        </p:nvSpPr>
        <p:spPr bwMode="auto">
          <a:xfrm>
            <a:off x="66262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7" name="Freeform 19"/>
          <p:cNvSpPr>
            <a:spLocks/>
          </p:cNvSpPr>
          <p:nvPr/>
        </p:nvSpPr>
        <p:spPr bwMode="auto">
          <a:xfrm>
            <a:off x="63674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4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4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4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4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8" name="Freeform 20"/>
          <p:cNvSpPr>
            <a:spLocks/>
          </p:cNvSpPr>
          <p:nvPr/>
        </p:nvSpPr>
        <p:spPr bwMode="auto">
          <a:xfrm>
            <a:off x="63674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49" name="Freeform 21"/>
          <p:cNvSpPr>
            <a:spLocks/>
          </p:cNvSpPr>
          <p:nvPr/>
        </p:nvSpPr>
        <p:spPr bwMode="auto">
          <a:xfrm>
            <a:off x="56483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0" name="Rectangle 22"/>
          <p:cNvSpPr>
            <a:spLocks noChangeArrowheads="1"/>
          </p:cNvSpPr>
          <p:nvPr/>
        </p:nvSpPr>
        <p:spPr bwMode="auto">
          <a:xfrm>
            <a:off x="5721350" y="1774825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51" name="Rectangle 23"/>
          <p:cNvSpPr>
            <a:spLocks noChangeArrowheads="1"/>
          </p:cNvSpPr>
          <p:nvPr/>
        </p:nvSpPr>
        <p:spPr bwMode="auto">
          <a:xfrm>
            <a:off x="5903913" y="1774825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52" name="Freeform 24"/>
          <p:cNvSpPr>
            <a:spLocks/>
          </p:cNvSpPr>
          <p:nvPr/>
        </p:nvSpPr>
        <p:spPr bwMode="auto">
          <a:xfrm>
            <a:off x="56483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3" name="Freeform 25"/>
          <p:cNvSpPr>
            <a:spLocks/>
          </p:cNvSpPr>
          <p:nvPr/>
        </p:nvSpPr>
        <p:spPr bwMode="auto">
          <a:xfrm>
            <a:off x="56483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4" name="Freeform 26"/>
          <p:cNvSpPr>
            <a:spLocks/>
          </p:cNvSpPr>
          <p:nvPr/>
        </p:nvSpPr>
        <p:spPr bwMode="auto">
          <a:xfrm>
            <a:off x="53895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5" name="Freeform 27"/>
          <p:cNvSpPr>
            <a:spLocks/>
          </p:cNvSpPr>
          <p:nvPr/>
        </p:nvSpPr>
        <p:spPr bwMode="auto">
          <a:xfrm>
            <a:off x="53895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6" name="Freeform 28"/>
          <p:cNvSpPr>
            <a:spLocks/>
          </p:cNvSpPr>
          <p:nvPr/>
        </p:nvSpPr>
        <p:spPr bwMode="auto">
          <a:xfrm>
            <a:off x="46704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6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6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57" name="Rectangle 29"/>
          <p:cNvSpPr>
            <a:spLocks noChangeArrowheads="1"/>
          </p:cNvSpPr>
          <p:nvPr/>
        </p:nvSpPr>
        <p:spPr bwMode="auto">
          <a:xfrm>
            <a:off x="4743450" y="1774825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58" name="Rectangle 30"/>
          <p:cNvSpPr>
            <a:spLocks noChangeArrowheads="1"/>
          </p:cNvSpPr>
          <p:nvPr/>
        </p:nvSpPr>
        <p:spPr bwMode="auto">
          <a:xfrm>
            <a:off x="4926013" y="1774825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59" name="Freeform 31"/>
          <p:cNvSpPr>
            <a:spLocks/>
          </p:cNvSpPr>
          <p:nvPr/>
        </p:nvSpPr>
        <p:spPr bwMode="auto">
          <a:xfrm>
            <a:off x="46704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1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5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1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5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0" name="Freeform 32"/>
          <p:cNvSpPr>
            <a:spLocks/>
          </p:cNvSpPr>
          <p:nvPr/>
        </p:nvSpPr>
        <p:spPr bwMode="auto">
          <a:xfrm>
            <a:off x="46704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5" y="1"/>
              </a:cxn>
              <a:cxn ang="0">
                <a:pos x="5" y="46"/>
              </a:cxn>
              <a:cxn ang="0">
                <a:pos x="1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5" y="1"/>
                </a:lnTo>
                <a:lnTo>
                  <a:pt x="5" y="46"/>
                </a:lnTo>
                <a:lnTo>
                  <a:pt x="1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1" name="Freeform 33"/>
          <p:cNvSpPr>
            <a:spLocks/>
          </p:cNvSpPr>
          <p:nvPr/>
        </p:nvSpPr>
        <p:spPr bwMode="auto">
          <a:xfrm>
            <a:off x="44116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2" name="Freeform 34"/>
          <p:cNvSpPr>
            <a:spLocks/>
          </p:cNvSpPr>
          <p:nvPr/>
        </p:nvSpPr>
        <p:spPr bwMode="auto">
          <a:xfrm>
            <a:off x="44116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66" y="20"/>
              </a:cxn>
              <a:cxn ang="0">
                <a:pos x="169" y="17"/>
              </a:cxn>
              <a:cxn ang="0">
                <a:pos x="173" y="14"/>
              </a:cxn>
              <a:cxn ang="0">
                <a:pos x="173" y="7"/>
              </a:cxn>
              <a:cxn ang="0">
                <a:pos x="169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66" y="20"/>
                </a:lnTo>
                <a:lnTo>
                  <a:pt x="169" y="17"/>
                </a:lnTo>
                <a:lnTo>
                  <a:pt x="173" y="14"/>
                </a:lnTo>
                <a:lnTo>
                  <a:pt x="173" y="7"/>
                </a:lnTo>
                <a:lnTo>
                  <a:pt x="169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3" name="Freeform 35"/>
          <p:cNvSpPr>
            <a:spLocks/>
          </p:cNvSpPr>
          <p:nvPr/>
        </p:nvSpPr>
        <p:spPr bwMode="auto">
          <a:xfrm>
            <a:off x="71008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4" name="Freeform 36"/>
          <p:cNvSpPr>
            <a:spLocks/>
          </p:cNvSpPr>
          <p:nvPr/>
        </p:nvSpPr>
        <p:spPr bwMode="auto">
          <a:xfrm>
            <a:off x="61229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5" name="Freeform 37"/>
          <p:cNvSpPr>
            <a:spLocks/>
          </p:cNvSpPr>
          <p:nvPr/>
        </p:nvSpPr>
        <p:spPr bwMode="auto">
          <a:xfrm>
            <a:off x="51450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6" name="Freeform 38"/>
          <p:cNvSpPr>
            <a:spLocks/>
          </p:cNvSpPr>
          <p:nvPr/>
        </p:nvSpPr>
        <p:spPr bwMode="auto">
          <a:xfrm>
            <a:off x="41671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3" y="16"/>
              </a:cxn>
              <a:cxn ang="0">
                <a:pos x="327" y="13"/>
              </a:cxn>
              <a:cxn ang="0">
                <a:pos x="327" y="6"/>
              </a:cxn>
              <a:cxn ang="0">
                <a:pos x="323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3" y="16"/>
                </a:lnTo>
                <a:lnTo>
                  <a:pt x="327" y="13"/>
                </a:lnTo>
                <a:lnTo>
                  <a:pt x="327" y="6"/>
                </a:lnTo>
                <a:lnTo>
                  <a:pt x="323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7" name="Freeform 39"/>
          <p:cNvSpPr>
            <a:spLocks/>
          </p:cNvSpPr>
          <p:nvPr/>
        </p:nvSpPr>
        <p:spPr bwMode="auto">
          <a:xfrm>
            <a:off x="8094663" y="1852613"/>
            <a:ext cx="52228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7" y="20"/>
              </a:cxn>
              <a:cxn ang="0">
                <a:pos x="322" y="20"/>
              </a:cxn>
              <a:cxn ang="0">
                <a:pos x="325" y="16"/>
              </a:cxn>
              <a:cxn ang="0">
                <a:pos x="329" y="13"/>
              </a:cxn>
              <a:cxn ang="0">
                <a:pos x="329" y="7"/>
              </a:cxn>
              <a:cxn ang="0">
                <a:pos x="325" y="3"/>
              </a:cxn>
              <a:cxn ang="0">
                <a:pos x="322" y="0"/>
              </a:cxn>
              <a:cxn ang="0">
                <a:pos x="319" y="0"/>
              </a:cxn>
              <a:cxn ang="0">
                <a:pos x="10" y="0"/>
              </a:cxn>
            </a:cxnLst>
            <a:rect l="0" t="0" r="r" b="b"/>
            <a:pathLst>
              <a:path w="329" h="20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7" y="20"/>
                </a:lnTo>
                <a:lnTo>
                  <a:pt x="322" y="20"/>
                </a:lnTo>
                <a:lnTo>
                  <a:pt x="325" y="16"/>
                </a:lnTo>
                <a:lnTo>
                  <a:pt x="329" y="13"/>
                </a:lnTo>
                <a:lnTo>
                  <a:pt x="329" y="7"/>
                </a:lnTo>
                <a:lnTo>
                  <a:pt x="325" y="3"/>
                </a:lnTo>
                <a:lnTo>
                  <a:pt x="322" y="0"/>
                </a:lnTo>
                <a:lnTo>
                  <a:pt x="31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636" name="Rectangle 108"/>
          <p:cNvSpPr>
            <a:spLocks noChangeArrowheads="1"/>
          </p:cNvSpPr>
          <p:nvPr/>
        </p:nvSpPr>
        <p:spPr bwMode="auto">
          <a:xfrm>
            <a:off x="5276850" y="3201988"/>
            <a:ext cx="7938" cy="3270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667" name="Rectangle 139"/>
          <p:cNvSpPr>
            <a:spLocks noChangeArrowheads="1"/>
          </p:cNvSpPr>
          <p:nvPr/>
        </p:nvSpPr>
        <p:spPr bwMode="auto">
          <a:xfrm>
            <a:off x="5276850" y="3529013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693" name="Rectangle 165"/>
          <p:cNvSpPr>
            <a:spLocks noChangeArrowheads="1"/>
          </p:cNvSpPr>
          <p:nvPr/>
        </p:nvSpPr>
        <p:spPr bwMode="auto">
          <a:xfrm>
            <a:off x="5276850" y="35385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24" name="Rectangle 196"/>
          <p:cNvSpPr>
            <a:spLocks noChangeArrowheads="1"/>
          </p:cNvSpPr>
          <p:nvPr/>
        </p:nvSpPr>
        <p:spPr bwMode="auto">
          <a:xfrm>
            <a:off x="5276850" y="38671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50" name="Rectangle 222"/>
          <p:cNvSpPr>
            <a:spLocks noChangeArrowheads="1"/>
          </p:cNvSpPr>
          <p:nvPr/>
        </p:nvSpPr>
        <p:spPr bwMode="auto">
          <a:xfrm>
            <a:off x="5276850" y="38750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72" name="Rectangle 244"/>
          <p:cNvSpPr>
            <a:spLocks noChangeArrowheads="1"/>
          </p:cNvSpPr>
          <p:nvPr/>
        </p:nvSpPr>
        <p:spPr bwMode="auto">
          <a:xfrm>
            <a:off x="3579813" y="420370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74" name="Rectangle 246"/>
          <p:cNvSpPr>
            <a:spLocks noChangeArrowheads="1"/>
          </p:cNvSpPr>
          <p:nvPr/>
        </p:nvSpPr>
        <p:spPr bwMode="auto">
          <a:xfrm>
            <a:off x="3597275" y="420370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76" name="Rectangle 248"/>
          <p:cNvSpPr>
            <a:spLocks noChangeArrowheads="1"/>
          </p:cNvSpPr>
          <p:nvPr/>
        </p:nvSpPr>
        <p:spPr bwMode="auto">
          <a:xfrm>
            <a:off x="4430713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79" name="Rectangle 251"/>
          <p:cNvSpPr>
            <a:spLocks noChangeArrowheads="1"/>
          </p:cNvSpPr>
          <p:nvPr/>
        </p:nvSpPr>
        <p:spPr bwMode="auto">
          <a:xfrm>
            <a:off x="4438650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82" name="Rectangle 254"/>
          <p:cNvSpPr>
            <a:spLocks noChangeArrowheads="1"/>
          </p:cNvSpPr>
          <p:nvPr/>
        </p:nvSpPr>
        <p:spPr bwMode="auto">
          <a:xfrm>
            <a:off x="5276850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85" name="Rectangle 257"/>
          <p:cNvSpPr>
            <a:spLocks noChangeArrowheads="1"/>
          </p:cNvSpPr>
          <p:nvPr/>
        </p:nvSpPr>
        <p:spPr bwMode="auto">
          <a:xfrm>
            <a:off x="5284788" y="420370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87" name="Rectangle 259"/>
          <p:cNvSpPr>
            <a:spLocks noChangeArrowheads="1"/>
          </p:cNvSpPr>
          <p:nvPr/>
        </p:nvSpPr>
        <p:spPr bwMode="auto">
          <a:xfrm>
            <a:off x="6121400" y="420370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90" name="Rectangle 262"/>
          <p:cNvSpPr>
            <a:spLocks noChangeArrowheads="1"/>
          </p:cNvSpPr>
          <p:nvPr/>
        </p:nvSpPr>
        <p:spPr bwMode="auto">
          <a:xfrm>
            <a:off x="6130925" y="420370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95" name="Rectangle 267"/>
          <p:cNvSpPr>
            <a:spLocks noChangeArrowheads="1"/>
          </p:cNvSpPr>
          <p:nvPr/>
        </p:nvSpPr>
        <p:spPr bwMode="auto">
          <a:xfrm>
            <a:off x="6975475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797" name="Rectangle 269"/>
          <p:cNvSpPr>
            <a:spLocks noChangeArrowheads="1"/>
          </p:cNvSpPr>
          <p:nvPr/>
        </p:nvSpPr>
        <p:spPr bwMode="auto">
          <a:xfrm>
            <a:off x="7813675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00" name="Rectangle 272"/>
          <p:cNvSpPr>
            <a:spLocks noChangeArrowheads="1"/>
          </p:cNvSpPr>
          <p:nvPr/>
        </p:nvSpPr>
        <p:spPr bwMode="auto">
          <a:xfrm>
            <a:off x="7821613" y="420370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02" name="Rectangle 274"/>
          <p:cNvSpPr>
            <a:spLocks noChangeArrowheads="1"/>
          </p:cNvSpPr>
          <p:nvPr/>
        </p:nvSpPr>
        <p:spPr bwMode="auto">
          <a:xfrm>
            <a:off x="8655050" y="420370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08" name="Rectangle 280"/>
          <p:cNvSpPr>
            <a:spLocks noChangeArrowheads="1"/>
          </p:cNvSpPr>
          <p:nvPr/>
        </p:nvSpPr>
        <p:spPr bwMode="auto">
          <a:xfrm>
            <a:off x="5276850" y="42116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39" name="Rectangle 311"/>
          <p:cNvSpPr>
            <a:spLocks noChangeArrowheads="1"/>
          </p:cNvSpPr>
          <p:nvPr/>
        </p:nvSpPr>
        <p:spPr bwMode="auto">
          <a:xfrm>
            <a:off x="5276850" y="45402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65" name="Rectangle 337"/>
          <p:cNvSpPr>
            <a:spLocks noChangeArrowheads="1"/>
          </p:cNvSpPr>
          <p:nvPr/>
        </p:nvSpPr>
        <p:spPr bwMode="auto">
          <a:xfrm>
            <a:off x="5276850" y="45481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896" name="Rectangle 368"/>
          <p:cNvSpPr>
            <a:spLocks noChangeArrowheads="1"/>
          </p:cNvSpPr>
          <p:nvPr/>
        </p:nvSpPr>
        <p:spPr bwMode="auto">
          <a:xfrm>
            <a:off x="5276850" y="48768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22" name="Rectangle 394"/>
          <p:cNvSpPr>
            <a:spLocks noChangeArrowheads="1"/>
          </p:cNvSpPr>
          <p:nvPr/>
        </p:nvSpPr>
        <p:spPr bwMode="auto">
          <a:xfrm>
            <a:off x="5276850" y="48847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44" name="Rectangle 416"/>
          <p:cNvSpPr>
            <a:spLocks noChangeArrowheads="1"/>
          </p:cNvSpPr>
          <p:nvPr/>
        </p:nvSpPr>
        <p:spPr bwMode="auto">
          <a:xfrm>
            <a:off x="3579813" y="521335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46" name="Rectangle 418"/>
          <p:cNvSpPr>
            <a:spLocks noChangeArrowheads="1"/>
          </p:cNvSpPr>
          <p:nvPr/>
        </p:nvSpPr>
        <p:spPr bwMode="auto">
          <a:xfrm>
            <a:off x="3597275" y="521335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48" name="Rectangle 420"/>
          <p:cNvSpPr>
            <a:spLocks noChangeArrowheads="1"/>
          </p:cNvSpPr>
          <p:nvPr/>
        </p:nvSpPr>
        <p:spPr bwMode="auto">
          <a:xfrm>
            <a:off x="4430713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51" name="Rectangle 423"/>
          <p:cNvSpPr>
            <a:spLocks noChangeArrowheads="1"/>
          </p:cNvSpPr>
          <p:nvPr/>
        </p:nvSpPr>
        <p:spPr bwMode="auto">
          <a:xfrm>
            <a:off x="4438650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53" name="Rectangle 425"/>
          <p:cNvSpPr>
            <a:spLocks noChangeArrowheads="1"/>
          </p:cNvSpPr>
          <p:nvPr/>
        </p:nvSpPr>
        <p:spPr bwMode="auto">
          <a:xfrm>
            <a:off x="5276850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56" name="Rectangle 428"/>
          <p:cNvSpPr>
            <a:spLocks noChangeArrowheads="1"/>
          </p:cNvSpPr>
          <p:nvPr/>
        </p:nvSpPr>
        <p:spPr bwMode="auto">
          <a:xfrm>
            <a:off x="5284788" y="521335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58" name="Rectangle 430"/>
          <p:cNvSpPr>
            <a:spLocks noChangeArrowheads="1"/>
          </p:cNvSpPr>
          <p:nvPr/>
        </p:nvSpPr>
        <p:spPr bwMode="auto">
          <a:xfrm>
            <a:off x="6121400" y="521335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61" name="Rectangle 433"/>
          <p:cNvSpPr>
            <a:spLocks noChangeArrowheads="1"/>
          </p:cNvSpPr>
          <p:nvPr/>
        </p:nvSpPr>
        <p:spPr bwMode="auto">
          <a:xfrm>
            <a:off x="6130925" y="521335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66" name="Rectangle 438"/>
          <p:cNvSpPr>
            <a:spLocks noChangeArrowheads="1"/>
          </p:cNvSpPr>
          <p:nvPr/>
        </p:nvSpPr>
        <p:spPr bwMode="auto">
          <a:xfrm>
            <a:off x="6975475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68" name="Rectangle 440"/>
          <p:cNvSpPr>
            <a:spLocks noChangeArrowheads="1"/>
          </p:cNvSpPr>
          <p:nvPr/>
        </p:nvSpPr>
        <p:spPr bwMode="auto">
          <a:xfrm>
            <a:off x="7813675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71" name="Rectangle 443"/>
          <p:cNvSpPr>
            <a:spLocks noChangeArrowheads="1"/>
          </p:cNvSpPr>
          <p:nvPr/>
        </p:nvSpPr>
        <p:spPr bwMode="auto">
          <a:xfrm>
            <a:off x="7821613" y="521335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73" name="Rectangle 445"/>
          <p:cNvSpPr>
            <a:spLocks noChangeArrowheads="1"/>
          </p:cNvSpPr>
          <p:nvPr/>
        </p:nvSpPr>
        <p:spPr bwMode="auto">
          <a:xfrm>
            <a:off x="8655050" y="521335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979" name="Rectangle 451"/>
          <p:cNvSpPr>
            <a:spLocks noChangeArrowheads="1"/>
          </p:cNvSpPr>
          <p:nvPr/>
        </p:nvSpPr>
        <p:spPr bwMode="auto">
          <a:xfrm>
            <a:off x="5276850" y="52212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9011" name="Rectangle 483"/>
          <p:cNvSpPr>
            <a:spLocks noChangeArrowheads="1"/>
          </p:cNvSpPr>
          <p:nvPr/>
        </p:nvSpPr>
        <p:spPr bwMode="auto">
          <a:xfrm>
            <a:off x="5276850" y="55499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9050" name="Rectangle 522"/>
          <p:cNvSpPr>
            <a:spLocks noChangeArrowheads="1"/>
          </p:cNvSpPr>
          <p:nvPr/>
        </p:nvSpPr>
        <p:spPr bwMode="auto">
          <a:xfrm>
            <a:off x="5276850" y="5557838"/>
            <a:ext cx="7938" cy="301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8" name="Freeform 40"/>
          <p:cNvSpPr>
            <a:spLocks/>
          </p:cNvSpPr>
          <p:nvPr/>
        </p:nvSpPr>
        <p:spPr bwMode="auto">
          <a:xfrm>
            <a:off x="4067175" y="2911475"/>
            <a:ext cx="3309938" cy="31750"/>
          </a:xfrm>
          <a:custGeom>
            <a:avLst/>
            <a:gdLst/>
            <a:ahLst/>
            <a:cxnLst>
              <a:cxn ang="0">
                <a:pos x="2075" y="20"/>
              </a:cxn>
              <a:cxn ang="0">
                <a:pos x="2079" y="20"/>
              </a:cxn>
              <a:cxn ang="0">
                <a:pos x="2082" y="17"/>
              </a:cxn>
              <a:cxn ang="0">
                <a:pos x="2085" y="13"/>
              </a:cxn>
              <a:cxn ang="0">
                <a:pos x="2085" y="7"/>
              </a:cxn>
              <a:cxn ang="0">
                <a:pos x="2082" y="3"/>
              </a:cxn>
              <a:cxn ang="0">
                <a:pos x="2079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7"/>
              </a:cxn>
              <a:cxn ang="0">
                <a:pos x="7" y="20"/>
              </a:cxn>
              <a:cxn ang="0">
                <a:pos x="10" y="20"/>
              </a:cxn>
              <a:cxn ang="0">
                <a:pos x="2075" y="20"/>
              </a:cxn>
            </a:cxnLst>
            <a:rect l="0" t="0" r="r" b="b"/>
            <a:pathLst>
              <a:path w="2085" h="20">
                <a:moveTo>
                  <a:pt x="2075" y="20"/>
                </a:moveTo>
                <a:lnTo>
                  <a:pt x="2079" y="20"/>
                </a:lnTo>
                <a:lnTo>
                  <a:pt x="2082" y="17"/>
                </a:lnTo>
                <a:lnTo>
                  <a:pt x="2085" y="13"/>
                </a:lnTo>
                <a:lnTo>
                  <a:pt x="2085" y="7"/>
                </a:lnTo>
                <a:lnTo>
                  <a:pt x="2082" y="3"/>
                </a:lnTo>
                <a:lnTo>
                  <a:pt x="2079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075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69" name="Oval 41"/>
          <p:cNvSpPr>
            <a:spLocks noChangeArrowheads="1"/>
          </p:cNvSpPr>
          <p:nvPr/>
        </p:nvSpPr>
        <p:spPr bwMode="auto">
          <a:xfrm>
            <a:off x="4373563" y="2878138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0" name="Freeform 42"/>
          <p:cNvSpPr>
            <a:spLocks/>
          </p:cNvSpPr>
          <p:nvPr/>
        </p:nvSpPr>
        <p:spPr bwMode="auto">
          <a:xfrm>
            <a:off x="4357688" y="2862263"/>
            <a:ext cx="127000" cy="127000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3" y="59"/>
              </a:cxn>
              <a:cxn ang="0">
                <a:pos x="13" y="69"/>
              </a:cxn>
              <a:cxn ang="0">
                <a:pos x="16" y="72"/>
              </a:cxn>
              <a:cxn ang="0">
                <a:pos x="19" y="75"/>
              </a:cxn>
              <a:cxn ang="0">
                <a:pos x="19" y="75"/>
              </a:cxn>
              <a:cxn ang="0">
                <a:pos x="36" y="80"/>
              </a:cxn>
              <a:cxn ang="0">
                <a:pos x="47" y="77"/>
              </a:cxn>
              <a:cxn ang="0">
                <a:pos x="60" y="75"/>
              </a:cxn>
              <a:cxn ang="0">
                <a:pos x="60" y="75"/>
              </a:cxn>
              <a:cxn ang="0">
                <a:pos x="64" y="72"/>
              </a:cxn>
              <a:cxn ang="0">
                <a:pos x="67" y="69"/>
              </a:cxn>
              <a:cxn ang="0">
                <a:pos x="77" y="59"/>
              </a:cxn>
              <a:cxn ang="0">
                <a:pos x="79" y="54"/>
              </a:cxn>
              <a:cxn ang="0">
                <a:pos x="72" y="51"/>
              </a:cxn>
              <a:cxn ang="0">
                <a:pos x="80" y="28"/>
              </a:cxn>
              <a:cxn ang="0">
                <a:pos x="74" y="20"/>
              </a:cxn>
              <a:cxn ang="0">
                <a:pos x="72" y="15"/>
              </a:cxn>
              <a:cxn ang="0">
                <a:pos x="69" y="11"/>
              </a:cxn>
              <a:cxn ang="0">
                <a:pos x="65" y="8"/>
              </a:cxn>
              <a:cxn ang="0">
                <a:pos x="60" y="6"/>
              </a:cxn>
              <a:cxn ang="0">
                <a:pos x="52" y="0"/>
              </a:cxn>
              <a:cxn ang="0">
                <a:pos x="19" y="5"/>
              </a:cxn>
              <a:cxn ang="0">
                <a:pos x="19" y="5"/>
              </a:cxn>
              <a:cxn ang="0">
                <a:pos x="16" y="8"/>
              </a:cxn>
              <a:cxn ang="0">
                <a:pos x="13" y="11"/>
              </a:cxn>
              <a:cxn ang="0">
                <a:pos x="3" y="21"/>
              </a:cxn>
              <a:cxn ang="0">
                <a:pos x="1" y="26"/>
              </a:cxn>
              <a:cxn ang="0">
                <a:pos x="19" y="41"/>
              </a:cxn>
              <a:cxn ang="0">
                <a:pos x="18" y="33"/>
              </a:cxn>
              <a:cxn ang="0">
                <a:pos x="24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7" y="20"/>
              </a:cxn>
              <a:cxn ang="0">
                <a:pos x="52" y="21"/>
              </a:cxn>
              <a:cxn ang="0">
                <a:pos x="56" y="25"/>
              </a:cxn>
              <a:cxn ang="0">
                <a:pos x="59" y="28"/>
              </a:cxn>
              <a:cxn ang="0">
                <a:pos x="60" y="33"/>
              </a:cxn>
              <a:cxn ang="0">
                <a:pos x="60" y="34"/>
              </a:cxn>
              <a:cxn ang="0">
                <a:pos x="72" y="31"/>
              </a:cxn>
              <a:cxn ang="0">
                <a:pos x="59" y="48"/>
              </a:cxn>
              <a:cxn ang="0">
                <a:pos x="57" y="52"/>
              </a:cxn>
              <a:cxn ang="0">
                <a:pos x="60" y="49"/>
              </a:cxn>
              <a:cxn ang="0">
                <a:pos x="57" y="52"/>
              </a:cxn>
              <a:cxn ang="0">
                <a:pos x="54" y="56"/>
              </a:cxn>
              <a:cxn ang="0">
                <a:pos x="47" y="62"/>
              </a:cxn>
              <a:cxn ang="0">
                <a:pos x="34" y="64"/>
              </a:cxn>
              <a:cxn ang="0">
                <a:pos x="42" y="61"/>
              </a:cxn>
              <a:cxn ang="0">
                <a:pos x="33" y="62"/>
              </a:cxn>
              <a:cxn ang="0">
                <a:pos x="26" y="56"/>
              </a:cxn>
              <a:cxn ang="0">
                <a:pos x="23" y="52"/>
              </a:cxn>
              <a:cxn ang="0">
                <a:pos x="19" y="49"/>
              </a:cxn>
              <a:cxn ang="0">
                <a:pos x="23" y="52"/>
              </a:cxn>
              <a:cxn ang="0">
                <a:pos x="21" y="48"/>
              </a:cxn>
              <a:cxn ang="0">
                <a:pos x="0" y="41"/>
              </a:cxn>
            </a:cxnLst>
            <a:rect l="0" t="0" r="r" b="b"/>
            <a:pathLst>
              <a:path w="80" h="80">
                <a:moveTo>
                  <a:pt x="0" y="41"/>
                </a:moveTo>
                <a:lnTo>
                  <a:pt x="0" y="52"/>
                </a:lnTo>
                <a:lnTo>
                  <a:pt x="1" y="54"/>
                </a:lnTo>
                <a:lnTo>
                  <a:pt x="5" y="61"/>
                </a:lnTo>
                <a:lnTo>
                  <a:pt x="6" y="61"/>
                </a:lnTo>
                <a:lnTo>
                  <a:pt x="3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1" y="69"/>
                </a:lnTo>
                <a:lnTo>
                  <a:pt x="16" y="72"/>
                </a:lnTo>
                <a:lnTo>
                  <a:pt x="11" y="67"/>
                </a:lnTo>
                <a:lnTo>
                  <a:pt x="14" y="72"/>
                </a:lnTo>
                <a:lnTo>
                  <a:pt x="19" y="75"/>
                </a:lnTo>
                <a:lnTo>
                  <a:pt x="21" y="77"/>
                </a:lnTo>
                <a:lnTo>
                  <a:pt x="19" y="74"/>
                </a:lnTo>
                <a:lnTo>
                  <a:pt x="19" y="75"/>
                </a:lnTo>
                <a:lnTo>
                  <a:pt x="26" y="79"/>
                </a:lnTo>
                <a:lnTo>
                  <a:pt x="28" y="80"/>
                </a:lnTo>
                <a:lnTo>
                  <a:pt x="36" y="80"/>
                </a:lnTo>
                <a:lnTo>
                  <a:pt x="34" y="79"/>
                </a:lnTo>
                <a:lnTo>
                  <a:pt x="51" y="72"/>
                </a:lnTo>
                <a:lnTo>
                  <a:pt x="47" y="77"/>
                </a:lnTo>
                <a:lnTo>
                  <a:pt x="52" y="80"/>
                </a:lnTo>
                <a:lnTo>
                  <a:pt x="54" y="79"/>
                </a:lnTo>
                <a:lnTo>
                  <a:pt x="60" y="75"/>
                </a:lnTo>
                <a:lnTo>
                  <a:pt x="60" y="74"/>
                </a:lnTo>
                <a:lnTo>
                  <a:pt x="59" y="77"/>
                </a:lnTo>
                <a:lnTo>
                  <a:pt x="60" y="75"/>
                </a:lnTo>
                <a:lnTo>
                  <a:pt x="65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2" y="64"/>
                </a:lnTo>
                <a:lnTo>
                  <a:pt x="67" y="69"/>
                </a:lnTo>
                <a:lnTo>
                  <a:pt x="72" y="66"/>
                </a:lnTo>
                <a:lnTo>
                  <a:pt x="75" y="61"/>
                </a:lnTo>
                <a:lnTo>
                  <a:pt x="77" y="59"/>
                </a:lnTo>
                <a:lnTo>
                  <a:pt x="74" y="61"/>
                </a:lnTo>
                <a:lnTo>
                  <a:pt x="75" y="61"/>
                </a:lnTo>
                <a:lnTo>
                  <a:pt x="79" y="54"/>
                </a:lnTo>
                <a:lnTo>
                  <a:pt x="80" y="52"/>
                </a:lnTo>
                <a:lnTo>
                  <a:pt x="77" y="48"/>
                </a:lnTo>
                <a:lnTo>
                  <a:pt x="72" y="51"/>
                </a:lnTo>
                <a:lnTo>
                  <a:pt x="79" y="34"/>
                </a:lnTo>
                <a:lnTo>
                  <a:pt x="80" y="36"/>
                </a:lnTo>
                <a:lnTo>
                  <a:pt x="80" y="28"/>
                </a:lnTo>
                <a:lnTo>
                  <a:pt x="79" y="26"/>
                </a:lnTo>
                <a:lnTo>
                  <a:pt x="75" y="20"/>
                </a:lnTo>
                <a:lnTo>
                  <a:pt x="74" y="20"/>
                </a:lnTo>
                <a:lnTo>
                  <a:pt x="77" y="21"/>
                </a:lnTo>
                <a:lnTo>
                  <a:pt x="75" y="20"/>
                </a:lnTo>
                <a:lnTo>
                  <a:pt x="72" y="15"/>
                </a:lnTo>
                <a:lnTo>
                  <a:pt x="67" y="11"/>
                </a:lnTo>
                <a:lnTo>
                  <a:pt x="72" y="16"/>
                </a:lnTo>
                <a:lnTo>
                  <a:pt x="69" y="11"/>
                </a:lnTo>
                <a:lnTo>
                  <a:pt x="64" y="8"/>
                </a:lnTo>
                <a:lnTo>
                  <a:pt x="69" y="13"/>
                </a:lnTo>
                <a:lnTo>
                  <a:pt x="65" y="8"/>
                </a:lnTo>
                <a:lnTo>
                  <a:pt x="60" y="5"/>
                </a:lnTo>
                <a:lnTo>
                  <a:pt x="59" y="3"/>
                </a:lnTo>
                <a:lnTo>
                  <a:pt x="60" y="6"/>
                </a:lnTo>
                <a:lnTo>
                  <a:pt x="60" y="5"/>
                </a:lnTo>
                <a:lnTo>
                  <a:pt x="54" y="2"/>
                </a:lnTo>
                <a:lnTo>
                  <a:pt x="52" y="0"/>
                </a:lnTo>
                <a:lnTo>
                  <a:pt x="28" y="0"/>
                </a:lnTo>
                <a:lnTo>
                  <a:pt x="26" y="2"/>
                </a:lnTo>
                <a:lnTo>
                  <a:pt x="19" y="5"/>
                </a:lnTo>
                <a:lnTo>
                  <a:pt x="19" y="6"/>
                </a:lnTo>
                <a:lnTo>
                  <a:pt x="21" y="3"/>
                </a:lnTo>
                <a:lnTo>
                  <a:pt x="19" y="5"/>
                </a:lnTo>
                <a:lnTo>
                  <a:pt x="14" y="8"/>
                </a:lnTo>
                <a:lnTo>
                  <a:pt x="11" y="13"/>
                </a:lnTo>
                <a:lnTo>
                  <a:pt x="16" y="8"/>
                </a:lnTo>
                <a:lnTo>
                  <a:pt x="11" y="11"/>
                </a:lnTo>
                <a:lnTo>
                  <a:pt x="8" y="16"/>
                </a:lnTo>
                <a:lnTo>
                  <a:pt x="13" y="11"/>
                </a:lnTo>
                <a:lnTo>
                  <a:pt x="8" y="15"/>
                </a:lnTo>
                <a:lnTo>
                  <a:pt x="5" y="20"/>
                </a:lnTo>
                <a:lnTo>
                  <a:pt x="3" y="21"/>
                </a:lnTo>
                <a:lnTo>
                  <a:pt x="6" y="20"/>
                </a:lnTo>
                <a:lnTo>
                  <a:pt x="5" y="20"/>
                </a:lnTo>
                <a:lnTo>
                  <a:pt x="1" y="26"/>
                </a:lnTo>
                <a:lnTo>
                  <a:pt x="0" y="28"/>
                </a:lnTo>
                <a:lnTo>
                  <a:pt x="0" y="41"/>
                </a:lnTo>
                <a:lnTo>
                  <a:pt x="19" y="41"/>
                </a:lnTo>
                <a:lnTo>
                  <a:pt x="19" y="34"/>
                </a:lnTo>
                <a:lnTo>
                  <a:pt x="21" y="33"/>
                </a:lnTo>
                <a:lnTo>
                  <a:pt x="18" y="33"/>
                </a:lnTo>
                <a:lnTo>
                  <a:pt x="19" y="33"/>
                </a:lnTo>
                <a:lnTo>
                  <a:pt x="23" y="28"/>
                </a:lnTo>
                <a:lnTo>
                  <a:pt x="24" y="26"/>
                </a:lnTo>
                <a:lnTo>
                  <a:pt x="21" y="28"/>
                </a:lnTo>
                <a:lnTo>
                  <a:pt x="19" y="31"/>
                </a:lnTo>
                <a:lnTo>
                  <a:pt x="28" y="23"/>
                </a:lnTo>
                <a:lnTo>
                  <a:pt x="24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6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4" y="20"/>
                </a:lnTo>
                <a:lnTo>
                  <a:pt x="41" y="20"/>
                </a:lnTo>
                <a:lnTo>
                  <a:pt x="46" y="20"/>
                </a:lnTo>
                <a:lnTo>
                  <a:pt x="47" y="21"/>
                </a:lnTo>
                <a:lnTo>
                  <a:pt x="47" y="18"/>
                </a:lnTo>
                <a:lnTo>
                  <a:pt x="47" y="20"/>
                </a:lnTo>
                <a:lnTo>
                  <a:pt x="52" y="23"/>
                </a:lnTo>
                <a:lnTo>
                  <a:pt x="54" y="25"/>
                </a:lnTo>
                <a:lnTo>
                  <a:pt x="52" y="21"/>
                </a:lnTo>
                <a:lnTo>
                  <a:pt x="49" y="20"/>
                </a:lnTo>
                <a:lnTo>
                  <a:pt x="57" y="28"/>
                </a:lnTo>
                <a:lnTo>
                  <a:pt x="56" y="25"/>
                </a:lnTo>
                <a:lnTo>
                  <a:pt x="52" y="23"/>
                </a:lnTo>
                <a:lnTo>
                  <a:pt x="60" y="31"/>
                </a:lnTo>
                <a:lnTo>
                  <a:pt x="59" y="28"/>
                </a:lnTo>
                <a:lnTo>
                  <a:pt x="56" y="26"/>
                </a:lnTo>
                <a:lnTo>
                  <a:pt x="57" y="28"/>
                </a:lnTo>
                <a:lnTo>
                  <a:pt x="60" y="33"/>
                </a:lnTo>
                <a:lnTo>
                  <a:pt x="62" y="33"/>
                </a:lnTo>
                <a:lnTo>
                  <a:pt x="59" y="33"/>
                </a:lnTo>
                <a:lnTo>
                  <a:pt x="60" y="34"/>
                </a:lnTo>
                <a:lnTo>
                  <a:pt x="60" y="43"/>
                </a:lnTo>
                <a:lnTo>
                  <a:pt x="65" y="48"/>
                </a:lnTo>
                <a:lnTo>
                  <a:pt x="72" y="31"/>
                </a:lnTo>
                <a:lnTo>
                  <a:pt x="64" y="34"/>
                </a:lnTo>
                <a:lnTo>
                  <a:pt x="60" y="46"/>
                </a:lnTo>
                <a:lnTo>
                  <a:pt x="59" y="48"/>
                </a:lnTo>
                <a:lnTo>
                  <a:pt x="62" y="48"/>
                </a:lnTo>
                <a:lnTo>
                  <a:pt x="60" y="48"/>
                </a:lnTo>
                <a:lnTo>
                  <a:pt x="57" y="52"/>
                </a:lnTo>
                <a:lnTo>
                  <a:pt x="56" y="54"/>
                </a:lnTo>
                <a:lnTo>
                  <a:pt x="59" y="52"/>
                </a:lnTo>
                <a:lnTo>
                  <a:pt x="60" y="49"/>
                </a:lnTo>
                <a:lnTo>
                  <a:pt x="52" y="57"/>
                </a:lnTo>
                <a:lnTo>
                  <a:pt x="56" y="56"/>
                </a:lnTo>
                <a:lnTo>
                  <a:pt x="57" y="52"/>
                </a:lnTo>
                <a:lnTo>
                  <a:pt x="49" y="61"/>
                </a:lnTo>
                <a:lnTo>
                  <a:pt x="52" y="59"/>
                </a:lnTo>
                <a:lnTo>
                  <a:pt x="54" y="56"/>
                </a:lnTo>
                <a:lnTo>
                  <a:pt x="52" y="57"/>
                </a:lnTo>
                <a:lnTo>
                  <a:pt x="47" y="61"/>
                </a:lnTo>
                <a:lnTo>
                  <a:pt x="47" y="62"/>
                </a:lnTo>
                <a:lnTo>
                  <a:pt x="47" y="59"/>
                </a:lnTo>
                <a:lnTo>
                  <a:pt x="46" y="61"/>
                </a:lnTo>
                <a:lnTo>
                  <a:pt x="34" y="64"/>
                </a:lnTo>
                <a:lnTo>
                  <a:pt x="31" y="72"/>
                </a:lnTo>
                <a:lnTo>
                  <a:pt x="47" y="66"/>
                </a:lnTo>
                <a:lnTo>
                  <a:pt x="42" y="61"/>
                </a:lnTo>
                <a:lnTo>
                  <a:pt x="34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7"/>
                </a:lnTo>
                <a:lnTo>
                  <a:pt x="26" y="56"/>
                </a:lnTo>
                <a:lnTo>
                  <a:pt x="28" y="59"/>
                </a:lnTo>
                <a:lnTo>
                  <a:pt x="31" y="61"/>
                </a:lnTo>
                <a:lnTo>
                  <a:pt x="23" y="52"/>
                </a:lnTo>
                <a:lnTo>
                  <a:pt x="24" y="56"/>
                </a:lnTo>
                <a:lnTo>
                  <a:pt x="28" y="57"/>
                </a:lnTo>
                <a:lnTo>
                  <a:pt x="19" y="49"/>
                </a:lnTo>
                <a:lnTo>
                  <a:pt x="21" y="52"/>
                </a:lnTo>
                <a:lnTo>
                  <a:pt x="24" y="54"/>
                </a:lnTo>
                <a:lnTo>
                  <a:pt x="23" y="52"/>
                </a:lnTo>
                <a:lnTo>
                  <a:pt x="19" y="48"/>
                </a:lnTo>
                <a:lnTo>
                  <a:pt x="18" y="48"/>
                </a:lnTo>
                <a:lnTo>
                  <a:pt x="21" y="48"/>
                </a:lnTo>
                <a:lnTo>
                  <a:pt x="19" y="46"/>
                </a:lnTo>
                <a:lnTo>
                  <a:pt x="19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1" name="Oval 43"/>
          <p:cNvSpPr>
            <a:spLocks noChangeArrowheads="1"/>
          </p:cNvSpPr>
          <p:nvPr/>
        </p:nvSpPr>
        <p:spPr bwMode="auto">
          <a:xfrm>
            <a:off x="5332413" y="2862263"/>
            <a:ext cx="100012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2" name="Freeform 44"/>
          <p:cNvSpPr>
            <a:spLocks/>
          </p:cNvSpPr>
          <p:nvPr/>
        </p:nvSpPr>
        <p:spPr bwMode="auto">
          <a:xfrm>
            <a:off x="5316538" y="2846388"/>
            <a:ext cx="125412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0" y="66"/>
              </a:cxn>
              <a:cxn ang="0">
                <a:pos x="22" y="77"/>
              </a:cxn>
              <a:cxn ang="0">
                <a:pos x="27" y="81"/>
              </a:cxn>
              <a:cxn ang="0">
                <a:pos x="50" y="72"/>
              </a:cxn>
              <a:cxn ang="0">
                <a:pos x="53" y="79"/>
              </a:cxn>
              <a:cxn ang="0">
                <a:pos x="58" y="77"/>
              </a:cxn>
              <a:cxn ang="0">
                <a:pos x="68" y="67"/>
              </a:cxn>
              <a:cxn ang="0">
                <a:pos x="71" y="64"/>
              </a:cxn>
              <a:cxn ang="0">
                <a:pos x="74" y="61"/>
              </a:cxn>
              <a:cxn ang="0">
                <a:pos x="74" y="61"/>
              </a:cxn>
              <a:cxn ang="0">
                <a:pos x="76" y="48"/>
              </a:cxn>
              <a:cxn ang="0">
                <a:pos x="79" y="36"/>
              </a:cxn>
              <a:cxn ang="0">
                <a:pos x="74" y="20"/>
              </a:cxn>
              <a:cxn ang="0">
                <a:pos x="74" y="20"/>
              </a:cxn>
              <a:cxn ang="0">
                <a:pos x="71" y="16"/>
              </a:cxn>
              <a:cxn ang="0">
                <a:pos x="68" y="13"/>
              </a:cxn>
              <a:cxn ang="0">
                <a:pos x="58" y="3"/>
              </a:cxn>
              <a:cxn ang="0">
                <a:pos x="53" y="2"/>
              </a:cxn>
              <a:cxn ang="0">
                <a:pos x="25" y="2"/>
              </a:cxn>
              <a:cxn ang="0">
                <a:pos x="20" y="3"/>
              </a:cxn>
              <a:cxn ang="0">
                <a:pos x="8" y="15"/>
              </a:cxn>
              <a:cxn ang="0">
                <a:pos x="7" y="20"/>
              </a:cxn>
              <a:cxn ang="0">
                <a:pos x="0" y="28"/>
              </a:cxn>
              <a:cxn ang="0">
                <a:pos x="20" y="35"/>
              </a:cxn>
              <a:cxn ang="0">
                <a:pos x="20" y="33"/>
              </a:cxn>
              <a:cxn ang="0">
                <a:pos x="22" y="28"/>
              </a:cxn>
              <a:cxn ang="0">
                <a:pos x="28" y="23"/>
              </a:cxn>
              <a:cxn ang="0">
                <a:pos x="33" y="20"/>
              </a:cxn>
              <a:cxn ang="0">
                <a:pos x="46" y="21"/>
              </a:cxn>
              <a:cxn ang="0">
                <a:pos x="51" y="23"/>
              </a:cxn>
              <a:cxn ang="0">
                <a:pos x="48" y="20"/>
              </a:cxn>
              <a:cxn ang="0">
                <a:pos x="51" y="23"/>
              </a:cxn>
              <a:cxn ang="0">
                <a:pos x="55" y="26"/>
              </a:cxn>
              <a:cxn ang="0">
                <a:pos x="61" y="33"/>
              </a:cxn>
              <a:cxn ang="0">
                <a:pos x="59" y="43"/>
              </a:cxn>
              <a:cxn ang="0">
                <a:pos x="63" y="35"/>
              </a:cxn>
              <a:cxn ang="0">
                <a:pos x="61" y="48"/>
              </a:cxn>
              <a:cxn ang="0">
                <a:pos x="55" y="54"/>
              </a:cxn>
              <a:cxn ang="0">
                <a:pos x="51" y="58"/>
              </a:cxn>
              <a:cxn ang="0">
                <a:pos x="48" y="61"/>
              </a:cxn>
              <a:cxn ang="0">
                <a:pos x="51" y="58"/>
              </a:cxn>
              <a:cxn ang="0">
                <a:pos x="46" y="59"/>
              </a:cxn>
              <a:cxn ang="0">
                <a:pos x="30" y="72"/>
              </a:cxn>
              <a:cxn ang="0">
                <a:pos x="33" y="61"/>
              </a:cxn>
              <a:cxn ang="0">
                <a:pos x="28" y="58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79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0" y="66"/>
                </a:lnTo>
                <a:lnTo>
                  <a:pt x="7" y="64"/>
                </a:lnTo>
                <a:lnTo>
                  <a:pt x="20" y="77"/>
                </a:lnTo>
                <a:lnTo>
                  <a:pt x="22" y="77"/>
                </a:lnTo>
                <a:lnTo>
                  <a:pt x="23" y="79"/>
                </a:lnTo>
                <a:lnTo>
                  <a:pt x="25" y="79"/>
                </a:lnTo>
                <a:lnTo>
                  <a:pt x="27" y="81"/>
                </a:lnTo>
                <a:lnTo>
                  <a:pt x="35" y="81"/>
                </a:lnTo>
                <a:lnTo>
                  <a:pt x="33" y="79"/>
                </a:lnTo>
                <a:lnTo>
                  <a:pt x="50" y="72"/>
                </a:lnTo>
                <a:lnTo>
                  <a:pt x="46" y="77"/>
                </a:lnTo>
                <a:lnTo>
                  <a:pt x="51" y="81"/>
                </a:lnTo>
                <a:lnTo>
                  <a:pt x="53" y="79"/>
                </a:lnTo>
                <a:lnTo>
                  <a:pt x="59" y="76"/>
                </a:lnTo>
                <a:lnTo>
                  <a:pt x="59" y="74"/>
                </a:lnTo>
                <a:lnTo>
                  <a:pt x="58" y="77"/>
                </a:lnTo>
                <a:lnTo>
                  <a:pt x="59" y="76"/>
                </a:lnTo>
                <a:lnTo>
                  <a:pt x="64" y="72"/>
                </a:lnTo>
                <a:lnTo>
                  <a:pt x="68" y="67"/>
                </a:lnTo>
                <a:lnTo>
                  <a:pt x="63" y="72"/>
                </a:lnTo>
                <a:lnTo>
                  <a:pt x="68" y="69"/>
                </a:lnTo>
                <a:lnTo>
                  <a:pt x="71" y="64"/>
                </a:lnTo>
                <a:lnTo>
                  <a:pt x="66" y="69"/>
                </a:lnTo>
                <a:lnTo>
                  <a:pt x="71" y="66"/>
                </a:lnTo>
                <a:lnTo>
                  <a:pt x="74" y="61"/>
                </a:lnTo>
                <a:lnTo>
                  <a:pt x="76" y="59"/>
                </a:lnTo>
                <a:lnTo>
                  <a:pt x="73" y="61"/>
                </a:lnTo>
                <a:lnTo>
                  <a:pt x="74" y="61"/>
                </a:lnTo>
                <a:lnTo>
                  <a:pt x="78" y="54"/>
                </a:lnTo>
                <a:lnTo>
                  <a:pt x="79" y="53"/>
                </a:lnTo>
                <a:lnTo>
                  <a:pt x="76" y="48"/>
                </a:lnTo>
                <a:lnTo>
                  <a:pt x="71" y="51"/>
                </a:lnTo>
                <a:lnTo>
                  <a:pt x="78" y="35"/>
                </a:lnTo>
                <a:lnTo>
                  <a:pt x="79" y="36"/>
                </a:lnTo>
                <a:lnTo>
                  <a:pt x="79" y="28"/>
                </a:lnTo>
                <a:lnTo>
                  <a:pt x="78" y="26"/>
                </a:lnTo>
                <a:lnTo>
                  <a:pt x="74" y="20"/>
                </a:lnTo>
                <a:lnTo>
                  <a:pt x="73" y="20"/>
                </a:lnTo>
                <a:lnTo>
                  <a:pt x="76" y="21"/>
                </a:lnTo>
                <a:lnTo>
                  <a:pt x="74" y="20"/>
                </a:lnTo>
                <a:lnTo>
                  <a:pt x="71" y="15"/>
                </a:lnTo>
                <a:lnTo>
                  <a:pt x="66" y="12"/>
                </a:lnTo>
                <a:lnTo>
                  <a:pt x="71" y="16"/>
                </a:lnTo>
                <a:lnTo>
                  <a:pt x="68" y="12"/>
                </a:lnTo>
                <a:lnTo>
                  <a:pt x="63" y="8"/>
                </a:lnTo>
                <a:lnTo>
                  <a:pt x="68" y="13"/>
                </a:lnTo>
                <a:lnTo>
                  <a:pt x="64" y="8"/>
                </a:lnTo>
                <a:lnTo>
                  <a:pt x="59" y="5"/>
                </a:lnTo>
                <a:lnTo>
                  <a:pt x="58" y="3"/>
                </a:lnTo>
                <a:lnTo>
                  <a:pt x="59" y="7"/>
                </a:lnTo>
                <a:lnTo>
                  <a:pt x="59" y="5"/>
                </a:lnTo>
                <a:lnTo>
                  <a:pt x="53" y="2"/>
                </a:lnTo>
                <a:lnTo>
                  <a:pt x="51" y="0"/>
                </a:lnTo>
                <a:lnTo>
                  <a:pt x="27" y="0"/>
                </a:lnTo>
                <a:lnTo>
                  <a:pt x="25" y="2"/>
                </a:lnTo>
                <a:lnTo>
                  <a:pt x="23" y="2"/>
                </a:lnTo>
                <a:lnTo>
                  <a:pt x="22" y="3"/>
                </a:lnTo>
                <a:lnTo>
                  <a:pt x="20" y="3"/>
                </a:lnTo>
                <a:lnTo>
                  <a:pt x="7" y="16"/>
                </a:lnTo>
                <a:lnTo>
                  <a:pt x="10" y="15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3" y="28"/>
                </a:lnTo>
                <a:lnTo>
                  <a:pt x="27" y="23"/>
                </a:lnTo>
                <a:lnTo>
                  <a:pt x="28" y="23"/>
                </a:lnTo>
                <a:lnTo>
                  <a:pt x="30" y="21"/>
                </a:lnTo>
                <a:lnTo>
                  <a:pt x="31" y="21"/>
                </a:lnTo>
                <a:lnTo>
                  <a:pt x="33" y="20"/>
                </a:lnTo>
                <a:lnTo>
                  <a:pt x="40" y="20"/>
                </a:lnTo>
                <a:lnTo>
                  <a:pt x="45" y="20"/>
                </a:lnTo>
                <a:lnTo>
                  <a:pt x="46" y="21"/>
                </a:lnTo>
                <a:lnTo>
                  <a:pt x="46" y="18"/>
                </a:lnTo>
                <a:lnTo>
                  <a:pt x="46" y="20"/>
                </a:lnTo>
                <a:lnTo>
                  <a:pt x="51" y="23"/>
                </a:lnTo>
                <a:lnTo>
                  <a:pt x="53" y="25"/>
                </a:lnTo>
                <a:lnTo>
                  <a:pt x="51" y="21"/>
                </a:lnTo>
                <a:lnTo>
                  <a:pt x="48" y="20"/>
                </a:lnTo>
                <a:lnTo>
                  <a:pt x="56" y="28"/>
                </a:lnTo>
                <a:lnTo>
                  <a:pt x="55" y="25"/>
                </a:lnTo>
                <a:lnTo>
                  <a:pt x="51" y="23"/>
                </a:lnTo>
                <a:lnTo>
                  <a:pt x="59" y="31"/>
                </a:lnTo>
                <a:lnTo>
                  <a:pt x="58" y="28"/>
                </a:lnTo>
                <a:lnTo>
                  <a:pt x="55" y="26"/>
                </a:lnTo>
                <a:lnTo>
                  <a:pt x="56" y="28"/>
                </a:lnTo>
                <a:lnTo>
                  <a:pt x="59" y="33"/>
                </a:lnTo>
                <a:lnTo>
                  <a:pt x="61" y="33"/>
                </a:lnTo>
                <a:lnTo>
                  <a:pt x="58" y="33"/>
                </a:lnTo>
                <a:lnTo>
                  <a:pt x="59" y="35"/>
                </a:lnTo>
                <a:lnTo>
                  <a:pt x="59" y="43"/>
                </a:lnTo>
                <a:lnTo>
                  <a:pt x="64" y="48"/>
                </a:lnTo>
                <a:lnTo>
                  <a:pt x="71" y="31"/>
                </a:lnTo>
                <a:lnTo>
                  <a:pt x="63" y="35"/>
                </a:lnTo>
                <a:lnTo>
                  <a:pt x="59" y="46"/>
                </a:lnTo>
                <a:lnTo>
                  <a:pt x="58" y="48"/>
                </a:lnTo>
                <a:lnTo>
                  <a:pt x="61" y="48"/>
                </a:lnTo>
                <a:lnTo>
                  <a:pt x="59" y="48"/>
                </a:lnTo>
                <a:lnTo>
                  <a:pt x="56" y="53"/>
                </a:lnTo>
                <a:lnTo>
                  <a:pt x="55" y="54"/>
                </a:lnTo>
                <a:lnTo>
                  <a:pt x="58" y="53"/>
                </a:lnTo>
                <a:lnTo>
                  <a:pt x="59" y="49"/>
                </a:lnTo>
                <a:lnTo>
                  <a:pt x="51" y="58"/>
                </a:lnTo>
                <a:lnTo>
                  <a:pt x="55" y="56"/>
                </a:lnTo>
                <a:lnTo>
                  <a:pt x="56" y="53"/>
                </a:lnTo>
                <a:lnTo>
                  <a:pt x="48" y="61"/>
                </a:lnTo>
                <a:lnTo>
                  <a:pt x="51" y="59"/>
                </a:lnTo>
                <a:lnTo>
                  <a:pt x="53" y="56"/>
                </a:lnTo>
                <a:lnTo>
                  <a:pt x="51" y="58"/>
                </a:lnTo>
                <a:lnTo>
                  <a:pt x="46" y="61"/>
                </a:lnTo>
                <a:lnTo>
                  <a:pt x="46" y="62"/>
                </a:lnTo>
                <a:lnTo>
                  <a:pt x="46" y="59"/>
                </a:lnTo>
                <a:lnTo>
                  <a:pt x="45" y="61"/>
                </a:lnTo>
                <a:lnTo>
                  <a:pt x="33" y="64"/>
                </a:lnTo>
                <a:lnTo>
                  <a:pt x="30" y="72"/>
                </a:lnTo>
                <a:lnTo>
                  <a:pt x="46" y="66"/>
                </a:lnTo>
                <a:lnTo>
                  <a:pt x="41" y="61"/>
                </a:lnTo>
                <a:lnTo>
                  <a:pt x="33" y="61"/>
                </a:lnTo>
                <a:lnTo>
                  <a:pt x="31" y="59"/>
                </a:lnTo>
                <a:lnTo>
                  <a:pt x="30" y="59"/>
                </a:lnTo>
                <a:lnTo>
                  <a:pt x="28" y="58"/>
                </a:lnTo>
                <a:lnTo>
                  <a:pt x="27" y="58"/>
                </a:lnTo>
                <a:lnTo>
                  <a:pt x="23" y="53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3" name="Oval 45"/>
          <p:cNvSpPr>
            <a:spLocks noChangeArrowheads="1"/>
          </p:cNvSpPr>
          <p:nvPr/>
        </p:nvSpPr>
        <p:spPr bwMode="auto">
          <a:xfrm>
            <a:off x="6326188" y="2862263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4" name="Freeform 46"/>
          <p:cNvSpPr>
            <a:spLocks/>
          </p:cNvSpPr>
          <p:nvPr/>
        </p:nvSpPr>
        <p:spPr bwMode="auto">
          <a:xfrm>
            <a:off x="6310313" y="2846388"/>
            <a:ext cx="128587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3" y="69"/>
              </a:cxn>
              <a:cxn ang="0">
                <a:pos x="17" y="72"/>
              </a:cxn>
              <a:cxn ang="0">
                <a:pos x="20" y="76"/>
              </a:cxn>
              <a:cxn ang="0">
                <a:pos x="20" y="76"/>
              </a:cxn>
              <a:cxn ang="0">
                <a:pos x="36" y="81"/>
              </a:cxn>
              <a:cxn ang="0">
                <a:pos x="48" y="77"/>
              </a:cxn>
              <a:cxn ang="0">
                <a:pos x="61" y="76"/>
              </a:cxn>
              <a:cxn ang="0">
                <a:pos x="61" y="76"/>
              </a:cxn>
              <a:cxn ang="0">
                <a:pos x="64" y="72"/>
              </a:cxn>
              <a:cxn ang="0">
                <a:pos x="68" y="69"/>
              </a:cxn>
              <a:cxn ang="0">
                <a:pos x="77" y="59"/>
              </a:cxn>
              <a:cxn ang="0">
                <a:pos x="79" y="54"/>
              </a:cxn>
              <a:cxn ang="0">
                <a:pos x="73" y="51"/>
              </a:cxn>
              <a:cxn ang="0">
                <a:pos x="81" y="28"/>
              </a:cxn>
              <a:cxn ang="0">
                <a:pos x="74" y="20"/>
              </a:cxn>
              <a:cxn ang="0">
                <a:pos x="73" y="15"/>
              </a:cxn>
              <a:cxn ang="0">
                <a:pos x="69" y="12"/>
              </a:cxn>
              <a:cxn ang="0">
                <a:pos x="66" y="8"/>
              </a:cxn>
              <a:cxn ang="0">
                <a:pos x="61" y="7"/>
              </a:cxn>
              <a:cxn ang="0">
                <a:pos x="53" y="0"/>
              </a:cxn>
              <a:cxn ang="0">
                <a:pos x="20" y="5"/>
              </a:cxn>
              <a:cxn ang="0">
                <a:pos x="20" y="5"/>
              </a:cxn>
              <a:cxn ang="0">
                <a:pos x="17" y="8"/>
              </a:cxn>
              <a:cxn ang="0">
                <a:pos x="13" y="12"/>
              </a:cxn>
              <a:cxn ang="0">
                <a:pos x="4" y="21"/>
              </a:cxn>
              <a:cxn ang="0">
                <a:pos x="2" y="26"/>
              </a:cxn>
              <a:cxn ang="0">
                <a:pos x="20" y="41"/>
              </a:cxn>
              <a:cxn ang="0">
                <a:pos x="18" y="33"/>
              </a:cxn>
              <a:cxn ang="0">
                <a:pos x="25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8" y="20"/>
              </a:cxn>
              <a:cxn ang="0">
                <a:pos x="53" y="21"/>
              </a:cxn>
              <a:cxn ang="0">
                <a:pos x="53" y="23"/>
              </a:cxn>
              <a:cxn ang="0">
                <a:pos x="56" y="26"/>
              </a:cxn>
              <a:cxn ang="0">
                <a:pos x="63" y="33"/>
              </a:cxn>
              <a:cxn ang="0">
                <a:pos x="61" y="43"/>
              </a:cxn>
              <a:cxn ang="0">
                <a:pos x="64" y="35"/>
              </a:cxn>
              <a:cxn ang="0">
                <a:pos x="63" y="48"/>
              </a:cxn>
              <a:cxn ang="0">
                <a:pos x="56" y="54"/>
              </a:cxn>
              <a:cxn ang="0">
                <a:pos x="53" y="58"/>
              </a:cxn>
              <a:cxn ang="0">
                <a:pos x="50" y="61"/>
              </a:cxn>
              <a:cxn ang="0">
                <a:pos x="53" y="58"/>
              </a:cxn>
              <a:cxn ang="0">
                <a:pos x="48" y="59"/>
              </a:cxn>
              <a:cxn ang="0">
                <a:pos x="31" y="72"/>
              </a:cxn>
              <a:cxn ang="0">
                <a:pos x="35" y="61"/>
              </a:cxn>
              <a:cxn ang="0">
                <a:pos x="33" y="61"/>
              </a:cxn>
              <a:cxn ang="0">
                <a:pos x="28" y="59"/>
              </a:cxn>
              <a:cxn ang="0">
                <a:pos x="25" y="56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81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6" y="81"/>
                </a:lnTo>
                <a:lnTo>
                  <a:pt x="35" y="79"/>
                </a:lnTo>
                <a:lnTo>
                  <a:pt x="51" y="72"/>
                </a:lnTo>
                <a:lnTo>
                  <a:pt x="48" y="77"/>
                </a:lnTo>
                <a:lnTo>
                  <a:pt x="53" y="81"/>
                </a:lnTo>
                <a:lnTo>
                  <a:pt x="54" y="79"/>
                </a:lnTo>
                <a:lnTo>
                  <a:pt x="61" y="76"/>
                </a:lnTo>
                <a:lnTo>
                  <a:pt x="61" y="74"/>
                </a:lnTo>
                <a:lnTo>
                  <a:pt x="59" y="77"/>
                </a:lnTo>
                <a:lnTo>
                  <a:pt x="61" y="76"/>
                </a:lnTo>
                <a:lnTo>
                  <a:pt x="66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3" y="64"/>
                </a:lnTo>
                <a:lnTo>
                  <a:pt x="68" y="69"/>
                </a:lnTo>
                <a:lnTo>
                  <a:pt x="73" y="66"/>
                </a:lnTo>
                <a:lnTo>
                  <a:pt x="76" y="61"/>
                </a:lnTo>
                <a:lnTo>
                  <a:pt x="77" y="59"/>
                </a:lnTo>
                <a:lnTo>
                  <a:pt x="74" y="61"/>
                </a:lnTo>
                <a:lnTo>
                  <a:pt x="76" y="61"/>
                </a:lnTo>
                <a:lnTo>
                  <a:pt x="79" y="54"/>
                </a:lnTo>
                <a:lnTo>
                  <a:pt x="81" y="53"/>
                </a:lnTo>
                <a:lnTo>
                  <a:pt x="77" y="48"/>
                </a:lnTo>
                <a:lnTo>
                  <a:pt x="73" y="51"/>
                </a:lnTo>
                <a:lnTo>
                  <a:pt x="79" y="35"/>
                </a:lnTo>
                <a:lnTo>
                  <a:pt x="81" y="36"/>
                </a:lnTo>
                <a:lnTo>
                  <a:pt x="81" y="28"/>
                </a:lnTo>
                <a:lnTo>
                  <a:pt x="79" y="26"/>
                </a:lnTo>
                <a:lnTo>
                  <a:pt x="76" y="20"/>
                </a:lnTo>
                <a:lnTo>
                  <a:pt x="74" y="20"/>
                </a:lnTo>
                <a:lnTo>
                  <a:pt x="77" y="21"/>
                </a:lnTo>
                <a:lnTo>
                  <a:pt x="76" y="20"/>
                </a:lnTo>
                <a:lnTo>
                  <a:pt x="73" y="15"/>
                </a:lnTo>
                <a:lnTo>
                  <a:pt x="68" y="12"/>
                </a:lnTo>
                <a:lnTo>
                  <a:pt x="73" y="16"/>
                </a:lnTo>
                <a:lnTo>
                  <a:pt x="69" y="12"/>
                </a:lnTo>
                <a:lnTo>
                  <a:pt x="64" y="8"/>
                </a:lnTo>
                <a:lnTo>
                  <a:pt x="69" y="13"/>
                </a:lnTo>
                <a:lnTo>
                  <a:pt x="66" y="8"/>
                </a:lnTo>
                <a:lnTo>
                  <a:pt x="61" y="5"/>
                </a:lnTo>
                <a:lnTo>
                  <a:pt x="59" y="3"/>
                </a:lnTo>
                <a:lnTo>
                  <a:pt x="61" y="7"/>
                </a:lnTo>
                <a:lnTo>
                  <a:pt x="61" y="5"/>
                </a:lnTo>
                <a:lnTo>
                  <a:pt x="54" y="2"/>
                </a:lnTo>
                <a:lnTo>
                  <a:pt x="53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6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0" y="31"/>
                </a:lnTo>
                <a:lnTo>
                  <a:pt x="28" y="23"/>
                </a:lnTo>
                <a:lnTo>
                  <a:pt x="25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5" y="20"/>
                </a:lnTo>
                <a:lnTo>
                  <a:pt x="41" y="20"/>
                </a:lnTo>
                <a:lnTo>
                  <a:pt x="46" y="20"/>
                </a:lnTo>
                <a:lnTo>
                  <a:pt x="48" y="21"/>
                </a:lnTo>
                <a:lnTo>
                  <a:pt x="48" y="18"/>
                </a:lnTo>
                <a:lnTo>
                  <a:pt x="48" y="20"/>
                </a:lnTo>
                <a:lnTo>
                  <a:pt x="53" y="23"/>
                </a:lnTo>
                <a:lnTo>
                  <a:pt x="54" y="25"/>
                </a:lnTo>
                <a:lnTo>
                  <a:pt x="53" y="21"/>
                </a:lnTo>
                <a:lnTo>
                  <a:pt x="50" y="20"/>
                </a:lnTo>
                <a:lnTo>
                  <a:pt x="56" y="25"/>
                </a:lnTo>
                <a:lnTo>
                  <a:pt x="53" y="23"/>
                </a:lnTo>
                <a:lnTo>
                  <a:pt x="61" y="31"/>
                </a:lnTo>
                <a:lnTo>
                  <a:pt x="59" y="28"/>
                </a:lnTo>
                <a:lnTo>
                  <a:pt x="56" y="26"/>
                </a:lnTo>
                <a:lnTo>
                  <a:pt x="58" y="28"/>
                </a:lnTo>
                <a:lnTo>
                  <a:pt x="61" y="33"/>
                </a:lnTo>
                <a:lnTo>
                  <a:pt x="63" y="33"/>
                </a:lnTo>
                <a:lnTo>
                  <a:pt x="59" y="33"/>
                </a:lnTo>
                <a:lnTo>
                  <a:pt x="61" y="35"/>
                </a:lnTo>
                <a:lnTo>
                  <a:pt x="61" y="43"/>
                </a:lnTo>
                <a:lnTo>
                  <a:pt x="66" y="48"/>
                </a:lnTo>
                <a:lnTo>
                  <a:pt x="73" y="31"/>
                </a:lnTo>
                <a:lnTo>
                  <a:pt x="64" y="35"/>
                </a:lnTo>
                <a:lnTo>
                  <a:pt x="61" y="46"/>
                </a:lnTo>
                <a:lnTo>
                  <a:pt x="59" y="48"/>
                </a:lnTo>
                <a:lnTo>
                  <a:pt x="63" y="48"/>
                </a:lnTo>
                <a:lnTo>
                  <a:pt x="61" y="48"/>
                </a:lnTo>
                <a:lnTo>
                  <a:pt x="58" y="53"/>
                </a:lnTo>
                <a:lnTo>
                  <a:pt x="56" y="54"/>
                </a:lnTo>
                <a:lnTo>
                  <a:pt x="59" y="53"/>
                </a:lnTo>
                <a:lnTo>
                  <a:pt x="61" y="49"/>
                </a:lnTo>
                <a:lnTo>
                  <a:pt x="53" y="58"/>
                </a:lnTo>
                <a:lnTo>
                  <a:pt x="56" y="56"/>
                </a:lnTo>
                <a:lnTo>
                  <a:pt x="58" y="53"/>
                </a:lnTo>
                <a:lnTo>
                  <a:pt x="50" y="61"/>
                </a:lnTo>
                <a:lnTo>
                  <a:pt x="53" y="59"/>
                </a:lnTo>
                <a:lnTo>
                  <a:pt x="54" y="56"/>
                </a:lnTo>
                <a:lnTo>
                  <a:pt x="53" y="58"/>
                </a:lnTo>
                <a:lnTo>
                  <a:pt x="48" y="61"/>
                </a:lnTo>
                <a:lnTo>
                  <a:pt x="48" y="62"/>
                </a:lnTo>
                <a:lnTo>
                  <a:pt x="48" y="59"/>
                </a:lnTo>
                <a:lnTo>
                  <a:pt x="46" y="61"/>
                </a:lnTo>
                <a:lnTo>
                  <a:pt x="35" y="64"/>
                </a:lnTo>
                <a:lnTo>
                  <a:pt x="31" y="72"/>
                </a:lnTo>
                <a:lnTo>
                  <a:pt x="48" y="66"/>
                </a:lnTo>
                <a:lnTo>
                  <a:pt x="43" y="61"/>
                </a:lnTo>
                <a:lnTo>
                  <a:pt x="35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8"/>
                </a:lnTo>
                <a:lnTo>
                  <a:pt x="27" y="56"/>
                </a:lnTo>
                <a:lnTo>
                  <a:pt x="28" y="59"/>
                </a:lnTo>
                <a:lnTo>
                  <a:pt x="31" y="61"/>
                </a:lnTo>
                <a:lnTo>
                  <a:pt x="23" y="53"/>
                </a:lnTo>
                <a:lnTo>
                  <a:pt x="25" y="56"/>
                </a:lnTo>
                <a:lnTo>
                  <a:pt x="28" y="58"/>
                </a:lnTo>
                <a:lnTo>
                  <a:pt x="20" y="49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8575" name="Rectangle 47"/>
          <p:cNvSpPr>
            <a:spLocks noChangeArrowheads="1"/>
          </p:cNvSpPr>
          <p:nvPr/>
        </p:nvSpPr>
        <p:spPr bwMode="auto">
          <a:xfrm>
            <a:off x="3911600" y="1568450"/>
            <a:ext cx="2196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In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76" name="Rectangle 48"/>
          <p:cNvSpPr>
            <a:spLocks noChangeArrowheads="1"/>
          </p:cNvSpPr>
          <p:nvPr/>
        </p:nvSpPr>
        <p:spPr bwMode="auto">
          <a:xfrm>
            <a:off x="3200400" y="2808288"/>
            <a:ext cx="7950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Clock CP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77" name="Rectangle 49"/>
          <p:cNvSpPr>
            <a:spLocks noChangeArrowheads="1"/>
          </p:cNvSpPr>
          <p:nvPr/>
        </p:nvSpPr>
        <p:spPr bwMode="auto">
          <a:xfrm>
            <a:off x="5307013" y="1543050"/>
            <a:ext cx="1506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78" name="Rectangle 50"/>
          <p:cNvSpPr>
            <a:spLocks noChangeArrowheads="1"/>
          </p:cNvSpPr>
          <p:nvPr/>
        </p:nvSpPr>
        <p:spPr bwMode="auto">
          <a:xfrm>
            <a:off x="6337300" y="1524000"/>
            <a:ext cx="1298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79" name="Rectangle 51"/>
          <p:cNvSpPr>
            <a:spLocks noChangeArrowheads="1"/>
          </p:cNvSpPr>
          <p:nvPr/>
        </p:nvSpPr>
        <p:spPr bwMode="auto">
          <a:xfrm>
            <a:off x="7296150" y="1543050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18580" name="Rectangle 52"/>
          <p:cNvSpPr>
            <a:spLocks noChangeArrowheads="1"/>
          </p:cNvSpPr>
          <p:nvPr/>
        </p:nvSpPr>
        <p:spPr bwMode="auto">
          <a:xfrm>
            <a:off x="8326438" y="1552575"/>
            <a:ext cx="3670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62"/>
          <p:cNvGrpSpPr>
            <a:grpSpLocks/>
          </p:cNvGrpSpPr>
          <p:nvPr/>
        </p:nvGrpSpPr>
        <p:grpSpPr bwMode="auto">
          <a:xfrm>
            <a:off x="3579813" y="3170239"/>
            <a:ext cx="5092700" cy="2849563"/>
            <a:chOff x="2255" y="1997"/>
            <a:chExt cx="3208" cy="1795"/>
          </a:xfrm>
        </p:grpSpPr>
        <p:sp>
          <p:nvSpPr>
            <p:cNvPr id="918581" name="Rectangle 53"/>
            <p:cNvSpPr>
              <a:spLocks noChangeArrowheads="1"/>
            </p:cNvSpPr>
            <p:nvPr/>
          </p:nvSpPr>
          <p:spPr bwMode="auto">
            <a:xfrm>
              <a:off x="2409" y="2024"/>
              <a:ext cx="2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CP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2" name="Rectangle 54"/>
            <p:cNvSpPr>
              <a:spLocks noChangeArrowheads="1"/>
            </p:cNvSpPr>
            <p:nvPr/>
          </p:nvSpPr>
          <p:spPr bwMode="auto">
            <a:xfrm>
              <a:off x="2644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3" name="Rectangle 55"/>
            <p:cNvSpPr>
              <a:spLocks noChangeArrowheads="1"/>
            </p:cNvSpPr>
            <p:nvPr/>
          </p:nvSpPr>
          <p:spPr bwMode="auto">
            <a:xfrm>
              <a:off x="2976" y="2024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4" name="Rectangle 56"/>
            <p:cNvSpPr>
              <a:spLocks noChangeArrowheads="1"/>
            </p:cNvSpPr>
            <p:nvPr/>
          </p:nvSpPr>
          <p:spPr bwMode="auto">
            <a:xfrm>
              <a:off x="3144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5" name="Rectangle 57"/>
            <p:cNvSpPr>
              <a:spLocks noChangeArrowheads="1"/>
            </p:cNvSpPr>
            <p:nvPr/>
          </p:nvSpPr>
          <p:spPr bwMode="auto">
            <a:xfrm>
              <a:off x="3528" y="2024"/>
              <a:ext cx="1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6" name="Rectangle 58"/>
            <p:cNvSpPr>
              <a:spLocks noChangeArrowheads="1"/>
            </p:cNvSpPr>
            <p:nvPr/>
          </p:nvSpPr>
          <p:spPr bwMode="auto">
            <a:xfrm>
              <a:off x="3656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7" name="Rectangle 59"/>
            <p:cNvSpPr>
              <a:spLocks noChangeArrowheads="1"/>
            </p:cNvSpPr>
            <p:nvPr/>
          </p:nvSpPr>
          <p:spPr bwMode="auto">
            <a:xfrm>
              <a:off x="4066" y="2024"/>
              <a:ext cx="1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8" name="Rectangle 60"/>
            <p:cNvSpPr>
              <a:spLocks noChangeArrowheads="1"/>
            </p:cNvSpPr>
            <p:nvPr/>
          </p:nvSpPr>
          <p:spPr bwMode="auto">
            <a:xfrm>
              <a:off x="4185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89" name="Rectangle 61"/>
            <p:cNvSpPr>
              <a:spLocks noChangeArrowheads="1"/>
            </p:cNvSpPr>
            <p:nvPr/>
          </p:nvSpPr>
          <p:spPr bwMode="auto">
            <a:xfrm>
              <a:off x="4593" y="2024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90" name="Rectangle 62"/>
            <p:cNvSpPr>
              <a:spLocks noChangeArrowheads="1"/>
            </p:cNvSpPr>
            <p:nvPr/>
          </p:nvSpPr>
          <p:spPr bwMode="auto">
            <a:xfrm>
              <a:off x="4721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91" name="Rectangle 63"/>
            <p:cNvSpPr>
              <a:spLocks noChangeArrowheads="1"/>
            </p:cNvSpPr>
            <p:nvPr/>
          </p:nvSpPr>
          <p:spPr bwMode="auto">
            <a:xfrm>
              <a:off x="5042" y="2024"/>
              <a:ext cx="3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Out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92" name="Rectangle 64"/>
            <p:cNvSpPr>
              <a:spLocks noChangeArrowheads="1"/>
            </p:cNvSpPr>
            <p:nvPr/>
          </p:nvSpPr>
          <p:spPr bwMode="auto">
            <a:xfrm>
              <a:off x="5339" y="202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593" name="Rectangle 65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4" name="Line 66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5" name="Line 67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6" name="Rectangle 68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7" name="Line 69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8" name="Line 70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599" name="Rectangle 71"/>
            <p:cNvSpPr>
              <a:spLocks noChangeArrowheads="1"/>
            </p:cNvSpPr>
            <p:nvPr/>
          </p:nvSpPr>
          <p:spPr bwMode="auto">
            <a:xfrm>
              <a:off x="2266" y="2006"/>
              <a:ext cx="52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0" name="Line 72"/>
            <p:cNvSpPr>
              <a:spLocks noChangeShapeType="1"/>
            </p:cNvSpPr>
            <p:nvPr/>
          </p:nvSpPr>
          <p:spPr bwMode="auto">
            <a:xfrm>
              <a:off x="2266" y="200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4" name="Rectangle 76"/>
            <p:cNvSpPr>
              <a:spLocks noChangeArrowheads="1"/>
            </p:cNvSpPr>
            <p:nvPr/>
          </p:nvSpPr>
          <p:spPr bwMode="auto">
            <a:xfrm>
              <a:off x="2802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5" name="Line 77"/>
            <p:cNvSpPr>
              <a:spLocks noChangeShapeType="1"/>
            </p:cNvSpPr>
            <p:nvPr/>
          </p:nvSpPr>
          <p:spPr bwMode="auto">
            <a:xfrm>
              <a:off x="2802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6" name="Rectangle 78"/>
            <p:cNvSpPr>
              <a:spLocks noChangeArrowheads="1"/>
            </p:cNvSpPr>
            <p:nvPr/>
          </p:nvSpPr>
          <p:spPr bwMode="auto">
            <a:xfrm>
              <a:off x="3324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7" name="Line 79"/>
            <p:cNvSpPr>
              <a:spLocks noChangeShapeType="1"/>
            </p:cNvSpPr>
            <p:nvPr/>
          </p:nvSpPr>
          <p:spPr bwMode="auto">
            <a:xfrm>
              <a:off x="3324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8" name="Line 80"/>
            <p:cNvSpPr>
              <a:spLocks noChangeShapeType="1"/>
            </p:cNvSpPr>
            <p:nvPr/>
          </p:nvSpPr>
          <p:spPr bwMode="auto">
            <a:xfrm>
              <a:off x="3324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09" name="Rectangle 81"/>
            <p:cNvSpPr>
              <a:spLocks noChangeArrowheads="1"/>
            </p:cNvSpPr>
            <p:nvPr/>
          </p:nvSpPr>
          <p:spPr bwMode="auto">
            <a:xfrm>
              <a:off x="3334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0" name="Line 82"/>
            <p:cNvSpPr>
              <a:spLocks noChangeShapeType="1"/>
            </p:cNvSpPr>
            <p:nvPr/>
          </p:nvSpPr>
          <p:spPr bwMode="auto">
            <a:xfrm>
              <a:off x="3334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1" name="Rectangle 83"/>
            <p:cNvSpPr>
              <a:spLocks noChangeArrowheads="1"/>
            </p:cNvSpPr>
            <p:nvPr/>
          </p:nvSpPr>
          <p:spPr bwMode="auto">
            <a:xfrm>
              <a:off x="3856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2" name="Line 84"/>
            <p:cNvSpPr>
              <a:spLocks noChangeShapeType="1"/>
            </p:cNvSpPr>
            <p:nvPr/>
          </p:nvSpPr>
          <p:spPr bwMode="auto">
            <a:xfrm>
              <a:off x="3856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3" name="Line 85"/>
            <p:cNvSpPr>
              <a:spLocks noChangeShapeType="1"/>
            </p:cNvSpPr>
            <p:nvPr/>
          </p:nvSpPr>
          <p:spPr bwMode="auto">
            <a:xfrm>
              <a:off x="3856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4" name="Rectangle 86"/>
            <p:cNvSpPr>
              <a:spLocks noChangeArrowheads="1"/>
            </p:cNvSpPr>
            <p:nvPr/>
          </p:nvSpPr>
          <p:spPr bwMode="auto">
            <a:xfrm>
              <a:off x="3867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5" name="Line 87"/>
            <p:cNvSpPr>
              <a:spLocks noChangeShapeType="1"/>
            </p:cNvSpPr>
            <p:nvPr/>
          </p:nvSpPr>
          <p:spPr bwMode="auto">
            <a:xfrm>
              <a:off x="3867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19" name="Rectangle 91"/>
            <p:cNvSpPr>
              <a:spLocks noChangeArrowheads="1"/>
            </p:cNvSpPr>
            <p:nvPr/>
          </p:nvSpPr>
          <p:spPr bwMode="auto">
            <a:xfrm>
              <a:off x="4400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0" name="Line 92"/>
            <p:cNvSpPr>
              <a:spLocks noChangeShapeType="1"/>
            </p:cNvSpPr>
            <p:nvPr/>
          </p:nvSpPr>
          <p:spPr bwMode="auto">
            <a:xfrm>
              <a:off x="4400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1" name="Rectangle 93"/>
            <p:cNvSpPr>
              <a:spLocks noChangeArrowheads="1"/>
            </p:cNvSpPr>
            <p:nvPr/>
          </p:nvSpPr>
          <p:spPr bwMode="auto">
            <a:xfrm>
              <a:off x="4922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2" name="Line 94"/>
            <p:cNvSpPr>
              <a:spLocks noChangeShapeType="1"/>
            </p:cNvSpPr>
            <p:nvPr/>
          </p:nvSpPr>
          <p:spPr bwMode="auto">
            <a:xfrm>
              <a:off x="4922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3" name="Line 95"/>
            <p:cNvSpPr>
              <a:spLocks noChangeShapeType="1"/>
            </p:cNvSpPr>
            <p:nvPr/>
          </p:nvSpPr>
          <p:spPr bwMode="auto">
            <a:xfrm>
              <a:off x="492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4" name="Rectangle 96"/>
            <p:cNvSpPr>
              <a:spLocks noChangeArrowheads="1"/>
            </p:cNvSpPr>
            <p:nvPr/>
          </p:nvSpPr>
          <p:spPr bwMode="auto">
            <a:xfrm>
              <a:off x="4932" y="2006"/>
              <a:ext cx="52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5" name="Line 97"/>
            <p:cNvSpPr>
              <a:spLocks noChangeShapeType="1"/>
            </p:cNvSpPr>
            <p:nvPr/>
          </p:nvSpPr>
          <p:spPr bwMode="auto">
            <a:xfrm>
              <a:off x="4932" y="2006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6" name="Rectangle 98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7" name="Line 99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8" name="Line 100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29" name="Rectangle 101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0" name="Line 102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1" name="Line 103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2" name="Rectangle 104"/>
            <p:cNvSpPr>
              <a:spLocks noChangeArrowheads="1"/>
            </p:cNvSpPr>
            <p:nvPr/>
          </p:nvSpPr>
          <p:spPr bwMode="auto">
            <a:xfrm>
              <a:off x="2255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3" name="Line 105"/>
            <p:cNvSpPr>
              <a:spLocks noChangeShapeType="1"/>
            </p:cNvSpPr>
            <p:nvPr/>
          </p:nvSpPr>
          <p:spPr bwMode="auto">
            <a:xfrm>
              <a:off x="2255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7" name="Line 109"/>
            <p:cNvSpPr>
              <a:spLocks noChangeShapeType="1"/>
            </p:cNvSpPr>
            <p:nvPr/>
          </p:nvSpPr>
          <p:spPr bwMode="auto">
            <a:xfrm>
              <a:off x="3324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8" name="Rectangle 110"/>
            <p:cNvSpPr>
              <a:spLocks noChangeArrowheads="1"/>
            </p:cNvSpPr>
            <p:nvPr/>
          </p:nvSpPr>
          <p:spPr bwMode="auto">
            <a:xfrm>
              <a:off x="3856" y="2017"/>
              <a:ext cx="6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39" name="Line 111"/>
            <p:cNvSpPr>
              <a:spLocks noChangeShapeType="1"/>
            </p:cNvSpPr>
            <p:nvPr/>
          </p:nvSpPr>
          <p:spPr bwMode="auto">
            <a:xfrm>
              <a:off x="3856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42" name="Rectangle 114"/>
            <p:cNvSpPr>
              <a:spLocks noChangeArrowheads="1"/>
            </p:cNvSpPr>
            <p:nvPr/>
          </p:nvSpPr>
          <p:spPr bwMode="auto">
            <a:xfrm>
              <a:off x="4922" y="2017"/>
              <a:ext cx="5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43" name="Line 115"/>
            <p:cNvSpPr>
              <a:spLocks noChangeShapeType="1"/>
            </p:cNvSpPr>
            <p:nvPr/>
          </p:nvSpPr>
          <p:spPr bwMode="auto">
            <a:xfrm>
              <a:off x="492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44" name="Rectangle 116"/>
            <p:cNvSpPr>
              <a:spLocks noChangeArrowheads="1"/>
            </p:cNvSpPr>
            <p:nvPr/>
          </p:nvSpPr>
          <p:spPr bwMode="auto">
            <a:xfrm>
              <a:off x="5452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45" name="Line 117"/>
            <p:cNvSpPr>
              <a:spLocks noChangeShapeType="1"/>
            </p:cNvSpPr>
            <p:nvPr/>
          </p:nvSpPr>
          <p:spPr bwMode="auto">
            <a:xfrm>
              <a:off x="545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46" name="Rectangle 118"/>
            <p:cNvSpPr>
              <a:spLocks noChangeArrowheads="1"/>
            </p:cNvSpPr>
            <p:nvPr/>
          </p:nvSpPr>
          <p:spPr bwMode="auto">
            <a:xfrm>
              <a:off x="2424" y="2236"/>
              <a:ext cx="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47" name="Rectangle 119"/>
            <p:cNvSpPr>
              <a:spLocks noChangeArrowheads="1"/>
            </p:cNvSpPr>
            <p:nvPr/>
          </p:nvSpPr>
          <p:spPr bwMode="auto">
            <a:xfrm>
              <a:off x="2631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48" name="Rectangle 120"/>
            <p:cNvSpPr>
              <a:spLocks noChangeArrowheads="1"/>
            </p:cNvSpPr>
            <p:nvPr/>
          </p:nvSpPr>
          <p:spPr bwMode="auto">
            <a:xfrm>
              <a:off x="3015" y="2236"/>
              <a:ext cx="1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49" name="Rectangle 121"/>
            <p:cNvSpPr>
              <a:spLocks noChangeArrowheads="1"/>
            </p:cNvSpPr>
            <p:nvPr/>
          </p:nvSpPr>
          <p:spPr bwMode="auto">
            <a:xfrm>
              <a:off x="3104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0" name="Rectangle 122"/>
            <p:cNvSpPr>
              <a:spLocks noChangeArrowheads="1"/>
            </p:cNvSpPr>
            <p:nvPr/>
          </p:nvSpPr>
          <p:spPr bwMode="auto">
            <a:xfrm>
              <a:off x="3547" y="2236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1" name="Rectangle 123"/>
            <p:cNvSpPr>
              <a:spLocks noChangeArrowheads="1"/>
            </p:cNvSpPr>
            <p:nvPr/>
          </p:nvSpPr>
          <p:spPr bwMode="auto">
            <a:xfrm>
              <a:off x="3636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2" name="Rectangle 124"/>
            <p:cNvSpPr>
              <a:spLocks noChangeArrowheads="1"/>
            </p:cNvSpPr>
            <p:nvPr/>
          </p:nvSpPr>
          <p:spPr bwMode="auto">
            <a:xfrm>
              <a:off x="4080" y="2236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3" name="Rectangle 125"/>
            <p:cNvSpPr>
              <a:spLocks noChangeArrowheads="1"/>
            </p:cNvSpPr>
            <p:nvPr/>
          </p:nvSpPr>
          <p:spPr bwMode="auto">
            <a:xfrm>
              <a:off x="4169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4" name="Rectangle 126"/>
            <p:cNvSpPr>
              <a:spLocks noChangeArrowheads="1"/>
            </p:cNvSpPr>
            <p:nvPr/>
          </p:nvSpPr>
          <p:spPr bwMode="auto">
            <a:xfrm>
              <a:off x="4613" y="2236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5" name="Rectangle 127"/>
            <p:cNvSpPr>
              <a:spLocks noChangeArrowheads="1"/>
            </p:cNvSpPr>
            <p:nvPr/>
          </p:nvSpPr>
          <p:spPr bwMode="auto">
            <a:xfrm>
              <a:off x="4701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6" name="Rectangle 128"/>
            <p:cNvSpPr>
              <a:spLocks noChangeArrowheads="1"/>
            </p:cNvSpPr>
            <p:nvPr/>
          </p:nvSpPr>
          <p:spPr bwMode="auto">
            <a:xfrm>
              <a:off x="5145" y="2236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7" name="Rectangle 129"/>
            <p:cNvSpPr>
              <a:spLocks noChangeArrowheads="1"/>
            </p:cNvSpPr>
            <p:nvPr/>
          </p:nvSpPr>
          <p:spPr bwMode="auto">
            <a:xfrm>
              <a:off x="5234" y="223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658" name="Rectangle 130"/>
            <p:cNvSpPr>
              <a:spLocks noChangeArrowheads="1"/>
            </p:cNvSpPr>
            <p:nvPr/>
          </p:nvSpPr>
          <p:spPr bwMode="auto">
            <a:xfrm>
              <a:off x="2255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59" name="Line 131"/>
            <p:cNvSpPr>
              <a:spLocks noChangeShapeType="1"/>
            </p:cNvSpPr>
            <p:nvPr/>
          </p:nvSpPr>
          <p:spPr bwMode="auto">
            <a:xfrm>
              <a:off x="2255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60" name="Rectangle 132"/>
            <p:cNvSpPr>
              <a:spLocks noChangeArrowheads="1"/>
            </p:cNvSpPr>
            <p:nvPr/>
          </p:nvSpPr>
          <p:spPr bwMode="auto">
            <a:xfrm>
              <a:off x="2266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65" name="Rectangle 137"/>
            <p:cNvSpPr>
              <a:spLocks noChangeArrowheads="1"/>
            </p:cNvSpPr>
            <p:nvPr/>
          </p:nvSpPr>
          <p:spPr bwMode="auto">
            <a:xfrm>
              <a:off x="2796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68" name="Line 140"/>
            <p:cNvSpPr>
              <a:spLocks noChangeShapeType="1"/>
            </p:cNvSpPr>
            <p:nvPr/>
          </p:nvSpPr>
          <p:spPr bwMode="auto">
            <a:xfrm>
              <a:off x="3324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69" name="Line 141"/>
            <p:cNvSpPr>
              <a:spLocks noChangeShapeType="1"/>
            </p:cNvSpPr>
            <p:nvPr/>
          </p:nvSpPr>
          <p:spPr bwMode="auto">
            <a:xfrm>
              <a:off x="3324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70" name="Rectangle 142"/>
            <p:cNvSpPr>
              <a:spLocks noChangeArrowheads="1"/>
            </p:cNvSpPr>
            <p:nvPr/>
          </p:nvSpPr>
          <p:spPr bwMode="auto">
            <a:xfrm>
              <a:off x="3329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72" name="Rectangle 144"/>
            <p:cNvSpPr>
              <a:spLocks noChangeArrowheads="1"/>
            </p:cNvSpPr>
            <p:nvPr/>
          </p:nvSpPr>
          <p:spPr bwMode="auto">
            <a:xfrm>
              <a:off x="3856" y="222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73" name="Line 145"/>
            <p:cNvSpPr>
              <a:spLocks noChangeShapeType="1"/>
            </p:cNvSpPr>
            <p:nvPr/>
          </p:nvSpPr>
          <p:spPr bwMode="auto">
            <a:xfrm>
              <a:off x="3856" y="2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74" name="Line 146"/>
            <p:cNvSpPr>
              <a:spLocks noChangeShapeType="1"/>
            </p:cNvSpPr>
            <p:nvPr/>
          </p:nvSpPr>
          <p:spPr bwMode="auto">
            <a:xfrm>
              <a:off x="3856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75" name="Rectangle 147"/>
            <p:cNvSpPr>
              <a:spLocks noChangeArrowheads="1"/>
            </p:cNvSpPr>
            <p:nvPr/>
          </p:nvSpPr>
          <p:spPr bwMode="auto">
            <a:xfrm>
              <a:off x="3862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0" name="Rectangle 152"/>
            <p:cNvSpPr>
              <a:spLocks noChangeArrowheads="1"/>
            </p:cNvSpPr>
            <p:nvPr/>
          </p:nvSpPr>
          <p:spPr bwMode="auto">
            <a:xfrm>
              <a:off x="4394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2" name="Rectangle 154"/>
            <p:cNvSpPr>
              <a:spLocks noChangeArrowheads="1"/>
            </p:cNvSpPr>
            <p:nvPr/>
          </p:nvSpPr>
          <p:spPr bwMode="auto">
            <a:xfrm>
              <a:off x="4922" y="222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3" name="Line 155"/>
            <p:cNvSpPr>
              <a:spLocks noChangeShapeType="1"/>
            </p:cNvSpPr>
            <p:nvPr/>
          </p:nvSpPr>
          <p:spPr bwMode="auto">
            <a:xfrm>
              <a:off x="4922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4" name="Line 156"/>
            <p:cNvSpPr>
              <a:spLocks noChangeShapeType="1"/>
            </p:cNvSpPr>
            <p:nvPr/>
          </p:nvSpPr>
          <p:spPr bwMode="auto">
            <a:xfrm>
              <a:off x="4922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5" name="Rectangle 157"/>
            <p:cNvSpPr>
              <a:spLocks noChangeArrowheads="1"/>
            </p:cNvSpPr>
            <p:nvPr/>
          </p:nvSpPr>
          <p:spPr bwMode="auto">
            <a:xfrm>
              <a:off x="4927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7" name="Rectangle 159"/>
            <p:cNvSpPr>
              <a:spLocks noChangeArrowheads="1"/>
            </p:cNvSpPr>
            <p:nvPr/>
          </p:nvSpPr>
          <p:spPr bwMode="auto">
            <a:xfrm>
              <a:off x="5452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8" name="Line 160"/>
            <p:cNvSpPr>
              <a:spLocks noChangeShapeType="1"/>
            </p:cNvSpPr>
            <p:nvPr/>
          </p:nvSpPr>
          <p:spPr bwMode="auto">
            <a:xfrm>
              <a:off x="5452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89" name="Rectangle 161"/>
            <p:cNvSpPr>
              <a:spLocks noChangeArrowheads="1"/>
            </p:cNvSpPr>
            <p:nvPr/>
          </p:nvSpPr>
          <p:spPr bwMode="auto">
            <a:xfrm>
              <a:off x="2255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90" name="Line 162"/>
            <p:cNvSpPr>
              <a:spLocks noChangeShapeType="1"/>
            </p:cNvSpPr>
            <p:nvPr/>
          </p:nvSpPr>
          <p:spPr bwMode="auto">
            <a:xfrm>
              <a:off x="2255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94" name="Line 166"/>
            <p:cNvSpPr>
              <a:spLocks noChangeShapeType="1"/>
            </p:cNvSpPr>
            <p:nvPr/>
          </p:nvSpPr>
          <p:spPr bwMode="auto">
            <a:xfrm>
              <a:off x="3324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95" name="Rectangle 167"/>
            <p:cNvSpPr>
              <a:spLocks noChangeArrowheads="1"/>
            </p:cNvSpPr>
            <p:nvPr/>
          </p:nvSpPr>
          <p:spPr bwMode="auto">
            <a:xfrm>
              <a:off x="3856" y="222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96" name="Line 168"/>
            <p:cNvSpPr>
              <a:spLocks noChangeShapeType="1"/>
            </p:cNvSpPr>
            <p:nvPr/>
          </p:nvSpPr>
          <p:spPr bwMode="auto">
            <a:xfrm>
              <a:off x="3856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699" name="Rectangle 171"/>
            <p:cNvSpPr>
              <a:spLocks noChangeArrowheads="1"/>
            </p:cNvSpPr>
            <p:nvPr/>
          </p:nvSpPr>
          <p:spPr bwMode="auto">
            <a:xfrm>
              <a:off x="4922" y="222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00" name="Line 172"/>
            <p:cNvSpPr>
              <a:spLocks noChangeShapeType="1"/>
            </p:cNvSpPr>
            <p:nvPr/>
          </p:nvSpPr>
          <p:spPr bwMode="auto">
            <a:xfrm>
              <a:off x="492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01" name="Rectangle 173"/>
            <p:cNvSpPr>
              <a:spLocks noChangeArrowheads="1"/>
            </p:cNvSpPr>
            <p:nvPr/>
          </p:nvSpPr>
          <p:spPr bwMode="auto">
            <a:xfrm>
              <a:off x="5452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02" name="Line 174"/>
            <p:cNvSpPr>
              <a:spLocks noChangeShapeType="1"/>
            </p:cNvSpPr>
            <p:nvPr/>
          </p:nvSpPr>
          <p:spPr bwMode="auto">
            <a:xfrm>
              <a:off x="545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03" name="Rectangle 175"/>
            <p:cNvSpPr>
              <a:spLocks noChangeArrowheads="1"/>
            </p:cNvSpPr>
            <p:nvPr/>
          </p:nvSpPr>
          <p:spPr bwMode="auto">
            <a:xfrm>
              <a:off x="2424" y="2448"/>
              <a:ext cx="20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4" name="Rectangle 176"/>
            <p:cNvSpPr>
              <a:spLocks noChangeArrowheads="1"/>
            </p:cNvSpPr>
            <p:nvPr/>
          </p:nvSpPr>
          <p:spPr bwMode="auto">
            <a:xfrm>
              <a:off x="2631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5" name="Rectangle 177"/>
            <p:cNvSpPr>
              <a:spLocks noChangeArrowheads="1"/>
            </p:cNvSpPr>
            <p:nvPr/>
          </p:nvSpPr>
          <p:spPr bwMode="auto">
            <a:xfrm>
              <a:off x="3015" y="2448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6" name="Rectangle 178"/>
            <p:cNvSpPr>
              <a:spLocks noChangeArrowheads="1"/>
            </p:cNvSpPr>
            <p:nvPr/>
          </p:nvSpPr>
          <p:spPr bwMode="auto">
            <a:xfrm>
              <a:off x="3104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7" name="Rectangle 179"/>
            <p:cNvSpPr>
              <a:spLocks noChangeArrowheads="1"/>
            </p:cNvSpPr>
            <p:nvPr/>
          </p:nvSpPr>
          <p:spPr bwMode="auto">
            <a:xfrm>
              <a:off x="3547" y="2448"/>
              <a:ext cx="1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8" name="Rectangle 180"/>
            <p:cNvSpPr>
              <a:spLocks noChangeArrowheads="1"/>
            </p:cNvSpPr>
            <p:nvPr/>
          </p:nvSpPr>
          <p:spPr bwMode="auto">
            <a:xfrm>
              <a:off x="3636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09" name="Rectangle 181"/>
            <p:cNvSpPr>
              <a:spLocks noChangeArrowheads="1"/>
            </p:cNvSpPr>
            <p:nvPr/>
          </p:nvSpPr>
          <p:spPr bwMode="auto">
            <a:xfrm>
              <a:off x="4080" y="2448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0" name="Rectangle 182"/>
            <p:cNvSpPr>
              <a:spLocks noChangeArrowheads="1"/>
            </p:cNvSpPr>
            <p:nvPr/>
          </p:nvSpPr>
          <p:spPr bwMode="auto">
            <a:xfrm>
              <a:off x="4169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1" name="Rectangle 183"/>
            <p:cNvSpPr>
              <a:spLocks noChangeArrowheads="1"/>
            </p:cNvSpPr>
            <p:nvPr/>
          </p:nvSpPr>
          <p:spPr bwMode="auto">
            <a:xfrm>
              <a:off x="4613" y="2448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2" name="Rectangle 184"/>
            <p:cNvSpPr>
              <a:spLocks noChangeArrowheads="1"/>
            </p:cNvSpPr>
            <p:nvPr/>
          </p:nvSpPr>
          <p:spPr bwMode="auto">
            <a:xfrm>
              <a:off x="4701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3" name="Rectangle 185"/>
            <p:cNvSpPr>
              <a:spLocks noChangeArrowheads="1"/>
            </p:cNvSpPr>
            <p:nvPr/>
          </p:nvSpPr>
          <p:spPr bwMode="auto">
            <a:xfrm>
              <a:off x="5145" y="2448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4" name="Rectangle 186"/>
            <p:cNvSpPr>
              <a:spLocks noChangeArrowheads="1"/>
            </p:cNvSpPr>
            <p:nvPr/>
          </p:nvSpPr>
          <p:spPr bwMode="auto">
            <a:xfrm>
              <a:off x="5234" y="2448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15" name="Rectangle 187"/>
            <p:cNvSpPr>
              <a:spLocks noChangeArrowheads="1"/>
            </p:cNvSpPr>
            <p:nvPr/>
          </p:nvSpPr>
          <p:spPr bwMode="auto">
            <a:xfrm>
              <a:off x="2255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16" name="Line 188"/>
            <p:cNvSpPr>
              <a:spLocks noChangeShapeType="1"/>
            </p:cNvSpPr>
            <p:nvPr/>
          </p:nvSpPr>
          <p:spPr bwMode="auto">
            <a:xfrm>
              <a:off x="2255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17" name="Rectangle 189"/>
            <p:cNvSpPr>
              <a:spLocks noChangeArrowheads="1"/>
            </p:cNvSpPr>
            <p:nvPr/>
          </p:nvSpPr>
          <p:spPr bwMode="auto">
            <a:xfrm>
              <a:off x="2266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18" name="Line 190"/>
            <p:cNvSpPr>
              <a:spLocks noChangeShapeType="1"/>
            </p:cNvSpPr>
            <p:nvPr/>
          </p:nvSpPr>
          <p:spPr bwMode="auto">
            <a:xfrm>
              <a:off x="2266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2" name="Rectangle 194"/>
            <p:cNvSpPr>
              <a:spLocks noChangeArrowheads="1"/>
            </p:cNvSpPr>
            <p:nvPr/>
          </p:nvSpPr>
          <p:spPr bwMode="auto">
            <a:xfrm>
              <a:off x="2796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3" name="Line 195"/>
            <p:cNvSpPr>
              <a:spLocks noChangeShapeType="1"/>
            </p:cNvSpPr>
            <p:nvPr/>
          </p:nvSpPr>
          <p:spPr bwMode="auto">
            <a:xfrm>
              <a:off x="2796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5" name="Line 197"/>
            <p:cNvSpPr>
              <a:spLocks noChangeShapeType="1"/>
            </p:cNvSpPr>
            <p:nvPr/>
          </p:nvSpPr>
          <p:spPr bwMode="auto">
            <a:xfrm>
              <a:off x="3324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6" name="Line 198"/>
            <p:cNvSpPr>
              <a:spLocks noChangeShapeType="1"/>
            </p:cNvSpPr>
            <p:nvPr/>
          </p:nvSpPr>
          <p:spPr bwMode="auto">
            <a:xfrm>
              <a:off x="3324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7" name="Rectangle 199"/>
            <p:cNvSpPr>
              <a:spLocks noChangeArrowheads="1"/>
            </p:cNvSpPr>
            <p:nvPr/>
          </p:nvSpPr>
          <p:spPr bwMode="auto">
            <a:xfrm>
              <a:off x="3329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8" name="Line 200"/>
            <p:cNvSpPr>
              <a:spLocks noChangeShapeType="1"/>
            </p:cNvSpPr>
            <p:nvPr/>
          </p:nvSpPr>
          <p:spPr bwMode="auto">
            <a:xfrm>
              <a:off x="3329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29" name="Rectangle 201"/>
            <p:cNvSpPr>
              <a:spLocks noChangeArrowheads="1"/>
            </p:cNvSpPr>
            <p:nvPr/>
          </p:nvSpPr>
          <p:spPr bwMode="auto">
            <a:xfrm>
              <a:off x="3856" y="243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0" name="Line 202"/>
            <p:cNvSpPr>
              <a:spLocks noChangeShapeType="1"/>
            </p:cNvSpPr>
            <p:nvPr/>
          </p:nvSpPr>
          <p:spPr bwMode="auto">
            <a:xfrm>
              <a:off x="3856" y="243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1" name="Line 203"/>
            <p:cNvSpPr>
              <a:spLocks noChangeShapeType="1"/>
            </p:cNvSpPr>
            <p:nvPr/>
          </p:nvSpPr>
          <p:spPr bwMode="auto">
            <a:xfrm>
              <a:off x="3856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2" name="Rectangle 204"/>
            <p:cNvSpPr>
              <a:spLocks noChangeArrowheads="1"/>
            </p:cNvSpPr>
            <p:nvPr/>
          </p:nvSpPr>
          <p:spPr bwMode="auto">
            <a:xfrm>
              <a:off x="3862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3" name="Line 205"/>
            <p:cNvSpPr>
              <a:spLocks noChangeShapeType="1"/>
            </p:cNvSpPr>
            <p:nvPr/>
          </p:nvSpPr>
          <p:spPr bwMode="auto">
            <a:xfrm>
              <a:off x="3862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7" name="Rectangle 209"/>
            <p:cNvSpPr>
              <a:spLocks noChangeArrowheads="1"/>
            </p:cNvSpPr>
            <p:nvPr/>
          </p:nvSpPr>
          <p:spPr bwMode="auto">
            <a:xfrm>
              <a:off x="4394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8" name="Line 210"/>
            <p:cNvSpPr>
              <a:spLocks noChangeShapeType="1"/>
            </p:cNvSpPr>
            <p:nvPr/>
          </p:nvSpPr>
          <p:spPr bwMode="auto">
            <a:xfrm>
              <a:off x="4394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39" name="Rectangle 211"/>
            <p:cNvSpPr>
              <a:spLocks noChangeArrowheads="1"/>
            </p:cNvSpPr>
            <p:nvPr/>
          </p:nvSpPr>
          <p:spPr bwMode="auto">
            <a:xfrm>
              <a:off x="4922" y="243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0" name="Line 212"/>
            <p:cNvSpPr>
              <a:spLocks noChangeShapeType="1"/>
            </p:cNvSpPr>
            <p:nvPr/>
          </p:nvSpPr>
          <p:spPr bwMode="auto">
            <a:xfrm>
              <a:off x="4922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1" name="Line 213"/>
            <p:cNvSpPr>
              <a:spLocks noChangeShapeType="1"/>
            </p:cNvSpPr>
            <p:nvPr/>
          </p:nvSpPr>
          <p:spPr bwMode="auto">
            <a:xfrm>
              <a:off x="4922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2" name="Rectangle 214"/>
            <p:cNvSpPr>
              <a:spLocks noChangeArrowheads="1"/>
            </p:cNvSpPr>
            <p:nvPr/>
          </p:nvSpPr>
          <p:spPr bwMode="auto">
            <a:xfrm>
              <a:off x="4927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3" name="Line 215"/>
            <p:cNvSpPr>
              <a:spLocks noChangeShapeType="1"/>
            </p:cNvSpPr>
            <p:nvPr/>
          </p:nvSpPr>
          <p:spPr bwMode="auto">
            <a:xfrm>
              <a:off x="4927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4" name="Rectangle 216"/>
            <p:cNvSpPr>
              <a:spLocks noChangeArrowheads="1"/>
            </p:cNvSpPr>
            <p:nvPr/>
          </p:nvSpPr>
          <p:spPr bwMode="auto">
            <a:xfrm>
              <a:off x="5452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5" name="Line 217"/>
            <p:cNvSpPr>
              <a:spLocks noChangeShapeType="1"/>
            </p:cNvSpPr>
            <p:nvPr/>
          </p:nvSpPr>
          <p:spPr bwMode="auto">
            <a:xfrm>
              <a:off x="5452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6" name="Rectangle 218"/>
            <p:cNvSpPr>
              <a:spLocks noChangeArrowheads="1"/>
            </p:cNvSpPr>
            <p:nvPr/>
          </p:nvSpPr>
          <p:spPr bwMode="auto">
            <a:xfrm>
              <a:off x="2255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47" name="Line 219"/>
            <p:cNvSpPr>
              <a:spLocks noChangeShapeType="1"/>
            </p:cNvSpPr>
            <p:nvPr/>
          </p:nvSpPr>
          <p:spPr bwMode="auto">
            <a:xfrm>
              <a:off x="2255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1" name="Line 223"/>
            <p:cNvSpPr>
              <a:spLocks noChangeShapeType="1"/>
            </p:cNvSpPr>
            <p:nvPr/>
          </p:nvSpPr>
          <p:spPr bwMode="auto">
            <a:xfrm>
              <a:off x="3324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2" name="Rectangle 224"/>
            <p:cNvSpPr>
              <a:spLocks noChangeArrowheads="1"/>
            </p:cNvSpPr>
            <p:nvPr/>
          </p:nvSpPr>
          <p:spPr bwMode="auto">
            <a:xfrm>
              <a:off x="3856" y="2441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3" name="Line 225"/>
            <p:cNvSpPr>
              <a:spLocks noChangeShapeType="1"/>
            </p:cNvSpPr>
            <p:nvPr/>
          </p:nvSpPr>
          <p:spPr bwMode="auto">
            <a:xfrm>
              <a:off x="3856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6" name="Rectangle 228"/>
            <p:cNvSpPr>
              <a:spLocks noChangeArrowheads="1"/>
            </p:cNvSpPr>
            <p:nvPr/>
          </p:nvSpPr>
          <p:spPr bwMode="auto">
            <a:xfrm>
              <a:off x="4922" y="2441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7" name="Line 229"/>
            <p:cNvSpPr>
              <a:spLocks noChangeShapeType="1"/>
            </p:cNvSpPr>
            <p:nvPr/>
          </p:nvSpPr>
          <p:spPr bwMode="auto">
            <a:xfrm>
              <a:off x="492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8" name="Rectangle 230"/>
            <p:cNvSpPr>
              <a:spLocks noChangeArrowheads="1"/>
            </p:cNvSpPr>
            <p:nvPr/>
          </p:nvSpPr>
          <p:spPr bwMode="auto">
            <a:xfrm>
              <a:off x="5452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59" name="Line 231"/>
            <p:cNvSpPr>
              <a:spLocks noChangeShapeType="1"/>
            </p:cNvSpPr>
            <p:nvPr/>
          </p:nvSpPr>
          <p:spPr bwMode="auto">
            <a:xfrm>
              <a:off x="545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60" name="Rectangle 232"/>
            <p:cNvSpPr>
              <a:spLocks noChangeArrowheads="1"/>
            </p:cNvSpPr>
            <p:nvPr/>
          </p:nvSpPr>
          <p:spPr bwMode="auto">
            <a:xfrm>
              <a:off x="2424" y="2660"/>
              <a:ext cx="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1" name="Rectangle 233"/>
            <p:cNvSpPr>
              <a:spLocks noChangeArrowheads="1"/>
            </p:cNvSpPr>
            <p:nvPr/>
          </p:nvSpPr>
          <p:spPr bwMode="auto">
            <a:xfrm>
              <a:off x="2631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2" name="Rectangle 234"/>
            <p:cNvSpPr>
              <a:spLocks noChangeArrowheads="1"/>
            </p:cNvSpPr>
            <p:nvPr/>
          </p:nvSpPr>
          <p:spPr bwMode="auto">
            <a:xfrm>
              <a:off x="3015" y="2660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3" name="Rectangle 235"/>
            <p:cNvSpPr>
              <a:spLocks noChangeArrowheads="1"/>
            </p:cNvSpPr>
            <p:nvPr/>
          </p:nvSpPr>
          <p:spPr bwMode="auto">
            <a:xfrm>
              <a:off x="3104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4" name="Rectangle 236"/>
            <p:cNvSpPr>
              <a:spLocks noChangeArrowheads="1"/>
            </p:cNvSpPr>
            <p:nvPr/>
          </p:nvSpPr>
          <p:spPr bwMode="auto">
            <a:xfrm>
              <a:off x="3547" y="2660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5" name="Rectangle 237"/>
            <p:cNvSpPr>
              <a:spLocks noChangeArrowheads="1"/>
            </p:cNvSpPr>
            <p:nvPr/>
          </p:nvSpPr>
          <p:spPr bwMode="auto">
            <a:xfrm>
              <a:off x="3636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6" name="Rectangle 238"/>
            <p:cNvSpPr>
              <a:spLocks noChangeArrowheads="1"/>
            </p:cNvSpPr>
            <p:nvPr/>
          </p:nvSpPr>
          <p:spPr bwMode="auto">
            <a:xfrm>
              <a:off x="4080" y="2660"/>
              <a:ext cx="1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7" name="Rectangle 239"/>
            <p:cNvSpPr>
              <a:spLocks noChangeArrowheads="1"/>
            </p:cNvSpPr>
            <p:nvPr/>
          </p:nvSpPr>
          <p:spPr bwMode="auto">
            <a:xfrm>
              <a:off x="4169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8" name="Rectangle 240"/>
            <p:cNvSpPr>
              <a:spLocks noChangeArrowheads="1"/>
            </p:cNvSpPr>
            <p:nvPr/>
          </p:nvSpPr>
          <p:spPr bwMode="auto">
            <a:xfrm>
              <a:off x="4613" y="2660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69" name="Rectangle 241"/>
            <p:cNvSpPr>
              <a:spLocks noChangeArrowheads="1"/>
            </p:cNvSpPr>
            <p:nvPr/>
          </p:nvSpPr>
          <p:spPr bwMode="auto">
            <a:xfrm>
              <a:off x="4701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70" name="Rectangle 242"/>
            <p:cNvSpPr>
              <a:spLocks noChangeArrowheads="1"/>
            </p:cNvSpPr>
            <p:nvPr/>
          </p:nvSpPr>
          <p:spPr bwMode="auto">
            <a:xfrm>
              <a:off x="5145" y="2660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71" name="Rectangle 243"/>
            <p:cNvSpPr>
              <a:spLocks noChangeArrowheads="1"/>
            </p:cNvSpPr>
            <p:nvPr/>
          </p:nvSpPr>
          <p:spPr bwMode="auto">
            <a:xfrm>
              <a:off x="5234" y="2660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773" name="Line 245"/>
            <p:cNvSpPr>
              <a:spLocks noChangeShapeType="1"/>
            </p:cNvSpPr>
            <p:nvPr/>
          </p:nvSpPr>
          <p:spPr bwMode="auto">
            <a:xfrm>
              <a:off x="2255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75" name="Line 247"/>
            <p:cNvSpPr>
              <a:spLocks noChangeShapeType="1"/>
            </p:cNvSpPr>
            <p:nvPr/>
          </p:nvSpPr>
          <p:spPr bwMode="auto">
            <a:xfrm>
              <a:off x="2266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0" name="Line 252"/>
            <p:cNvSpPr>
              <a:spLocks noChangeShapeType="1"/>
            </p:cNvSpPr>
            <p:nvPr/>
          </p:nvSpPr>
          <p:spPr bwMode="auto">
            <a:xfrm>
              <a:off x="2796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3" name="Line 255"/>
            <p:cNvSpPr>
              <a:spLocks noChangeShapeType="1"/>
            </p:cNvSpPr>
            <p:nvPr/>
          </p:nvSpPr>
          <p:spPr bwMode="auto">
            <a:xfrm>
              <a:off x="3324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4" name="Line 256"/>
            <p:cNvSpPr>
              <a:spLocks noChangeShapeType="1"/>
            </p:cNvSpPr>
            <p:nvPr/>
          </p:nvSpPr>
          <p:spPr bwMode="auto">
            <a:xfrm>
              <a:off x="3324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6" name="Line 258"/>
            <p:cNvSpPr>
              <a:spLocks noChangeShapeType="1"/>
            </p:cNvSpPr>
            <p:nvPr/>
          </p:nvSpPr>
          <p:spPr bwMode="auto">
            <a:xfrm>
              <a:off x="3329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8" name="Line 260"/>
            <p:cNvSpPr>
              <a:spLocks noChangeShapeType="1"/>
            </p:cNvSpPr>
            <p:nvPr/>
          </p:nvSpPr>
          <p:spPr bwMode="auto">
            <a:xfrm>
              <a:off x="3856" y="2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89" name="Line 261"/>
            <p:cNvSpPr>
              <a:spLocks noChangeShapeType="1"/>
            </p:cNvSpPr>
            <p:nvPr/>
          </p:nvSpPr>
          <p:spPr bwMode="auto">
            <a:xfrm>
              <a:off x="3856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91" name="Line 263"/>
            <p:cNvSpPr>
              <a:spLocks noChangeShapeType="1"/>
            </p:cNvSpPr>
            <p:nvPr/>
          </p:nvSpPr>
          <p:spPr bwMode="auto">
            <a:xfrm>
              <a:off x="3862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96" name="Line 268"/>
            <p:cNvSpPr>
              <a:spLocks noChangeShapeType="1"/>
            </p:cNvSpPr>
            <p:nvPr/>
          </p:nvSpPr>
          <p:spPr bwMode="auto">
            <a:xfrm>
              <a:off x="4394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98" name="Line 270"/>
            <p:cNvSpPr>
              <a:spLocks noChangeShapeType="1"/>
            </p:cNvSpPr>
            <p:nvPr/>
          </p:nvSpPr>
          <p:spPr bwMode="auto">
            <a:xfrm>
              <a:off x="4922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799" name="Line 271"/>
            <p:cNvSpPr>
              <a:spLocks noChangeShapeType="1"/>
            </p:cNvSpPr>
            <p:nvPr/>
          </p:nvSpPr>
          <p:spPr bwMode="auto">
            <a:xfrm>
              <a:off x="4922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01" name="Line 273"/>
            <p:cNvSpPr>
              <a:spLocks noChangeShapeType="1"/>
            </p:cNvSpPr>
            <p:nvPr/>
          </p:nvSpPr>
          <p:spPr bwMode="auto">
            <a:xfrm>
              <a:off x="4927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03" name="Line 275"/>
            <p:cNvSpPr>
              <a:spLocks noChangeShapeType="1"/>
            </p:cNvSpPr>
            <p:nvPr/>
          </p:nvSpPr>
          <p:spPr bwMode="auto">
            <a:xfrm>
              <a:off x="5452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04" name="Rectangle 276"/>
            <p:cNvSpPr>
              <a:spLocks noChangeArrowheads="1"/>
            </p:cNvSpPr>
            <p:nvPr/>
          </p:nvSpPr>
          <p:spPr bwMode="auto">
            <a:xfrm>
              <a:off x="2255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05" name="Line 277"/>
            <p:cNvSpPr>
              <a:spLocks noChangeShapeType="1"/>
            </p:cNvSpPr>
            <p:nvPr/>
          </p:nvSpPr>
          <p:spPr bwMode="auto">
            <a:xfrm>
              <a:off x="2255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09" name="Line 281"/>
            <p:cNvSpPr>
              <a:spLocks noChangeShapeType="1"/>
            </p:cNvSpPr>
            <p:nvPr/>
          </p:nvSpPr>
          <p:spPr bwMode="auto">
            <a:xfrm>
              <a:off x="3324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0" name="Rectangle 282"/>
            <p:cNvSpPr>
              <a:spLocks noChangeArrowheads="1"/>
            </p:cNvSpPr>
            <p:nvPr/>
          </p:nvSpPr>
          <p:spPr bwMode="auto">
            <a:xfrm>
              <a:off x="3856" y="26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1" name="Line 283"/>
            <p:cNvSpPr>
              <a:spLocks noChangeShapeType="1"/>
            </p:cNvSpPr>
            <p:nvPr/>
          </p:nvSpPr>
          <p:spPr bwMode="auto">
            <a:xfrm>
              <a:off x="3856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4" name="Rectangle 286"/>
            <p:cNvSpPr>
              <a:spLocks noChangeArrowheads="1"/>
            </p:cNvSpPr>
            <p:nvPr/>
          </p:nvSpPr>
          <p:spPr bwMode="auto">
            <a:xfrm>
              <a:off x="4922" y="2653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5" name="Line 287"/>
            <p:cNvSpPr>
              <a:spLocks noChangeShapeType="1"/>
            </p:cNvSpPr>
            <p:nvPr/>
          </p:nvSpPr>
          <p:spPr bwMode="auto">
            <a:xfrm>
              <a:off x="492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6" name="Rectangle 288"/>
            <p:cNvSpPr>
              <a:spLocks noChangeArrowheads="1"/>
            </p:cNvSpPr>
            <p:nvPr/>
          </p:nvSpPr>
          <p:spPr bwMode="auto">
            <a:xfrm>
              <a:off x="5452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7" name="Line 289"/>
            <p:cNvSpPr>
              <a:spLocks noChangeShapeType="1"/>
            </p:cNvSpPr>
            <p:nvPr/>
          </p:nvSpPr>
          <p:spPr bwMode="auto">
            <a:xfrm>
              <a:off x="545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18" name="Rectangle 290"/>
            <p:cNvSpPr>
              <a:spLocks noChangeArrowheads="1"/>
            </p:cNvSpPr>
            <p:nvPr/>
          </p:nvSpPr>
          <p:spPr bwMode="auto">
            <a:xfrm>
              <a:off x="2424" y="2872"/>
              <a:ext cx="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19" name="Rectangle 291"/>
            <p:cNvSpPr>
              <a:spLocks noChangeArrowheads="1"/>
            </p:cNvSpPr>
            <p:nvPr/>
          </p:nvSpPr>
          <p:spPr bwMode="auto">
            <a:xfrm>
              <a:off x="2631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0" name="Rectangle 292"/>
            <p:cNvSpPr>
              <a:spLocks noChangeArrowheads="1"/>
            </p:cNvSpPr>
            <p:nvPr/>
          </p:nvSpPr>
          <p:spPr bwMode="auto">
            <a:xfrm>
              <a:off x="3015" y="2872"/>
              <a:ext cx="1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1" name="Rectangle 293"/>
            <p:cNvSpPr>
              <a:spLocks noChangeArrowheads="1"/>
            </p:cNvSpPr>
            <p:nvPr/>
          </p:nvSpPr>
          <p:spPr bwMode="auto">
            <a:xfrm>
              <a:off x="3104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2" name="Rectangle 294"/>
            <p:cNvSpPr>
              <a:spLocks noChangeArrowheads="1"/>
            </p:cNvSpPr>
            <p:nvPr/>
          </p:nvSpPr>
          <p:spPr bwMode="auto">
            <a:xfrm>
              <a:off x="3547" y="2872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3" name="Rectangle 295"/>
            <p:cNvSpPr>
              <a:spLocks noChangeArrowheads="1"/>
            </p:cNvSpPr>
            <p:nvPr/>
          </p:nvSpPr>
          <p:spPr bwMode="auto">
            <a:xfrm>
              <a:off x="3636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4" name="Rectangle 296"/>
            <p:cNvSpPr>
              <a:spLocks noChangeArrowheads="1"/>
            </p:cNvSpPr>
            <p:nvPr/>
          </p:nvSpPr>
          <p:spPr bwMode="auto">
            <a:xfrm>
              <a:off x="4080" y="2872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5" name="Rectangle 297"/>
            <p:cNvSpPr>
              <a:spLocks noChangeArrowheads="1"/>
            </p:cNvSpPr>
            <p:nvPr/>
          </p:nvSpPr>
          <p:spPr bwMode="auto">
            <a:xfrm>
              <a:off x="4169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6" name="Rectangle 298"/>
            <p:cNvSpPr>
              <a:spLocks noChangeArrowheads="1"/>
            </p:cNvSpPr>
            <p:nvPr/>
          </p:nvSpPr>
          <p:spPr bwMode="auto">
            <a:xfrm>
              <a:off x="4613" y="2872"/>
              <a:ext cx="1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7" name="Rectangle 299"/>
            <p:cNvSpPr>
              <a:spLocks noChangeArrowheads="1"/>
            </p:cNvSpPr>
            <p:nvPr/>
          </p:nvSpPr>
          <p:spPr bwMode="auto">
            <a:xfrm>
              <a:off x="4701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8" name="Rectangle 300"/>
            <p:cNvSpPr>
              <a:spLocks noChangeArrowheads="1"/>
            </p:cNvSpPr>
            <p:nvPr/>
          </p:nvSpPr>
          <p:spPr bwMode="auto">
            <a:xfrm>
              <a:off x="5145" y="2872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29" name="Rectangle 301"/>
            <p:cNvSpPr>
              <a:spLocks noChangeArrowheads="1"/>
            </p:cNvSpPr>
            <p:nvPr/>
          </p:nvSpPr>
          <p:spPr bwMode="auto">
            <a:xfrm>
              <a:off x="5234" y="2872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30" name="Rectangle 302"/>
            <p:cNvSpPr>
              <a:spLocks noChangeArrowheads="1"/>
            </p:cNvSpPr>
            <p:nvPr/>
          </p:nvSpPr>
          <p:spPr bwMode="auto">
            <a:xfrm>
              <a:off x="2255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31" name="Line 303"/>
            <p:cNvSpPr>
              <a:spLocks noChangeShapeType="1"/>
            </p:cNvSpPr>
            <p:nvPr/>
          </p:nvSpPr>
          <p:spPr bwMode="auto">
            <a:xfrm>
              <a:off x="2255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32" name="Rectangle 304"/>
            <p:cNvSpPr>
              <a:spLocks noChangeArrowheads="1"/>
            </p:cNvSpPr>
            <p:nvPr/>
          </p:nvSpPr>
          <p:spPr bwMode="auto">
            <a:xfrm>
              <a:off x="2266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37" name="Rectangle 309"/>
            <p:cNvSpPr>
              <a:spLocks noChangeArrowheads="1"/>
            </p:cNvSpPr>
            <p:nvPr/>
          </p:nvSpPr>
          <p:spPr bwMode="auto">
            <a:xfrm>
              <a:off x="2796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0" name="Line 312"/>
            <p:cNvSpPr>
              <a:spLocks noChangeShapeType="1"/>
            </p:cNvSpPr>
            <p:nvPr/>
          </p:nvSpPr>
          <p:spPr bwMode="auto">
            <a:xfrm>
              <a:off x="3324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1" name="Line 313"/>
            <p:cNvSpPr>
              <a:spLocks noChangeShapeType="1"/>
            </p:cNvSpPr>
            <p:nvPr/>
          </p:nvSpPr>
          <p:spPr bwMode="auto">
            <a:xfrm>
              <a:off x="3324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2" name="Rectangle 314"/>
            <p:cNvSpPr>
              <a:spLocks noChangeArrowheads="1"/>
            </p:cNvSpPr>
            <p:nvPr/>
          </p:nvSpPr>
          <p:spPr bwMode="auto">
            <a:xfrm>
              <a:off x="3329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4" name="Rectangle 316"/>
            <p:cNvSpPr>
              <a:spLocks noChangeArrowheads="1"/>
            </p:cNvSpPr>
            <p:nvPr/>
          </p:nvSpPr>
          <p:spPr bwMode="auto">
            <a:xfrm>
              <a:off x="3856" y="2860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5" name="Line 317"/>
            <p:cNvSpPr>
              <a:spLocks noChangeShapeType="1"/>
            </p:cNvSpPr>
            <p:nvPr/>
          </p:nvSpPr>
          <p:spPr bwMode="auto">
            <a:xfrm>
              <a:off x="3856" y="28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6" name="Line 318"/>
            <p:cNvSpPr>
              <a:spLocks noChangeShapeType="1"/>
            </p:cNvSpPr>
            <p:nvPr/>
          </p:nvSpPr>
          <p:spPr bwMode="auto">
            <a:xfrm>
              <a:off x="3856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47" name="Rectangle 319"/>
            <p:cNvSpPr>
              <a:spLocks noChangeArrowheads="1"/>
            </p:cNvSpPr>
            <p:nvPr/>
          </p:nvSpPr>
          <p:spPr bwMode="auto">
            <a:xfrm>
              <a:off x="3862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2" name="Rectangle 324"/>
            <p:cNvSpPr>
              <a:spLocks noChangeArrowheads="1"/>
            </p:cNvSpPr>
            <p:nvPr/>
          </p:nvSpPr>
          <p:spPr bwMode="auto">
            <a:xfrm>
              <a:off x="4394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4" name="Rectangle 326"/>
            <p:cNvSpPr>
              <a:spLocks noChangeArrowheads="1"/>
            </p:cNvSpPr>
            <p:nvPr/>
          </p:nvSpPr>
          <p:spPr bwMode="auto">
            <a:xfrm>
              <a:off x="4922" y="2860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5" name="Line 327"/>
            <p:cNvSpPr>
              <a:spLocks noChangeShapeType="1"/>
            </p:cNvSpPr>
            <p:nvPr/>
          </p:nvSpPr>
          <p:spPr bwMode="auto">
            <a:xfrm>
              <a:off x="4922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6" name="Line 328"/>
            <p:cNvSpPr>
              <a:spLocks noChangeShapeType="1"/>
            </p:cNvSpPr>
            <p:nvPr/>
          </p:nvSpPr>
          <p:spPr bwMode="auto">
            <a:xfrm>
              <a:off x="4922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7" name="Rectangle 329"/>
            <p:cNvSpPr>
              <a:spLocks noChangeArrowheads="1"/>
            </p:cNvSpPr>
            <p:nvPr/>
          </p:nvSpPr>
          <p:spPr bwMode="auto">
            <a:xfrm>
              <a:off x="4927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59" name="Rectangle 331"/>
            <p:cNvSpPr>
              <a:spLocks noChangeArrowheads="1"/>
            </p:cNvSpPr>
            <p:nvPr/>
          </p:nvSpPr>
          <p:spPr bwMode="auto">
            <a:xfrm>
              <a:off x="5452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0" name="Line 332"/>
            <p:cNvSpPr>
              <a:spLocks noChangeShapeType="1"/>
            </p:cNvSpPr>
            <p:nvPr/>
          </p:nvSpPr>
          <p:spPr bwMode="auto">
            <a:xfrm>
              <a:off x="5452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1" name="Rectangle 333"/>
            <p:cNvSpPr>
              <a:spLocks noChangeArrowheads="1"/>
            </p:cNvSpPr>
            <p:nvPr/>
          </p:nvSpPr>
          <p:spPr bwMode="auto">
            <a:xfrm>
              <a:off x="2255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2" name="Line 334"/>
            <p:cNvSpPr>
              <a:spLocks noChangeShapeType="1"/>
            </p:cNvSpPr>
            <p:nvPr/>
          </p:nvSpPr>
          <p:spPr bwMode="auto">
            <a:xfrm>
              <a:off x="2255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6" name="Line 338"/>
            <p:cNvSpPr>
              <a:spLocks noChangeShapeType="1"/>
            </p:cNvSpPr>
            <p:nvPr/>
          </p:nvSpPr>
          <p:spPr bwMode="auto">
            <a:xfrm>
              <a:off x="3324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7" name="Rectangle 339"/>
            <p:cNvSpPr>
              <a:spLocks noChangeArrowheads="1"/>
            </p:cNvSpPr>
            <p:nvPr/>
          </p:nvSpPr>
          <p:spPr bwMode="auto">
            <a:xfrm>
              <a:off x="3856" y="2865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68" name="Line 340"/>
            <p:cNvSpPr>
              <a:spLocks noChangeShapeType="1"/>
            </p:cNvSpPr>
            <p:nvPr/>
          </p:nvSpPr>
          <p:spPr bwMode="auto">
            <a:xfrm>
              <a:off x="3856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71" name="Rectangle 343"/>
            <p:cNvSpPr>
              <a:spLocks noChangeArrowheads="1"/>
            </p:cNvSpPr>
            <p:nvPr/>
          </p:nvSpPr>
          <p:spPr bwMode="auto">
            <a:xfrm>
              <a:off x="4922" y="2865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72" name="Line 344"/>
            <p:cNvSpPr>
              <a:spLocks noChangeShapeType="1"/>
            </p:cNvSpPr>
            <p:nvPr/>
          </p:nvSpPr>
          <p:spPr bwMode="auto">
            <a:xfrm>
              <a:off x="492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73" name="Rectangle 345"/>
            <p:cNvSpPr>
              <a:spLocks noChangeArrowheads="1"/>
            </p:cNvSpPr>
            <p:nvPr/>
          </p:nvSpPr>
          <p:spPr bwMode="auto">
            <a:xfrm>
              <a:off x="5452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74" name="Line 346"/>
            <p:cNvSpPr>
              <a:spLocks noChangeShapeType="1"/>
            </p:cNvSpPr>
            <p:nvPr/>
          </p:nvSpPr>
          <p:spPr bwMode="auto">
            <a:xfrm>
              <a:off x="545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75" name="Rectangle 347"/>
            <p:cNvSpPr>
              <a:spLocks noChangeArrowheads="1"/>
            </p:cNvSpPr>
            <p:nvPr/>
          </p:nvSpPr>
          <p:spPr bwMode="auto">
            <a:xfrm>
              <a:off x="2424" y="3084"/>
              <a:ext cx="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T4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76" name="Rectangle 348"/>
            <p:cNvSpPr>
              <a:spLocks noChangeArrowheads="1"/>
            </p:cNvSpPr>
            <p:nvPr/>
          </p:nvSpPr>
          <p:spPr bwMode="auto">
            <a:xfrm>
              <a:off x="2631" y="308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77" name="Rectangle 349"/>
            <p:cNvSpPr>
              <a:spLocks noChangeArrowheads="1"/>
            </p:cNvSpPr>
            <p:nvPr/>
          </p:nvSpPr>
          <p:spPr bwMode="auto">
            <a:xfrm>
              <a:off x="3015" y="3084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78" name="Rectangle 350"/>
            <p:cNvSpPr>
              <a:spLocks noChangeArrowheads="1"/>
            </p:cNvSpPr>
            <p:nvPr/>
          </p:nvSpPr>
          <p:spPr bwMode="auto">
            <a:xfrm>
              <a:off x="3104" y="308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80" name="Rectangle 352"/>
            <p:cNvSpPr>
              <a:spLocks noChangeArrowheads="1"/>
            </p:cNvSpPr>
            <p:nvPr/>
          </p:nvSpPr>
          <p:spPr bwMode="auto">
            <a:xfrm>
              <a:off x="3636" y="308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84" name="Rectangle 356"/>
            <p:cNvSpPr>
              <a:spLocks noChangeArrowheads="1"/>
            </p:cNvSpPr>
            <p:nvPr/>
          </p:nvSpPr>
          <p:spPr bwMode="auto">
            <a:xfrm>
              <a:off x="4701" y="308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86" name="Rectangle 358"/>
            <p:cNvSpPr>
              <a:spLocks noChangeArrowheads="1"/>
            </p:cNvSpPr>
            <p:nvPr/>
          </p:nvSpPr>
          <p:spPr bwMode="auto">
            <a:xfrm>
              <a:off x="5234" y="3084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887" name="Rectangle 359"/>
            <p:cNvSpPr>
              <a:spLocks noChangeArrowheads="1"/>
            </p:cNvSpPr>
            <p:nvPr/>
          </p:nvSpPr>
          <p:spPr bwMode="auto">
            <a:xfrm>
              <a:off x="2255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88" name="Line 360"/>
            <p:cNvSpPr>
              <a:spLocks noChangeShapeType="1"/>
            </p:cNvSpPr>
            <p:nvPr/>
          </p:nvSpPr>
          <p:spPr bwMode="auto">
            <a:xfrm>
              <a:off x="2255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89" name="Rectangle 361"/>
            <p:cNvSpPr>
              <a:spLocks noChangeArrowheads="1"/>
            </p:cNvSpPr>
            <p:nvPr/>
          </p:nvSpPr>
          <p:spPr bwMode="auto">
            <a:xfrm>
              <a:off x="2266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0" name="Line 362"/>
            <p:cNvSpPr>
              <a:spLocks noChangeShapeType="1"/>
            </p:cNvSpPr>
            <p:nvPr/>
          </p:nvSpPr>
          <p:spPr bwMode="auto">
            <a:xfrm>
              <a:off x="2266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4" name="Rectangle 366"/>
            <p:cNvSpPr>
              <a:spLocks noChangeArrowheads="1"/>
            </p:cNvSpPr>
            <p:nvPr/>
          </p:nvSpPr>
          <p:spPr bwMode="auto">
            <a:xfrm>
              <a:off x="2796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5" name="Line 367"/>
            <p:cNvSpPr>
              <a:spLocks noChangeShapeType="1"/>
            </p:cNvSpPr>
            <p:nvPr/>
          </p:nvSpPr>
          <p:spPr bwMode="auto">
            <a:xfrm>
              <a:off x="2796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7" name="Line 369"/>
            <p:cNvSpPr>
              <a:spLocks noChangeShapeType="1"/>
            </p:cNvSpPr>
            <p:nvPr/>
          </p:nvSpPr>
          <p:spPr bwMode="auto">
            <a:xfrm>
              <a:off x="3324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8" name="Line 370"/>
            <p:cNvSpPr>
              <a:spLocks noChangeShapeType="1"/>
            </p:cNvSpPr>
            <p:nvPr/>
          </p:nvSpPr>
          <p:spPr bwMode="auto">
            <a:xfrm>
              <a:off x="3324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899" name="Rectangle 371"/>
            <p:cNvSpPr>
              <a:spLocks noChangeArrowheads="1"/>
            </p:cNvSpPr>
            <p:nvPr/>
          </p:nvSpPr>
          <p:spPr bwMode="auto">
            <a:xfrm>
              <a:off x="3329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0" name="Line 372"/>
            <p:cNvSpPr>
              <a:spLocks noChangeShapeType="1"/>
            </p:cNvSpPr>
            <p:nvPr/>
          </p:nvSpPr>
          <p:spPr bwMode="auto">
            <a:xfrm>
              <a:off x="3329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1" name="Rectangle 373"/>
            <p:cNvSpPr>
              <a:spLocks noChangeArrowheads="1"/>
            </p:cNvSpPr>
            <p:nvPr/>
          </p:nvSpPr>
          <p:spPr bwMode="auto">
            <a:xfrm>
              <a:off x="3856" y="307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2" name="Line 374"/>
            <p:cNvSpPr>
              <a:spLocks noChangeShapeType="1"/>
            </p:cNvSpPr>
            <p:nvPr/>
          </p:nvSpPr>
          <p:spPr bwMode="auto">
            <a:xfrm>
              <a:off x="3856" y="307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3" name="Line 375"/>
            <p:cNvSpPr>
              <a:spLocks noChangeShapeType="1"/>
            </p:cNvSpPr>
            <p:nvPr/>
          </p:nvSpPr>
          <p:spPr bwMode="auto">
            <a:xfrm>
              <a:off x="3856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4" name="Rectangle 376"/>
            <p:cNvSpPr>
              <a:spLocks noChangeArrowheads="1"/>
            </p:cNvSpPr>
            <p:nvPr/>
          </p:nvSpPr>
          <p:spPr bwMode="auto">
            <a:xfrm>
              <a:off x="3862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5" name="Line 377"/>
            <p:cNvSpPr>
              <a:spLocks noChangeShapeType="1"/>
            </p:cNvSpPr>
            <p:nvPr/>
          </p:nvSpPr>
          <p:spPr bwMode="auto">
            <a:xfrm>
              <a:off x="3862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09" name="Rectangle 381"/>
            <p:cNvSpPr>
              <a:spLocks noChangeArrowheads="1"/>
            </p:cNvSpPr>
            <p:nvPr/>
          </p:nvSpPr>
          <p:spPr bwMode="auto">
            <a:xfrm>
              <a:off x="4394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0" name="Line 382"/>
            <p:cNvSpPr>
              <a:spLocks noChangeShapeType="1"/>
            </p:cNvSpPr>
            <p:nvPr/>
          </p:nvSpPr>
          <p:spPr bwMode="auto">
            <a:xfrm>
              <a:off x="4394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1" name="Rectangle 383"/>
            <p:cNvSpPr>
              <a:spLocks noChangeArrowheads="1"/>
            </p:cNvSpPr>
            <p:nvPr/>
          </p:nvSpPr>
          <p:spPr bwMode="auto">
            <a:xfrm>
              <a:off x="4922" y="307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2" name="Line 384"/>
            <p:cNvSpPr>
              <a:spLocks noChangeShapeType="1"/>
            </p:cNvSpPr>
            <p:nvPr/>
          </p:nvSpPr>
          <p:spPr bwMode="auto">
            <a:xfrm>
              <a:off x="4922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3" name="Line 385"/>
            <p:cNvSpPr>
              <a:spLocks noChangeShapeType="1"/>
            </p:cNvSpPr>
            <p:nvPr/>
          </p:nvSpPr>
          <p:spPr bwMode="auto">
            <a:xfrm>
              <a:off x="4922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4" name="Rectangle 386"/>
            <p:cNvSpPr>
              <a:spLocks noChangeArrowheads="1"/>
            </p:cNvSpPr>
            <p:nvPr/>
          </p:nvSpPr>
          <p:spPr bwMode="auto">
            <a:xfrm>
              <a:off x="4927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5" name="Line 387"/>
            <p:cNvSpPr>
              <a:spLocks noChangeShapeType="1"/>
            </p:cNvSpPr>
            <p:nvPr/>
          </p:nvSpPr>
          <p:spPr bwMode="auto">
            <a:xfrm>
              <a:off x="4927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6" name="Rectangle 388"/>
            <p:cNvSpPr>
              <a:spLocks noChangeArrowheads="1"/>
            </p:cNvSpPr>
            <p:nvPr/>
          </p:nvSpPr>
          <p:spPr bwMode="auto">
            <a:xfrm>
              <a:off x="5452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7" name="Line 389"/>
            <p:cNvSpPr>
              <a:spLocks noChangeShapeType="1"/>
            </p:cNvSpPr>
            <p:nvPr/>
          </p:nvSpPr>
          <p:spPr bwMode="auto">
            <a:xfrm>
              <a:off x="5452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8" name="Rectangle 390"/>
            <p:cNvSpPr>
              <a:spLocks noChangeArrowheads="1"/>
            </p:cNvSpPr>
            <p:nvPr/>
          </p:nvSpPr>
          <p:spPr bwMode="auto">
            <a:xfrm>
              <a:off x="2255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19" name="Line 391"/>
            <p:cNvSpPr>
              <a:spLocks noChangeShapeType="1"/>
            </p:cNvSpPr>
            <p:nvPr/>
          </p:nvSpPr>
          <p:spPr bwMode="auto">
            <a:xfrm>
              <a:off x="2255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23" name="Line 395"/>
            <p:cNvSpPr>
              <a:spLocks noChangeShapeType="1"/>
            </p:cNvSpPr>
            <p:nvPr/>
          </p:nvSpPr>
          <p:spPr bwMode="auto">
            <a:xfrm>
              <a:off x="3324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24" name="Rectangle 396"/>
            <p:cNvSpPr>
              <a:spLocks noChangeArrowheads="1"/>
            </p:cNvSpPr>
            <p:nvPr/>
          </p:nvSpPr>
          <p:spPr bwMode="auto">
            <a:xfrm>
              <a:off x="3856" y="3077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25" name="Line 397"/>
            <p:cNvSpPr>
              <a:spLocks noChangeShapeType="1"/>
            </p:cNvSpPr>
            <p:nvPr/>
          </p:nvSpPr>
          <p:spPr bwMode="auto">
            <a:xfrm>
              <a:off x="3856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28" name="Rectangle 400"/>
            <p:cNvSpPr>
              <a:spLocks noChangeArrowheads="1"/>
            </p:cNvSpPr>
            <p:nvPr/>
          </p:nvSpPr>
          <p:spPr bwMode="auto">
            <a:xfrm>
              <a:off x="4922" y="3077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29" name="Line 401"/>
            <p:cNvSpPr>
              <a:spLocks noChangeShapeType="1"/>
            </p:cNvSpPr>
            <p:nvPr/>
          </p:nvSpPr>
          <p:spPr bwMode="auto">
            <a:xfrm>
              <a:off x="492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30" name="Rectangle 402"/>
            <p:cNvSpPr>
              <a:spLocks noChangeArrowheads="1"/>
            </p:cNvSpPr>
            <p:nvPr/>
          </p:nvSpPr>
          <p:spPr bwMode="auto">
            <a:xfrm>
              <a:off x="5452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31" name="Line 403"/>
            <p:cNvSpPr>
              <a:spLocks noChangeShapeType="1"/>
            </p:cNvSpPr>
            <p:nvPr/>
          </p:nvSpPr>
          <p:spPr bwMode="auto">
            <a:xfrm>
              <a:off x="545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32" name="Rectangle 404"/>
            <p:cNvSpPr>
              <a:spLocks noChangeArrowheads="1"/>
            </p:cNvSpPr>
            <p:nvPr/>
          </p:nvSpPr>
          <p:spPr bwMode="auto">
            <a:xfrm>
              <a:off x="2424" y="3296"/>
              <a:ext cx="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T5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33" name="Rectangle 405"/>
            <p:cNvSpPr>
              <a:spLocks noChangeArrowheads="1"/>
            </p:cNvSpPr>
            <p:nvPr/>
          </p:nvSpPr>
          <p:spPr bwMode="auto">
            <a:xfrm>
              <a:off x="2631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34" name="Rectangle 406"/>
            <p:cNvSpPr>
              <a:spLocks noChangeArrowheads="1"/>
            </p:cNvSpPr>
            <p:nvPr/>
          </p:nvSpPr>
          <p:spPr bwMode="auto">
            <a:xfrm>
              <a:off x="3015" y="3296"/>
              <a:ext cx="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35" name="Rectangle 407"/>
            <p:cNvSpPr>
              <a:spLocks noChangeArrowheads="1"/>
            </p:cNvSpPr>
            <p:nvPr/>
          </p:nvSpPr>
          <p:spPr bwMode="auto">
            <a:xfrm>
              <a:off x="3104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37" name="Rectangle 409"/>
            <p:cNvSpPr>
              <a:spLocks noChangeArrowheads="1"/>
            </p:cNvSpPr>
            <p:nvPr/>
          </p:nvSpPr>
          <p:spPr bwMode="auto">
            <a:xfrm>
              <a:off x="3636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39" name="Rectangle 411"/>
            <p:cNvSpPr>
              <a:spLocks noChangeArrowheads="1"/>
            </p:cNvSpPr>
            <p:nvPr/>
          </p:nvSpPr>
          <p:spPr bwMode="auto">
            <a:xfrm>
              <a:off x="4169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41" name="Rectangle 413"/>
            <p:cNvSpPr>
              <a:spLocks noChangeArrowheads="1"/>
            </p:cNvSpPr>
            <p:nvPr/>
          </p:nvSpPr>
          <p:spPr bwMode="auto">
            <a:xfrm>
              <a:off x="4701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43" name="Rectangle 415"/>
            <p:cNvSpPr>
              <a:spLocks noChangeArrowheads="1"/>
            </p:cNvSpPr>
            <p:nvPr/>
          </p:nvSpPr>
          <p:spPr bwMode="auto">
            <a:xfrm>
              <a:off x="5234" y="3296"/>
              <a:ext cx="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45" name="Line 417"/>
            <p:cNvSpPr>
              <a:spLocks noChangeShapeType="1"/>
            </p:cNvSpPr>
            <p:nvPr/>
          </p:nvSpPr>
          <p:spPr bwMode="auto">
            <a:xfrm>
              <a:off x="2255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47" name="Line 419"/>
            <p:cNvSpPr>
              <a:spLocks noChangeShapeType="1"/>
            </p:cNvSpPr>
            <p:nvPr/>
          </p:nvSpPr>
          <p:spPr bwMode="auto">
            <a:xfrm>
              <a:off x="2266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52" name="Line 424"/>
            <p:cNvSpPr>
              <a:spLocks noChangeShapeType="1"/>
            </p:cNvSpPr>
            <p:nvPr/>
          </p:nvSpPr>
          <p:spPr bwMode="auto">
            <a:xfrm>
              <a:off x="2796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54" name="Line 426"/>
            <p:cNvSpPr>
              <a:spLocks noChangeShapeType="1"/>
            </p:cNvSpPr>
            <p:nvPr/>
          </p:nvSpPr>
          <p:spPr bwMode="auto">
            <a:xfrm>
              <a:off x="3324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55" name="Line 427"/>
            <p:cNvSpPr>
              <a:spLocks noChangeShapeType="1"/>
            </p:cNvSpPr>
            <p:nvPr/>
          </p:nvSpPr>
          <p:spPr bwMode="auto">
            <a:xfrm>
              <a:off x="3324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57" name="Line 429"/>
            <p:cNvSpPr>
              <a:spLocks noChangeShapeType="1"/>
            </p:cNvSpPr>
            <p:nvPr/>
          </p:nvSpPr>
          <p:spPr bwMode="auto">
            <a:xfrm>
              <a:off x="3329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59" name="Line 431"/>
            <p:cNvSpPr>
              <a:spLocks noChangeShapeType="1"/>
            </p:cNvSpPr>
            <p:nvPr/>
          </p:nvSpPr>
          <p:spPr bwMode="auto">
            <a:xfrm>
              <a:off x="3856" y="328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60" name="Line 432"/>
            <p:cNvSpPr>
              <a:spLocks noChangeShapeType="1"/>
            </p:cNvSpPr>
            <p:nvPr/>
          </p:nvSpPr>
          <p:spPr bwMode="auto">
            <a:xfrm>
              <a:off x="3856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62" name="Line 434"/>
            <p:cNvSpPr>
              <a:spLocks noChangeShapeType="1"/>
            </p:cNvSpPr>
            <p:nvPr/>
          </p:nvSpPr>
          <p:spPr bwMode="auto">
            <a:xfrm>
              <a:off x="3862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67" name="Line 439"/>
            <p:cNvSpPr>
              <a:spLocks noChangeShapeType="1"/>
            </p:cNvSpPr>
            <p:nvPr/>
          </p:nvSpPr>
          <p:spPr bwMode="auto">
            <a:xfrm>
              <a:off x="4394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69" name="Line 441"/>
            <p:cNvSpPr>
              <a:spLocks noChangeShapeType="1"/>
            </p:cNvSpPr>
            <p:nvPr/>
          </p:nvSpPr>
          <p:spPr bwMode="auto">
            <a:xfrm>
              <a:off x="4922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70" name="Line 442"/>
            <p:cNvSpPr>
              <a:spLocks noChangeShapeType="1"/>
            </p:cNvSpPr>
            <p:nvPr/>
          </p:nvSpPr>
          <p:spPr bwMode="auto">
            <a:xfrm>
              <a:off x="4922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72" name="Line 444"/>
            <p:cNvSpPr>
              <a:spLocks noChangeShapeType="1"/>
            </p:cNvSpPr>
            <p:nvPr/>
          </p:nvSpPr>
          <p:spPr bwMode="auto">
            <a:xfrm>
              <a:off x="4927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74" name="Line 446"/>
            <p:cNvSpPr>
              <a:spLocks noChangeShapeType="1"/>
            </p:cNvSpPr>
            <p:nvPr/>
          </p:nvSpPr>
          <p:spPr bwMode="auto">
            <a:xfrm>
              <a:off x="5452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75" name="Rectangle 447"/>
            <p:cNvSpPr>
              <a:spLocks noChangeArrowheads="1"/>
            </p:cNvSpPr>
            <p:nvPr/>
          </p:nvSpPr>
          <p:spPr bwMode="auto">
            <a:xfrm>
              <a:off x="2255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76" name="Line 448"/>
            <p:cNvSpPr>
              <a:spLocks noChangeShapeType="1"/>
            </p:cNvSpPr>
            <p:nvPr/>
          </p:nvSpPr>
          <p:spPr bwMode="auto">
            <a:xfrm>
              <a:off x="2255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0" name="Line 452"/>
            <p:cNvSpPr>
              <a:spLocks noChangeShapeType="1"/>
            </p:cNvSpPr>
            <p:nvPr/>
          </p:nvSpPr>
          <p:spPr bwMode="auto">
            <a:xfrm>
              <a:off x="3324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1" name="Rectangle 453"/>
            <p:cNvSpPr>
              <a:spLocks noChangeArrowheads="1"/>
            </p:cNvSpPr>
            <p:nvPr/>
          </p:nvSpPr>
          <p:spPr bwMode="auto">
            <a:xfrm>
              <a:off x="3856" y="328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3" name="Line 455"/>
            <p:cNvSpPr>
              <a:spLocks noChangeShapeType="1"/>
            </p:cNvSpPr>
            <p:nvPr/>
          </p:nvSpPr>
          <p:spPr bwMode="auto">
            <a:xfrm>
              <a:off x="3856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6" name="Rectangle 458"/>
            <p:cNvSpPr>
              <a:spLocks noChangeArrowheads="1"/>
            </p:cNvSpPr>
            <p:nvPr/>
          </p:nvSpPr>
          <p:spPr bwMode="auto">
            <a:xfrm>
              <a:off x="4922" y="328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7" name="Line 459"/>
            <p:cNvSpPr>
              <a:spLocks noChangeShapeType="1"/>
            </p:cNvSpPr>
            <p:nvPr/>
          </p:nvSpPr>
          <p:spPr bwMode="auto">
            <a:xfrm>
              <a:off x="492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8" name="Rectangle 460"/>
            <p:cNvSpPr>
              <a:spLocks noChangeArrowheads="1"/>
            </p:cNvSpPr>
            <p:nvPr/>
          </p:nvSpPr>
          <p:spPr bwMode="auto">
            <a:xfrm>
              <a:off x="5452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89" name="Line 461"/>
            <p:cNvSpPr>
              <a:spLocks noChangeShapeType="1"/>
            </p:cNvSpPr>
            <p:nvPr/>
          </p:nvSpPr>
          <p:spPr bwMode="auto">
            <a:xfrm>
              <a:off x="545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8990" name="Rectangle 462"/>
            <p:cNvSpPr>
              <a:spLocks noChangeArrowheads="1"/>
            </p:cNvSpPr>
            <p:nvPr/>
          </p:nvSpPr>
          <p:spPr bwMode="auto">
            <a:xfrm>
              <a:off x="2433" y="3508"/>
              <a:ext cx="2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T6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91" name="Rectangle 463"/>
            <p:cNvSpPr>
              <a:spLocks noChangeArrowheads="1"/>
            </p:cNvSpPr>
            <p:nvPr/>
          </p:nvSpPr>
          <p:spPr bwMode="auto">
            <a:xfrm>
              <a:off x="2622" y="350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92" name="Rectangle 464"/>
            <p:cNvSpPr>
              <a:spLocks noChangeArrowheads="1"/>
            </p:cNvSpPr>
            <p:nvPr/>
          </p:nvSpPr>
          <p:spPr bwMode="auto">
            <a:xfrm>
              <a:off x="3018" y="3508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93" name="Rectangle 465"/>
            <p:cNvSpPr>
              <a:spLocks noChangeArrowheads="1"/>
            </p:cNvSpPr>
            <p:nvPr/>
          </p:nvSpPr>
          <p:spPr bwMode="auto">
            <a:xfrm>
              <a:off x="3100" y="350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95" name="Rectangle 467"/>
            <p:cNvSpPr>
              <a:spLocks noChangeArrowheads="1"/>
            </p:cNvSpPr>
            <p:nvPr/>
          </p:nvSpPr>
          <p:spPr bwMode="auto">
            <a:xfrm>
              <a:off x="3633" y="350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8999" name="Rectangle 471"/>
            <p:cNvSpPr>
              <a:spLocks noChangeArrowheads="1"/>
            </p:cNvSpPr>
            <p:nvPr/>
          </p:nvSpPr>
          <p:spPr bwMode="auto">
            <a:xfrm>
              <a:off x="4698" y="350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9001" name="Rectangle 473"/>
            <p:cNvSpPr>
              <a:spLocks noChangeArrowheads="1"/>
            </p:cNvSpPr>
            <p:nvPr/>
          </p:nvSpPr>
          <p:spPr bwMode="auto">
            <a:xfrm>
              <a:off x="5230" y="3508"/>
              <a:ext cx="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9002" name="Rectangle 474"/>
            <p:cNvSpPr>
              <a:spLocks noChangeArrowheads="1"/>
            </p:cNvSpPr>
            <p:nvPr/>
          </p:nvSpPr>
          <p:spPr bwMode="auto">
            <a:xfrm>
              <a:off x="2255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03" name="Line 475"/>
            <p:cNvSpPr>
              <a:spLocks noChangeShapeType="1"/>
            </p:cNvSpPr>
            <p:nvPr/>
          </p:nvSpPr>
          <p:spPr bwMode="auto">
            <a:xfrm>
              <a:off x="2255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04" name="Rectangle 476"/>
            <p:cNvSpPr>
              <a:spLocks noChangeArrowheads="1"/>
            </p:cNvSpPr>
            <p:nvPr/>
          </p:nvSpPr>
          <p:spPr bwMode="auto">
            <a:xfrm>
              <a:off x="2266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05" name="Line 477"/>
            <p:cNvSpPr>
              <a:spLocks noChangeShapeType="1"/>
            </p:cNvSpPr>
            <p:nvPr/>
          </p:nvSpPr>
          <p:spPr bwMode="auto">
            <a:xfrm>
              <a:off x="2266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09" name="Rectangle 481"/>
            <p:cNvSpPr>
              <a:spLocks noChangeArrowheads="1"/>
            </p:cNvSpPr>
            <p:nvPr/>
          </p:nvSpPr>
          <p:spPr bwMode="auto">
            <a:xfrm>
              <a:off x="2796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0" name="Line 482"/>
            <p:cNvSpPr>
              <a:spLocks noChangeShapeType="1"/>
            </p:cNvSpPr>
            <p:nvPr/>
          </p:nvSpPr>
          <p:spPr bwMode="auto">
            <a:xfrm>
              <a:off x="2796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2" name="Line 484"/>
            <p:cNvSpPr>
              <a:spLocks noChangeShapeType="1"/>
            </p:cNvSpPr>
            <p:nvPr/>
          </p:nvSpPr>
          <p:spPr bwMode="auto">
            <a:xfrm>
              <a:off x="3324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3" name="Line 485"/>
            <p:cNvSpPr>
              <a:spLocks noChangeShapeType="1"/>
            </p:cNvSpPr>
            <p:nvPr/>
          </p:nvSpPr>
          <p:spPr bwMode="auto">
            <a:xfrm>
              <a:off x="3324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4" name="Rectangle 486"/>
            <p:cNvSpPr>
              <a:spLocks noChangeArrowheads="1"/>
            </p:cNvSpPr>
            <p:nvPr/>
          </p:nvSpPr>
          <p:spPr bwMode="auto">
            <a:xfrm>
              <a:off x="3329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5" name="Line 487"/>
            <p:cNvSpPr>
              <a:spLocks noChangeShapeType="1"/>
            </p:cNvSpPr>
            <p:nvPr/>
          </p:nvSpPr>
          <p:spPr bwMode="auto">
            <a:xfrm>
              <a:off x="3329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6" name="Rectangle 488"/>
            <p:cNvSpPr>
              <a:spLocks noChangeArrowheads="1"/>
            </p:cNvSpPr>
            <p:nvPr/>
          </p:nvSpPr>
          <p:spPr bwMode="auto">
            <a:xfrm>
              <a:off x="3856" y="349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7" name="Line 489"/>
            <p:cNvSpPr>
              <a:spLocks noChangeShapeType="1"/>
            </p:cNvSpPr>
            <p:nvPr/>
          </p:nvSpPr>
          <p:spPr bwMode="auto">
            <a:xfrm>
              <a:off x="3856" y="349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8" name="Line 490"/>
            <p:cNvSpPr>
              <a:spLocks noChangeShapeType="1"/>
            </p:cNvSpPr>
            <p:nvPr/>
          </p:nvSpPr>
          <p:spPr bwMode="auto">
            <a:xfrm>
              <a:off x="3856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19" name="Rectangle 491"/>
            <p:cNvSpPr>
              <a:spLocks noChangeArrowheads="1"/>
            </p:cNvSpPr>
            <p:nvPr/>
          </p:nvSpPr>
          <p:spPr bwMode="auto">
            <a:xfrm>
              <a:off x="3862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0" name="Line 492"/>
            <p:cNvSpPr>
              <a:spLocks noChangeShapeType="1"/>
            </p:cNvSpPr>
            <p:nvPr/>
          </p:nvSpPr>
          <p:spPr bwMode="auto">
            <a:xfrm>
              <a:off x="3862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4" name="Rectangle 496"/>
            <p:cNvSpPr>
              <a:spLocks noChangeArrowheads="1"/>
            </p:cNvSpPr>
            <p:nvPr/>
          </p:nvSpPr>
          <p:spPr bwMode="auto">
            <a:xfrm>
              <a:off x="4394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5" name="Line 497"/>
            <p:cNvSpPr>
              <a:spLocks noChangeShapeType="1"/>
            </p:cNvSpPr>
            <p:nvPr/>
          </p:nvSpPr>
          <p:spPr bwMode="auto">
            <a:xfrm>
              <a:off x="4394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6" name="Rectangle 498"/>
            <p:cNvSpPr>
              <a:spLocks noChangeArrowheads="1"/>
            </p:cNvSpPr>
            <p:nvPr/>
          </p:nvSpPr>
          <p:spPr bwMode="auto">
            <a:xfrm>
              <a:off x="4922" y="349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7" name="Line 499"/>
            <p:cNvSpPr>
              <a:spLocks noChangeShapeType="1"/>
            </p:cNvSpPr>
            <p:nvPr/>
          </p:nvSpPr>
          <p:spPr bwMode="auto">
            <a:xfrm>
              <a:off x="4922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8" name="Line 500"/>
            <p:cNvSpPr>
              <a:spLocks noChangeShapeType="1"/>
            </p:cNvSpPr>
            <p:nvPr/>
          </p:nvSpPr>
          <p:spPr bwMode="auto">
            <a:xfrm>
              <a:off x="4922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29" name="Rectangle 501"/>
            <p:cNvSpPr>
              <a:spLocks noChangeArrowheads="1"/>
            </p:cNvSpPr>
            <p:nvPr/>
          </p:nvSpPr>
          <p:spPr bwMode="auto">
            <a:xfrm>
              <a:off x="4927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0" name="Line 502"/>
            <p:cNvSpPr>
              <a:spLocks noChangeShapeType="1"/>
            </p:cNvSpPr>
            <p:nvPr/>
          </p:nvSpPr>
          <p:spPr bwMode="auto">
            <a:xfrm>
              <a:off x="4927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1" name="Rectangle 503"/>
            <p:cNvSpPr>
              <a:spLocks noChangeArrowheads="1"/>
            </p:cNvSpPr>
            <p:nvPr/>
          </p:nvSpPr>
          <p:spPr bwMode="auto">
            <a:xfrm>
              <a:off x="5452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2" name="Line 504"/>
            <p:cNvSpPr>
              <a:spLocks noChangeShapeType="1"/>
            </p:cNvSpPr>
            <p:nvPr/>
          </p:nvSpPr>
          <p:spPr bwMode="auto">
            <a:xfrm>
              <a:off x="5452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3" name="Rectangle 505"/>
            <p:cNvSpPr>
              <a:spLocks noChangeArrowheads="1"/>
            </p:cNvSpPr>
            <p:nvPr/>
          </p:nvSpPr>
          <p:spPr bwMode="auto">
            <a:xfrm>
              <a:off x="2255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4" name="Line 506"/>
            <p:cNvSpPr>
              <a:spLocks noChangeShapeType="1"/>
            </p:cNvSpPr>
            <p:nvPr/>
          </p:nvSpPr>
          <p:spPr bwMode="auto">
            <a:xfrm>
              <a:off x="2255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5" name="Rectangle 507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6" name="Line 508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7" name="Line 509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8" name="Rectangle 510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39" name="Line 511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40" name="Line 512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41" name="Rectangle 513"/>
            <p:cNvSpPr>
              <a:spLocks noChangeArrowheads="1"/>
            </p:cNvSpPr>
            <p:nvPr/>
          </p:nvSpPr>
          <p:spPr bwMode="auto">
            <a:xfrm>
              <a:off x="2266" y="3691"/>
              <a:ext cx="525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42" name="Line 514"/>
            <p:cNvSpPr>
              <a:spLocks noChangeShapeType="1"/>
            </p:cNvSpPr>
            <p:nvPr/>
          </p:nvSpPr>
          <p:spPr bwMode="auto">
            <a:xfrm>
              <a:off x="2266" y="3691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48" name="Rectangle 520"/>
            <p:cNvSpPr>
              <a:spLocks noChangeArrowheads="1"/>
            </p:cNvSpPr>
            <p:nvPr/>
          </p:nvSpPr>
          <p:spPr bwMode="auto">
            <a:xfrm>
              <a:off x="2802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49" name="Line 521"/>
            <p:cNvSpPr>
              <a:spLocks noChangeShapeType="1"/>
            </p:cNvSpPr>
            <p:nvPr/>
          </p:nvSpPr>
          <p:spPr bwMode="auto">
            <a:xfrm>
              <a:off x="2802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1" name="Line 523"/>
            <p:cNvSpPr>
              <a:spLocks noChangeShapeType="1"/>
            </p:cNvSpPr>
            <p:nvPr/>
          </p:nvSpPr>
          <p:spPr bwMode="auto">
            <a:xfrm>
              <a:off x="3324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2" name="Rectangle 524"/>
            <p:cNvSpPr>
              <a:spLocks noChangeArrowheads="1"/>
            </p:cNvSpPr>
            <p:nvPr/>
          </p:nvSpPr>
          <p:spPr bwMode="auto">
            <a:xfrm>
              <a:off x="3324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3" name="Line 525"/>
            <p:cNvSpPr>
              <a:spLocks noChangeShapeType="1"/>
            </p:cNvSpPr>
            <p:nvPr/>
          </p:nvSpPr>
          <p:spPr bwMode="auto">
            <a:xfrm>
              <a:off x="3324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4" name="Line 526"/>
            <p:cNvSpPr>
              <a:spLocks noChangeShapeType="1"/>
            </p:cNvSpPr>
            <p:nvPr/>
          </p:nvSpPr>
          <p:spPr bwMode="auto">
            <a:xfrm>
              <a:off x="3324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5" name="Rectangle 527"/>
            <p:cNvSpPr>
              <a:spLocks noChangeArrowheads="1"/>
            </p:cNvSpPr>
            <p:nvPr/>
          </p:nvSpPr>
          <p:spPr bwMode="auto">
            <a:xfrm>
              <a:off x="3334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6" name="Line 528"/>
            <p:cNvSpPr>
              <a:spLocks noChangeShapeType="1"/>
            </p:cNvSpPr>
            <p:nvPr/>
          </p:nvSpPr>
          <p:spPr bwMode="auto">
            <a:xfrm>
              <a:off x="3334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7" name="Rectangle 529"/>
            <p:cNvSpPr>
              <a:spLocks noChangeArrowheads="1"/>
            </p:cNvSpPr>
            <p:nvPr/>
          </p:nvSpPr>
          <p:spPr bwMode="auto">
            <a:xfrm>
              <a:off x="3856" y="3501"/>
              <a:ext cx="6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8" name="Line 530"/>
            <p:cNvSpPr>
              <a:spLocks noChangeShapeType="1"/>
            </p:cNvSpPr>
            <p:nvPr/>
          </p:nvSpPr>
          <p:spPr bwMode="auto">
            <a:xfrm>
              <a:off x="3856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59" name="Rectangle 531"/>
            <p:cNvSpPr>
              <a:spLocks noChangeArrowheads="1"/>
            </p:cNvSpPr>
            <p:nvPr/>
          </p:nvSpPr>
          <p:spPr bwMode="auto">
            <a:xfrm>
              <a:off x="3856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60" name="Line 532"/>
            <p:cNvSpPr>
              <a:spLocks noChangeShapeType="1"/>
            </p:cNvSpPr>
            <p:nvPr/>
          </p:nvSpPr>
          <p:spPr bwMode="auto">
            <a:xfrm>
              <a:off x="3856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61" name="Line 533"/>
            <p:cNvSpPr>
              <a:spLocks noChangeShapeType="1"/>
            </p:cNvSpPr>
            <p:nvPr/>
          </p:nvSpPr>
          <p:spPr bwMode="auto">
            <a:xfrm>
              <a:off x="3856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62" name="Rectangle 534"/>
            <p:cNvSpPr>
              <a:spLocks noChangeArrowheads="1"/>
            </p:cNvSpPr>
            <p:nvPr/>
          </p:nvSpPr>
          <p:spPr bwMode="auto">
            <a:xfrm>
              <a:off x="3867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63" name="Line 535"/>
            <p:cNvSpPr>
              <a:spLocks noChangeShapeType="1"/>
            </p:cNvSpPr>
            <p:nvPr/>
          </p:nvSpPr>
          <p:spPr bwMode="auto">
            <a:xfrm>
              <a:off x="3867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69" name="Rectangle 541"/>
            <p:cNvSpPr>
              <a:spLocks noChangeArrowheads="1"/>
            </p:cNvSpPr>
            <p:nvPr/>
          </p:nvSpPr>
          <p:spPr bwMode="auto">
            <a:xfrm>
              <a:off x="4400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0" name="Line 542"/>
            <p:cNvSpPr>
              <a:spLocks noChangeShapeType="1"/>
            </p:cNvSpPr>
            <p:nvPr/>
          </p:nvSpPr>
          <p:spPr bwMode="auto">
            <a:xfrm>
              <a:off x="4400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1" name="Rectangle 543"/>
            <p:cNvSpPr>
              <a:spLocks noChangeArrowheads="1"/>
            </p:cNvSpPr>
            <p:nvPr/>
          </p:nvSpPr>
          <p:spPr bwMode="auto">
            <a:xfrm>
              <a:off x="4922" y="3501"/>
              <a:ext cx="5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2" name="Line 544"/>
            <p:cNvSpPr>
              <a:spLocks noChangeShapeType="1"/>
            </p:cNvSpPr>
            <p:nvPr/>
          </p:nvSpPr>
          <p:spPr bwMode="auto">
            <a:xfrm>
              <a:off x="492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3" name="Rectangle 545"/>
            <p:cNvSpPr>
              <a:spLocks noChangeArrowheads="1"/>
            </p:cNvSpPr>
            <p:nvPr/>
          </p:nvSpPr>
          <p:spPr bwMode="auto">
            <a:xfrm>
              <a:off x="4922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4" name="Line 546"/>
            <p:cNvSpPr>
              <a:spLocks noChangeShapeType="1"/>
            </p:cNvSpPr>
            <p:nvPr/>
          </p:nvSpPr>
          <p:spPr bwMode="auto">
            <a:xfrm>
              <a:off x="4922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5" name="Line 547"/>
            <p:cNvSpPr>
              <a:spLocks noChangeShapeType="1"/>
            </p:cNvSpPr>
            <p:nvPr/>
          </p:nvSpPr>
          <p:spPr bwMode="auto">
            <a:xfrm>
              <a:off x="492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6" name="Rectangle 548"/>
            <p:cNvSpPr>
              <a:spLocks noChangeArrowheads="1"/>
            </p:cNvSpPr>
            <p:nvPr/>
          </p:nvSpPr>
          <p:spPr bwMode="auto">
            <a:xfrm>
              <a:off x="4932" y="3691"/>
              <a:ext cx="52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7" name="Line 549"/>
            <p:cNvSpPr>
              <a:spLocks noChangeShapeType="1"/>
            </p:cNvSpPr>
            <p:nvPr/>
          </p:nvSpPr>
          <p:spPr bwMode="auto">
            <a:xfrm>
              <a:off x="4932" y="3691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8" name="Rectangle 550"/>
            <p:cNvSpPr>
              <a:spLocks noChangeArrowheads="1"/>
            </p:cNvSpPr>
            <p:nvPr/>
          </p:nvSpPr>
          <p:spPr bwMode="auto">
            <a:xfrm>
              <a:off x="5452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79" name="Line 551"/>
            <p:cNvSpPr>
              <a:spLocks noChangeShapeType="1"/>
            </p:cNvSpPr>
            <p:nvPr/>
          </p:nvSpPr>
          <p:spPr bwMode="auto">
            <a:xfrm>
              <a:off x="545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0" name="Rectangle 552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1" name="Line 553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2" name="Line 554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3" name="Rectangle 555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4" name="Line 556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5" name="Line 557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6" name="Rectangle 558"/>
            <p:cNvSpPr>
              <a:spLocks noChangeArrowheads="1"/>
            </p:cNvSpPr>
            <p:nvPr/>
          </p:nvSpPr>
          <p:spPr bwMode="auto">
            <a:xfrm>
              <a:off x="2301" y="3705"/>
              <a:ext cx="2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0" baseline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9088" name="Line 560"/>
            <p:cNvSpPr>
              <a:spLocks noChangeShapeType="1"/>
            </p:cNvSpPr>
            <p:nvPr/>
          </p:nvSpPr>
          <p:spPr bwMode="auto">
            <a:xfrm>
              <a:off x="2788" y="199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19089" name="Line 561"/>
            <p:cNvSpPr>
              <a:spLocks noChangeShapeType="1"/>
            </p:cNvSpPr>
            <p:nvPr/>
          </p:nvSpPr>
          <p:spPr bwMode="auto">
            <a:xfrm>
              <a:off x="4390" y="201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Parallel Load Shift Registers </a:t>
            </a:r>
          </a:p>
        </p:txBody>
      </p:sp>
      <p:sp>
        <p:nvSpPr>
          <p:cNvPr id="919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3131840" cy="50276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By adding a 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mux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between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each shift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register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stage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, data can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be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shifted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loaded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3" y="827038"/>
            <a:ext cx="5796137" cy="5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21088"/>
            <a:ext cx="169722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965624"/>
            <a:ext cx="3707903" cy="111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4" name="Rectangle 8"/>
          <p:cNvSpPr>
            <a:spLocks noGrp="1" noChangeArrowheads="1"/>
          </p:cNvSpPr>
          <p:nvPr>
            <p:ph type="title"/>
          </p:nvPr>
        </p:nvSpPr>
        <p:spPr>
          <a:xfrm>
            <a:off x="487363" y="0"/>
            <a:ext cx="8428037" cy="1020763"/>
          </a:xfrm>
          <a:noFill/>
          <a:ln/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Bidirectional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Shift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052736"/>
            <a:ext cx="40005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284984"/>
            <a:ext cx="33432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052736"/>
            <a:ext cx="501831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>
                <a:latin typeface="Comic Sans MS" pitchFamily="66" charset="0"/>
                <a:cs typeface="Times New Roman" pitchFamily="18" charset="0"/>
              </a:rPr>
              <a:t>Counters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are sequential circuits which "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count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" through a specific state sequence.  They can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count up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count down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count through other fixed sequences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.  Two distinct types are in common usage: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Ripple Counters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Clock connected to the flip-flop clock input on the LSB bit flip-flop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For all other bits, a flip-flop output is connected to the clock input, thus circuit is not truly synchronous!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Output change is delayed more for each bit toward the MSB.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Resurgent because of low power consumption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Synchronous Counters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Clock is directly connected to the flip-flop clock inputs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Logic is used to implement the desired state sequencing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endParaRPr lang="en-US" sz="2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160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927" name="Rectangle 18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4176464" cy="502761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omic Sans MS" pitchFamily="66" charset="0"/>
              </a:rPr>
              <a:t>How does it work?</a:t>
            </a:r>
          </a:p>
          <a:p>
            <a:pPr lvl="1" algn="just"/>
            <a:r>
              <a:rPr lang="en-US" sz="2000" dirty="0">
                <a:latin typeface="Comic Sans MS" pitchFamily="66" charset="0"/>
              </a:rPr>
              <a:t>When there is a positive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edge on the clock input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of A, A complements</a:t>
            </a:r>
          </a:p>
          <a:p>
            <a:pPr lvl="1" algn="just"/>
            <a:r>
              <a:rPr lang="en-US" sz="2000" dirty="0">
                <a:latin typeface="Comic Sans MS" pitchFamily="66" charset="0"/>
              </a:rPr>
              <a:t>The clock input for flip-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flop B is </a:t>
            </a:r>
            <a:r>
              <a:rPr lang="en-US" sz="2000" dirty="0" smtClean="0">
                <a:latin typeface="Comic Sans MS" pitchFamily="66" charset="0"/>
              </a:rPr>
              <a:t>the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complemented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output of flip-flop A</a:t>
            </a:r>
          </a:p>
          <a:p>
            <a:pPr lvl="1" algn="just"/>
            <a:r>
              <a:rPr lang="en-US" sz="2000" dirty="0">
                <a:latin typeface="Comic Sans MS" pitchFamily="66" charset="0"/>
              </a:rPr>
              <a:t>When flip A changes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from 1 to 0, there is a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positive edge on the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clock input of B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causing B to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 smtClean="0">
                <a:latin typeface="Comic Sans MS" pitchFamily="66" charset="0"/>
              </a:rPr>
              <a:t>complement</a:t>
            </a:r>
            <a:r>
              <a:rPr lang="tr-TR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927837" name="Rectangle 93"/>
          <p:cNvSpPr>
            <a:spLocks noChangeArrowheads="1"/>
          </p:cNvSpPr>
          <p:nvPr/>
        </p:nvSpPr>
        <p:spPr bwMode="auto">
          <a:xfrm>
            <a:off x="2000250" y="0"/>
            <a:ext cx="70485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27900" name="Rectangle 156"/>
          <p:cNvSpPr>
            <a:spLocks noChangeAspect="1" noChangeArrowheads="1"/>
          </p:cNvSpPr>
          <p:nvPr/>
        </p:nvSpPr>
        <p:spPr bwMode="auto">
          <a:xfrm>
            <a:off x="7019801" y="3390900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tr-TR" sz="3200" i="0" u="sng">
              <a:latin typeface="Comic Sans MS" pitchFamily="66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5643437" y="1295400"/>
            <a:ext cx="2898775" cy="2655888"/>
            <a:chOff x="3164" y="768"/>
            <a:chExt cx="1826" cy="1673"/>
          </a:xfrm>
        </p:grpSpPr>
        <p:sp>
          <p:nvSpPr>
            <p:cNvPr id="927877" name="Rectangle 133"/>
            <p:cNvSpPr>
              <a:spLocks noChangeArrowheads="1"/>
            </p:cNvSpPr>
            <p:nvPr/>
          </p:nvSpPr>
          <p:spPr bwMode="auto">
            <a:xfrm>
              <a:off x="3164" y="2276"/>
              <a:ext cx="36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Reset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882" name="Oval 138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84" name="Line 14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66" name="Rectangle 122"/>
            <p:cNvSpPr>
              <a:spLocks noChangeArrowheads="1"/>
            </p:cNvSpPr>
            <p:nvPr/>
          </p:nvSpPr>
          <p:spPr bwMode="auto">
            <a:xfrm>
              <a:off x="3180" y="1199"/>
              <a:ext cx="3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Clock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850" name="Rectangle 106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56" name="Oval 112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59" name="Freeform 115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67" name="Rectangle 123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881" name="Line 137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85" name="Line 141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86" name="Line 142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88" name="Line 144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89" name="Line 145"/>
            <p:cNvSpPr>
              <a:spLocks noChangeShapeType="1"/>
            </p:cNvSpPr>
            <p:nvPr/>
          </p:nvSpPr>
          <p:spPr bwMode="auto">
            <a:xfrm flipV="1">
              <a:off x="4520" y="768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92" name="Line 148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95" name="Rectangle 151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96" name="Oval 152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97" name="Freeform 153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98" name="Rectangle 154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899" name="Rectangle 155"/>
            <p:cNvSpPr>
              <a:spLocks noChangeAspect="1" noChangeArrowheads="1"/>
            </p:cNvSpPr>
            <p:nvPr/>
          </p:nvSpPr>
          <p:spPr bwMode="auto">
            <a:xfrm>
              <a:off x="3995" y="2107"/>
              <a:ext cx="14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900" i="0" baseline="-200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927901" name="Line 15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2" name="Line 15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3" name="Line 15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4" name="Line 16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5" name="Line 16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7" name="Rectangle 163"/>
            <p:cNvSpPr>
              <a:spLocks noChangeAspect="1" noChangeArrowheads="1"/>
            </p:cNvSpPr>
            <p:nvPr/>
          </p:nvSpPr>
          <p:spPr bwMode="auto">
            <a:xfrm>
              <a:off x="4011" y="1227"/>
              <a:ext cx="14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sz="1900" i="0" baseline="-2000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927908" name="Line 164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09" name="Line 165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1" name="Line 167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2" name="Line 168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3" name="Line 169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4" name="Oval 170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5" name="Line 171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7" name="Line 173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18" name="Rectangle 174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8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919" name="Rectangle 175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1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3200" i="0" u="sng">
                <a:latin typeface="Comic Sans MS" pitchFamily="66" charset="0"/>
              </a:endParaRPr>
            </a:p>
          </p:txBody>
        </p:sp>
        <p:sp>
          <p:nvSpPr>
            <p:cNvPr id="927920" name="Line 176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922" name="Line 178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927929" name="Rectangle 185"/>
          <p:cNvSpPr>
            <a:spLocks noGrp="1" noChangeArrowheads="1"/>
          </p:cNvSpPr>
          <p:nvPr>
            <p:ph type="title"/>
          </p:nvPr>
        </p:nvSpPr>
        <p:spPr>
          <a:xfrm>
            <a:off x="457200" y="-243408"/>
            <a:ext cx="82296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Ripple Counter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040188" y="4046538"/>
            <a:ext cx="3924300" cy="2544762"/>
            <a:chOff x="2784" y="2549"/>
            <a:chExt cx="2472" cy="1603"/>
          </a:xfrm>
        </p:grpSpPr>
        <p:sp>
          <p:nvSpPr>
            <p:cNvPr id="927775" name="Freeform 31"/>
            <p:cNvSpPr>
              <a:spLocks/>
            </p:cNvSpPr>
            <p:nvPr/>
          </p:nvSpPr>
          <p:spPr bwMode="auto">
            <a:xfrm>
              <a:off x="2903" y="3049"/>
              <a:ext cx="220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9" y="0"/>
                </a:cxn>
              </a:cxnLst>
              <a:rect l="0" t="0" r="r" b="b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76" name="Freeform 32"/>
            <p:cNvSpPr>
              <a:spLocks/>
            </p:cNvSpPr>
            <p:nvPr/>
          </p:nvSpPr>
          <p:spPr bwMode="auto">
            <a:xfrm>
              <a:off x="3107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77" name="Freeform 33"/>
            <p:cNvSpPr>
              <a:spLocks/>
            </p:cNvSpPr>
            <p:nvPr/>
          </p:nvSpPr>
          <p:spPr bwMode="auto">
            <a:xfrm>
              <a:off x="3107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78" name="Freeform 34"/>
            <p:cNvSpPr>
              <a:spLocks/>
            </p:cNvSpPr>
            <p:nvPr/>
          </p:nvSpPr>
          <p:spPr bwMode="auto">
            <a:xfrm>
              <a:off x="3310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79" name="Freeform 35"/>
            <p:cNvSpPr>
              <a:spLocks/>
            </p:cNvSpPr>
            <p:nvPr/>
          </p:nvSpPr>
          <p:spPr bwMode="auto">
            <a:xfrm>
              <a:off x="3310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0" name="Freeform 36"/>
            <p:cNvSpPr>
              <a:spLocks/>
            </p:cNvSpPr>
            <p:nvPr/>
          </p:nvSpPr>
          <p:spPr bwMode="auto">
            <a:xfrm>
              <a:off x="3514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1" name="Freeform 37"/>
            <p:cNvSpPr>
              <a:spLocks/>
            </p:cNvSpPr>
            <p:nvPr/>
          </p:nvSpPr>
          <p:spPr bwMode="auto">
            <a:xfrm>
              <a:off x="3514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2" name="Freeform 38"/>
            <p:cNvSpPr>
              <a:spLocks/>
            </p:cNvSpPr>
            <p:nvPr/>
          </p:nvSpPr>
          <p:spPr bwMode="auto">
            <a:xfrm>
              <a:off x="3717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3" name="Freeform 39"/>
            <p:cNvSpPr>
              <a:spLocks/>
            </p:cNvSpPr>
            <p:nvPr/>
          </p:nvSpPr>
          <p:spPr bwMode="auto">
            <a:xfrm>
              <a:off x="3717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4" name="Freeform 40"/>
            <p:cNvSpPr>
              <a:spLocks/>
            </p:cNvSpPr>
            <p:nvPr/>
          </p:nvSpPr>
          <p:spPr bwMode="auto">
            <a:xfrm>
              <a:off x="3921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5" name="Freeform 41"/>
            <p:cNvSpPr>
              <a:spLocks/>
            </p:cNvSpPr>
            <p:nvPr/>
          </p:nvSpPr>
          <p:spPr bwMode="auto">
            <a:xfrm>
              <a:off x="3921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6" name="Freeform 42"/>
            <p:cNvSpPr>
              <a:spLocks/>
            </p:cNvSpPr>
            <p:nvPr/>
          </p:nvSpPr>
          <p:spPr bwMode="auto">
            <a:xfrm>
              <a:off x="4124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7" name="Freeform 43"/>
            <p:cNvSpPr>
              <a:spLocks/>
            </p:cNvSpPr>
            <p:nvPr/>
          </p:nvSpPr>
          <p:spPr bwMode="auto">
            <a:xfrm>
              <a:off x="4124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8" name="Freeform 44"/>
            <p:cNvSpPr>
              <a:spLocks/>
            </p:cNvSpPr>
            <p:nvPr/>
          </p:nvSpPr>
          <p:spPr bwMode="auto">
            <a:xfrm>
              <a:off x="4328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89" name="Freeform 45"/>
            <p:cNvSpPr>
              <a:spLocks/>
            </p:cNvSpPr>
            <p:nvPr/>
          </p:nvSpPr>
          <p:spPr bwMode="auto">
            <a:xfrm>
              <a:off x="4328" y="2846"/>
              <a:ext cx="219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19" y="11"/>
                </a:cxn>
                <a:cxn ang="0">
                  <a:pos x="219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0" name="Freeform 46"/>
            <p:cNvSpPr>
              <a:spLocks/>
            </p:cNvSpPr>
            <p:nvPr/>
          </p:nvSpPr>
          <p:spPr bwMode="auto">
            <a:xfrm>
              <a:off x="4531" y="2846"/>
              <a:ext cx="16" cy="22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6" y="214"/>
                </a:cxn>
                <a:cxn ang="0">
                  <a:pos x="16" y="211"/>
                </a:cxn>
                <a:cxn ang="0">
                  <a:pos x="16" y="8"/>
                </a:cxn>
              </a:cxnLst>
              <a:rect l="0" t="0" r="r" b="b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1" name="Freeform 47"/>
            <p:cNvSpPr>
              <a:spLocks/>
            </p:cNvSpPr>
            <p:nvPr/>
          </p:nvSpPr>
          <p:spPr bwMode="auto">
            <a:xfrm>
              <a:off x="4531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2" name="Freeform 48"/>
            <p:cNvSpPr>
              <a:spLocks/>
            </p:cNvSpPr>
            <p:nvPr/>
          </p:nvSpPr>
          <p:spPr bwMode="auto">
            <a:xfrm>
              <a:off x="4735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3" name="Freeform 49"/>
            <p:cNvSpPr>
              <a:spLocks/>
            </p:cNvSpPr>
            <p:nvPr/>
          </p:nvSpPr>
          <p:spPr bwMode="auto">
            <a:xfrm>
              <a:off x="4735" y="2846"/>
              <a:ext cx="219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19" y="11"/>
                </a:cxn>
                <a:cxn ang="0">
                  <a:pos x="219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4" name="Freeform 50"/>
            <p:cNvSpPr>
              <a:spLocks/>
            </p:cNvSpPr>
            <p:nvPr/>
          </p:nvSpPr>
          <p:spPr bwMode="auto">
            <a:xfrm>
              <a:off x="4938" y="2846"/>
              <a:ext cx="16" cy="22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6" y="214"/>
                </a:cxn>
                <a:cxn ang="0">
                  <a:pos x="16" y="211"/>
                </a:cxn>
                <a:cxn ang="0">
                  <a:pos x="16" y="8"/>
                </a:cxn>
              </a:cxnLst>
              <a:rect l="0" t="0" r="r" b="b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5" name="Freeform 51"/>
            <p:cNvSpPr>
              <a:spLocks/>
            </p:cNvSpPr>
            <p:nvPr/>
          </p:nvSpPr>
          <p:spPr bwMode="auto">
            <a:xfrm>
              <a:off x="4938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4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6" name="Line 52"/>
            <p:cNvSpPr>
              <a:spLocks noChangeShapeType="1"/>
            </p:cNvSpPr>
            <p:nvPr/>
          </p:nvSpPr>
          <p:spPr bwMode="auto">
            <a:xfrm>
              <a:off x="2942" y="3465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7" name="Line 53"/>
            <p:cNvSpPr>
              <a:spLocks noChangeShapeType="1"/>
            </p:cNvSpPr>
            <p:nvPr/>
          </p:nvSpPr>
          <p:spPr bwMode="auto">
            <a:xfrm>
              <a:off x="3115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8" name="Line 54"/>
            <p:cNvSpPr>
              <a:spLocks noChangeShapeType="1"/>
            </p:cNvSpPr>
            <p:nvPr/>
          </p:nvSpPr>
          <p:spPr bwMode="auto">
            <a:xfrm>
              <a:off x="3522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799" name="Line 55"/>
            <p:cNvSpPr>
              <a:spLocks noChangeShapeType="1"/>
            </p:cNvSpPr>
            <p:nvPr/>
          </p:nvSpPr>
          <p:spPr bwMode="auto">
            <a:xfrm>
              <a:off x="3929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0" name="Line 56"/>
            <p:cNvSpPr>
              <a:spLocks noChangeShapeType="1"/>
            </p:cNvSpPr>
            <p:nvPr/>
          </p:nvSpPr>
          <p:spPr bwMode="auto">
            <a:xfrm>
              <a:off x="4336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1" name="Line 57"/>
            <p:cNvSpPr>
              <a:spLocks noChangeShapeType="1"/>
            </p:cNvSpPr>
            <p:nvPr/>
          </p:nvSpPr>
          <p:spPr bwMode="auto">
            <a:xfrm>
              <a:off x="4743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2" name="Line 58"/>
            <p:cNvSpPr>
              <a:spLocks noChangeShapeType="1"/>
            </p:cNvSpPr>
            <p:nvPr/>
          </p:nvSpPr>
          <p:spPr bwMode="auto">
            <a:xfrm>
              <a:off x="5150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3" name="Line 59"/>
            <p:cNvSpPr>
              <a:spLocks noChangeShapeType="1"/>
            </p:cNvSpPr>
            <p:nvPr/>
          </p:nvSpPr>
          <p:spPr bwMode="auto">
            <a:xfrm>
              <a:off x="2886" y="3897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4" name="Freeform 60"/>
            <p:cNvSpPr>
              <a:spLocks/>
            </p:cNvSpPr>
            <p:nvPr/>
          </p:nvSpPr>
          <p:spPr bwMode="auto">
            <a:xfrm>
              <a:off x="2928" y="3451"/>
              <a:ext cx="257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247" y="27"/>
                </a:cxn>
                <a:cxn ang="0">
                  <a:pos x="250" y="26"/>
                </a:cxn>
                <a:cxn ang="0">
                  <a:pos x="255" y="20"/>
                </a:cxn>
                <a:cxn ang="0">
                  <a:pos x="257" y="18"/>
                </a:cxn>
                <a:cxn ang="0">
                  <a:pos x="257" y="9"/>
                </a:cxn>
                <a:cxn ang="0">
                  <a:pos x="255" y="7"/>
                </a:cxn>
                <a:cxn ang="0">
                  <a:pos x="250" y="1"/>
                </a:cxn>
                <a:cxn ang="0">
                  <a:pos x="247" y="0"/>
                </a:cxn>
                <a:cxn ang="0">
                  <a:pos x="243" y="0"/>
                </a:cxn>
                <a:cxn ang="0">
                  <a:pos x="14" y="0"/>
                </a:cxn>
              </a:cxnLst>
              <a:rect l="0" t="0" r="r" b="b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06" name="Rectangle 62"/>
            <p:cNvSpPr>
              <a:spLocks noChangeArrowheads="1"/>
            </p:cNvSpPr>
            <p:nvPr/>
          </p:nvSpPr>
          <p:spPr bwMode="auto">
            <a:xfrm>
              <a:off x="2784" y="2816"/>
              <a:ext cx="1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 i="0" baseline="0">
                  <a:solidFill>
                    <a:srgbClr val="000000"/>
                  </a:solidFill>
                  <a:latin typeface="Comic Sans MS" pitchFamily="66" charset="0"/>
                </a:rPr>
                <a:t>CP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7807" name="Rectangle 63"/>
            <p:cNvSpPr>
              <a:spLocks noChangeArrowheads="1"/>
            </p:cNvSpPr>
            <p:nvPr/>
          </p:nvSpPr>
          <p:spPr bwMode="auto">
            <a:xfrm>
              <a:off x="2810" y="3581"/>
              <a:ext cx="12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b="0" i="0" baseline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7808" name="Rectangle 64"/>
            <p:cNvSpPr>
              <a:spLocks noChangeArrowheads="1"/>
            </p:cNvSpPr>
            <p:nvPr/>
          </p:nvSpPr>
          <p:spPr bwMode="auto">
            <a:xfrm>
              <a:off x="2810" y="3199"/>
              <a:ext cx="1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0" baseline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7809" name="Line 65"/>
            <p:cNvSpPr>
              <a:spLocks noChangeShapeType="1"/>
            </p:cNvSpPr>
            <p:nvPr/>
          </p:nvSpPr>
          <p:spPr bwMode="auto">
            <a:xfrm flipV="1">
              <a:off x="3171" y="3261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0" name="Freeform 66"/>
            <p:cNvSpPr>
              <a:spLocks/>
            </p:cNvSpPr>
            <p:nvPr/>
          </p:nvSpPr>
          <p:spPr bwMode="auto">
            <a:xfrm>
              <a:off x="3157" y="3247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1" name="Freeform 67"/>
            <p:cNvSpPr>
              <a:spLocks/>
            </p:cNvSpPr>
            <p:nvPr/>
          </p:nvSpPr>
          <p:spPr bwMode="auto">
            <a:xfrm>
              <a:off x="3157" y="3247"/>
              <a:ext cx="435" cy="2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7" y="26"/>
                </a:cxn>
                <a:cxn ang="0">
                  <a:pos x="10" y="28"/>
                </a:cxn>
                <a:cxn ang="0">
                  <a:pos x="425" y="28"/>
                </a:cxn>
                <a:cxn ang="0">
                  <a:pos x="428" y="26"/>
                </a:cxn>
                <a:cxn ang="0">
                  <a:pos x="433" y="21"/>
                </a:cxn>
                <a:cxn ang="0">
                  <a:pos x="435" y="18"/>
                </a:cxn>
                <a:cxn ang="0">
                  <a:pos x="435" y="10"/>
                </a:cxn>
                <a:cxn ang="0">
                  <a:pos x="433" y="7"/>
                </a:cxn>
                <a:cxn ang="0">
                  <a:pos x="428" y="2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2" name="Freeform 68"/>
            <p:cNvSpPr>
              <a:spLocks/>
            </p:cNvSpPr>
            <p:nvPr/>
          </p:nvSpPr>
          <p:spPr bwMode="auto">
            <a:xfrm>
              <a:off x="3564" y="3247"/>
              <a:ext cx="28" cy="231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218"/>
                </a:cxn>
                <a:cxn ang="0">
                  <a:pos x="28" y="14"/>
                </a:cxn>
              </a:cxnLst>
              <a:rect l="0" t="0" r="r" b="b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3" name="Freeform 69"/>
            <p:cNvSpPr>
              <a:spLocks/>
            </p:cNvSpPr>
            <p:nvPr/>
          </p:nvSpPr>
          <p:spPr bwMode="auto">
            <a:xfrm>
              <a:off x="3577" y="3455"/>
              <a:ext cx="43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20"/>
                </a:cxn>
                <a:cxn ang="0">
                  <a:pos x="6" y="26"/>
                </a:cxn>
                <a:cxn ang="0">
                  <a:pos x="9" y="27"/>
                </a:cxn>
                <a:cxn ang="0">
                  <a:pos x="424" y="27"/>
                </a:cxn>
                <a:cxn ang="0">
                  <a:pos x="427" y="26"/>
                </a:cxn>
                <a:cxn ang="0">
                  <a:pos x="432" y="20"/>
                </a:cxn>
                <a:cxn ang="0">
                  <a:pos x="434" y="17"/>
                </a:cxn>
                <a:cxn ang="0">
                  <a:pos x="434" y="9"/>
                </a:cxn>
                <a:cxn ang="0">
                  <a:pos x="432" y="7"/>
                </a:cxn>
                <a:cxn ang="0">
                  <a:pos x="427" y="1"/>
                </a:cxn>
                <a:cxn ang="0">
                  <a:pos x="424" y="0"/>
                </a:cxn>
                <a:cxn ang="0">
                  <a:pos x="420" y="0"/>
                </a:cxn>
                <a:cxn ang="0">
                  <a:pos x="13" y="0"/>
                </a:cxn>
              </a:cxnLst>
              <a:rect l="0" t="0" r="r" b="b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4" name="Line 70"/>
            <p:cNvSpPr>
              <a:spLocks noChangeShapeType="1"/>
            </p:cNvSpPr>
            <p:nvPr/>
          </p:nvSpPr>
          <p:spPr bwMode="auto">
            <a:xfrm flipV="1">
              <a:off x="3997" y="3273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5" name="Freeform 71"/>
            <p:cNvSpPr>
              <a:spLocks/>
            </p:cNvSpPr>
            <p:nvPr/>
          </p:nvSpPr>
          <p:spPr bwMode="auto">
            <a:xfrm>
              <a:off x="3984" y="3260"/>
              <a:ext cx="27" cy="23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221"/>
                </a:cxn>
                <a:cxn ang="0">
                  <a:pos x="1" y="224"/>
                </a:cxn>
                <a:cxn ang="0">
                  <a:pos x="6" y="229"/>
                </a:cxn>
                <a:cxn ang="0">
                  <a:pos x="9" y="230"/>
                </a:cxn>
                <a:cxn ang="0">
                  <a:pos x="17" y="230"/>
                </a:cxn>
                <a:cxn ang="0">
                  <a:pos x="20" y="229"/>
                </a:cxn>
                <a:cxn ang="0">
                  <a:pos x="25" y="224"/>
                </a:cxn>
                <a:cxn ang="0">
                  <a:pos x="27" y="221"/>
                </a:cxn>
                <a:cxn ang="0">
                  <a:pos x="27" y="9"/>
                </a:cxn>
                <a:cxn ang="0">
                  <a:pos x="25" y="6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0" y="217"/>
                </a:cxn>
              </a:cxnLst>
              <a:rect l="0" t="0" r="r" b="b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6" name="Freeform 72"/>
            <p:cNvSpPr>
              <a:spLocks/>
            </p:cNvSpPr>
            <p:nvPr/>
          </p:nvSpPr>
          <p:spPr bwMode="auto">
            <a:xfrm>
              <a:off x="3984" y="3260"/>
              <a:ext cx="43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20"/>
                </a:cxn>
                <a:cxn ang="0">
                  <a:pos x="6" y="25"/>
                </a:cxn>
                <a:cxn ang="0">
                  <a:pos x="9" y="27"/>
                </a:cxn>
                <a:cxn ang="0">
                  <a:pos x="424" y="27"/>
                </a:cxn>
                <a:cxn ang="0">
                  <a:pos x="427" y="25"/>
                </a:cxn>
                <a:cxn ang="0">
                  <a:pos x="432" y="20"/>
                </a:cxn>
                <a:cxn ang="0">
                  <a:pos x="434" y="17"/>
                </a:cxn>
                <a:cxn ang="0">
                  <a:pos x="434" y="9"/>
                </a:cxn>
                <a:cxn ang="0">
                  <a:pos x="432" y="6"/>
                </a:cxn>
                <a:cxn ang="0">
                  <a:pos x="427" y="1"/>
                </a:cxn>
                <a:cxn ang="0">
                  <a:pos x="424" y="0"/>
                </a:cxn>
                <a:cxn ang="0">
                  <a:pos x="420" y="0"/>
                </a:cxn>
                <a:cxn ang="0">
                  <a:pos x="13" y="0"/>
                </a:cxn>
              </a:cxnLst>
              <a:rect l="0" t="0" r="r" b="b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7" name="Freeform 73"/>
            <p:cNvSpPr>
              <a:spLocks/>
            </p:cNvSpPr>
            <p:nvPr/>
          </p:nvSpPr>
          <p:spPr bwMode="auto">
            <a:xfrm>
              <a:off x="4390" y="3260"/>
              <a:ext cx="28" cy="230"/>
            </a:xfrm>
            <a:custGeom>
              <a:avLst/>
              <a:gdLst/>
              <a:ahLst/>
              <a:cxnLst>
                <a:cxn ang="0">
                  <a:pos x="28" y="13"/>
                </a:cxn>
                <a:cxn ang="0">
                  <a:pos x="28" y="9"/>
                </a:cxn>
                <a:cxn ang="0">
                  <a:pos x="26" y="6"/>
                </a:cxn>
                <a:cxn ang="0">
                  <a:pos x="21" y="1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2" y="6"/>
                </a:cxn>
                <a:cxn ang="0">
                  <a:pos x="0" y="9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29"/>
                </a:cxn>
                <a:cxn ang="0">
                  <a:pos x="10" y="230"/>
                </a:cxn>
                <a:cxn ang="0">
                  <a:pos x="18" y="230"/>
                </a:cxn>
                <a:cxn ang="0">
                  <a:pos x="21" y="229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217"/>
                </a:cxn>
                <a:cxn ang="0">
                  <a:pos x="28" y="13"/>
                </a:cxn>
              </a:cxnLst>
              <a:rect l="0" t="0" r="r" b="b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8" name="Freeform 74"/>
            <p:cNvSpPr>
              <a:spLocks/>
            </p:cNvSpPr>
            <p:nvPr/>
          </p:nvSpPr>
          <p:spPr bwMode="auto">
            <a:xfrm>
              <a:off x="4396" y="3459"/>
              <a:ext cx="434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425" y="27"/>
                </a:cxn>
                <a:cxn ang="0">
                  <a:pos x="427" y="26"/>
                </a:cxn>
                <a:cxn ang="0">
                  <a:pos x="433" y="20"/>
                </a:cxn>
                <a:cxn ang="0">
                  <a:pos x="434" y="18"/>
                </a:cxn>
                <a:cxn ang="0">
                  <a:pos x="434" y="9"/>
                </a:cxn>
                <a:cxn ang="0">
                  <a:pos x="433" y="7"/>
                </a:cxn>
                <a:cxn ang="0">
                  <a:pos x="427" y="1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19" name="Line 75"/>
            <p:cNvSpPr>
              <a:spLocks noChangeShapeType="1"/>
            </p:cNvSpPr>
            <p:nvPr/>
          </p:nvSpPr>
          <p:spPr bwMode="auto">
            <a:xfrm flipV="1">
              <a:off x="4811" y="3249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0" name="Freeform 76"/>
            <p:cNvSpPr>
              <a:spLocks/>
            </p:cNvSpPr>
            <p:nvPr/>
          </p:nvSpPr>
          <p:spPr bwMode="auto">
            <a:xfrm>
              <a:off x="4797" y="3235"/>
              <a:ext cx="28" cy="231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7"/>
                </a:cxn>
              </a:cxnLst>
              <a:rect l="0" t="0" r="r" b="b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1" name="Freeform 77"/>
            <p:cNvSpPr>
              <a:spLocks/>
            </p:cNvSpPr>
            <p:nvPr/>
          </p:nvSpPr>
          <p:spPr bwMode="auto">
            <a:xfrm>
              <a:off x="4797" y="3235"/>
              <a:ext cx="435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425" y="27"/>
                </a:cxn>
                <a:cxn ang="0">
                  <a:pos x="428" y="26"/>
                </a:cxn>
                <a:cxn ang="0">
                  <a:pos x="433" y="21"/>
                </a:cxn>
                <a:cxn ang="0">
                  <a:pos x="435" y="18"/>
                </a:cxn>
                <a:cxn ang="0">
                  <a:pos x="435" y="10"/>
                </a:cxn>
                <a:cxn ang="0">
                  <a:pos x="433" y="7"/>
                </a:cxn>
                <a:cxn ang="0">
                  <a:pos x="428" y="2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2" name="Freeform 78"/>
            <p:cNvSpPr>
              <a:spLocks/>
            </p:cNvSpPr>
            <p:nvPr/>
          </p:nvSpPr>
          <p:spPr bwMode="auto">
            <a:xfrm>
              <a:off x="5204" y="3235"/>
              <a:ext cx="28" cy="231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217"/>
                </a:cxn>
                <a:cxn ang="0">
                  <a:pos x="28" y="14"/>
                </a:cxn>
              </a:cxnLst>
              <a:rect l="0" t="0" r="r" b="b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6" name="Freeform 82"/>
            <p:cNvSpPr>
              <a:spLocks/>
            </p:cNvSpPr>
            <p:nvPr/>
          </p:nvSpPr>
          <p:spPr bwMode="auto">
            <a:xfrm flipV="1">
              <a:off x="3629" y="3686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8" name="Line 84"/>
            <p:cNvSpPr>
              <a:spLocks noChangeShapeType="1"/>
            </p:cNvSpPr>
            <p:nvPr/>
          </p:nvSpPr>
          <p:spPr bwMode="auto">
            <a:xfrm flipH="1">
              <a:off x="2944" y="3896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29" name="Freeform 85"/>
            <p:cNvSpPr>
              <a:spLocks/>
            </p:cNvSpPr>
            <p:nvPr/>
          </p:nvSpPr>
          <p:spPr bwMode="auto">
            <a:xfrm flipV="1">
              <a:off x="4445" y="3686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30" name="Line 86"/>
            <p:cNvSpPr>
              <a:spLocks noChangeShapeType="1"/>
            </p:cNvSpPr>
            <p:nvPr/>
          </p:nvSpPr>
          <p:spPr bwMode="auto">
            <a:xfrm>
              <a:off x="3640" y="3688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31" name="Line 87"/>
            <p:cNvSpPr>
              <a:spLocks noChangeShapeType="1"/>
            </p:cNvSpPr>
            <p:nvPr/>
          </p:nvSpPr>
          <p:spPr bwMode="auto">
            <a:xfrm flipH="1">
              <a:off x="4448" y="3896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27832" name="Text Box 88"/>
            <p:cNvSpPr txBox="1">
              <a:spLocks noChangeArrowheads="1"/>
            </p:cNvSpPr>
            <p:nvPr/>
          </p:nvSpPr>
          <p:spPr bwMode="auto">
            <a:xfrm>
              <a:off x="2872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7833" name="Text Box 89"/>
            <p:cNvSpPr txBox="1">
              <a:spLocks noChangeArrowheads="1"/>
            </p:cNvSpPr>
            <p:nvPr/>
          </p:nvSpPr>
          <p:spPr bwMode="auto">
            <a:xfrm>
              <a:off x="3240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927834" name="Text Box 90"/>
            <p:cNvSpPr txBox="1">
              <a:spLocks noChangeArrowheads="1"/>
            </p:cNvSpPr>
            <p:nvPr/>
          </p:nvSpPr>
          <p:spPr bwMode="auto">
            <a:xfrm>
              <a:off x="3696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27835" name="Text Box 91"/>
            <p:cNvSpPr txBox="1">
              <a:spLocks noChangeArrowheads="1"/>
            </p:cNvSpPr>
            <p:nvPr/>
          </p:nvSpPr>
          <p:spPr bwMode="auto">
            <a:xfrm>
              <a:off x="4080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27955" name="Text Box 211"/>
            <p:cNvSpPr txBox="1">
              <a:spLocks noChangeArrowheads="1"/>
            </p:cNvSpPr>
            <p:nvPr/>
          </p:nvSpPr>
          <p:spPr bwMode="auto">
            <a:xfrm>
              <a:off x="4500" y="385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7956" name="Text Box 212"/>
            <p:cNvSpPr txBox="1">
              <a:spLocks noChangeArrowheads="1"/>
            </p:cNvSpPr>
            <p:nvPr/>
          </p:nvSpPr>
          <p:spPr bwMode="auto">
            <a:xfrm>
              <a:off x="4868" y="385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104" name="103 Dikdörtgen"/>
          <p:cNvSpPr/>
          <p:nvPr/>
        </p:nvSpPr>
        <p:spPr>
          <a:xfrm>
            <a:off x="251520" y="5157192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The changes “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ripple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” upward through the chain of flip-flops,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. e., each transition occurs after a clock-to-output delay from the stage before.</a:t>
            </a:r>
            <a:endParaRPr lang="en-US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53389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Ripple Counter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(continued) 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550" y="476672"/>
            <a:ext cx="32194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5630281" cy="486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4752528" cy="502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In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fine timing detail: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The clock to output delay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 err="1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400" baseline="-30000" dirty="0" err="1">
                <a:latin typeface="Comic Sans MS" pitchFamily="66" charset="0"/>
                <a:cs typeface="Times New Roman" pitchFamily="18" charset="0"/>
              </a:rPr>
              <a:t>PHL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causes an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increasing</a:t>
            </a:r>
            <a:b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delay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from clock edge for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each stage transition.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Thus, the count “ripples”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from least to most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significant bit.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For </a:t>
            </a:r>
            <a:r>
              <a:rPr lang="en-US" sz="2400" i="1" dirty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bits, total worst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case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delay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PHL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93799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Ripple Counter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(continued)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673600" y="1484784"/>
            <a:ext cx="4108450" cy="3019425"/>
            <a:chOff x="2888" y="1736"/>
            <a:chExt cx="2588" cy="1902"/>
          </a:xfrm>
        </p:grpSpPr>
        <p:sp>
          <p:nvSpPr>
            <p:cNvPr id="937994" name="Line 10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7995" name="Line 11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7996" name="Freeform 12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9" y="2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12" y="34"/>
                </a:cxn>
                <a:cxn ang="0">
                  <a:pos x="273" y="34"/>
                </a:cxn>
                <a:cxn ang="0">
                  <a:pos x="276" y="32"/>
                </a:cxn>
                <a:cxn ang="0">
                  <a:pos x="283" y="25"/>
                </a:cxn>
                <a:cxn ang="0">
                  <a:pos x="285" y="22"/>
                </a:cxn>
                <a:cxn ang="0">
                  <a:pos x="285" y="12"/>
                </a:cxn>
                <a:cxn ang="0">
                  <a:pos x="283" y="8"/>
                </a:cxn>
                <a:cxn ang="0">
                  <a:pos x="276" y="2"/>
                </a:cxn>
                <a:cxn ang="0">
                  <a:pos x="273" y="0"/>
                </a:cxn>
                <a:cxn ang="0">
                  <a:pos x="268" y="0"/>
                </a:cxn>
                <a:cxn ang="0">
                  <a:pos x="17" y="0"/>
                </a:cxn>
              </a:cxnLst>
              <a:rect l="0" t="0" r="r" b="b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7997" name="Freeform 13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/>
              <a:ahLst/>
              <a:cxnLst>
                <a:cxn ang="0">
                  <a:pos x="32" y="12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9" y="3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96" y="304"/>
                </a:cxn>
                <a:cxn ang="0">
                  <a:pos x="99" y="311"/>
                </a:cxn>
                <a:cxn ang="0">
                  <a:pos x="104" y="315"/>
                </a:cxn>
                <a:cxn ang="0">
                  <a:pos x="107" y="316"/>
                </a:cxn>
                <a:cxn ang="0">
                  <a:pos x="112" y="316"/>
                </a:cxn>
                <a:cxn ang="0">
                  <a:pos x="119" y="313"/>
                </a:cxn>
                <a:cxn ang="0">
                  <a:pos x="122" y="311"/>
                </a:cxn>
                <a:cxn ang="0">
                  <a:pos x="126" y="306"/>
                </a:cxn>
                <a:cxn ang="0">
                  <a:pos x="128" y="303"/>
                </a:cxn>
                <a:cxn ang="0">
                  <a:pos x="128" y="298"/>
                </a:cxn>
                <a:cxn ang="0">
                  <a:pos x="126" y="294"/>
                </a:cxn>
                <a:cxn ang="0">
                  <a:pos x="32" y="12"/>
                </a:cxn>
              </a:cxnLst>
              <a:rect l="0" t="0" r="r" b="b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7998" name="Freeform 14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8" y="32"/>
                </a:cxn>
                <a:cxn ang="0">
                  <a:pos x="12" y="33"/>
                </a:cxn>
                <a:cxn ang="0">
                  <a:pos x="1338" y="33"/>
                </a:cxn>
                <a:cxn ang="0">
                  <a:pos x="1342" y="32"/>
                </a:cxn>
                <a:cxn ang="0">
                  <a:pos x="1348" y="25"/>
                </a:cxn>
                <a:cxn ang="0">
                  <a:pos x="1350" y="21"/>
                </a:cxn>
                <a:cxn ang="0">
                  <a:pos x="1350" y="11"/>
                </a:cxn>
                <a:cxn ang="0">
                  <a:pos x="1348" y="8"/>
                </a:cxn>
                <a:cxn ang="0">
                  <a:pos x="1342" y="1"/>
                </a:cxn>
                <a:cxn ang="0">
                  <a:pos x="1338" y="0"/>
                </a:cxn>
                <a:cxn ang="0">
                  <a:pos x="1333" y="0"/>
                </a:cxn>
                <a:cxn ang="0">
                  <a:pos x="17" y="0"/>
                </a:cxn>
              </a:cxnLst>
              <a:rect l="0" t="0" r="r" b="b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7999" name="Freeform 15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/>
              <a:ahLst/>
              <a:cxnLst>
                <a:cxn ang="0">
                  <a:pos x="2" y="294"/>
                </a:cxn>
                <a:cxn ang="0">
                  <a:pos x="0" y="298"/>
                </a:cxn>
                <a:cxn ang="0">
                  <a:pos x="0" y="303"/>
                </a:cxn>
                <a:cxn ang="0">
                  <a:pos x="2" y="306"/>
                </a:cxn>
                <a:cxn ang="0">
                  <a:pos x="4" y="311"/>
                </a:cxn>
                <a:cxn ang="0">
                  <a:pos x="7" y="313"/>
                </a:cxn>
                <a:cxn ang="0">
                  <a:pos x="12" y="315"/>
                </a:cxn>
                <a:cxn ang="0">
                  <a:pos x="16" y="316"/>
                </a:cxn>
                <a:cxn ang="0">
                  <a:pos x="21" y="316"/>
                </a:cxn>
                <a:cxn ang="0">
                  <a:pos x="24" y="315"/>
                </a:cxn>
                <a:cxn ang="0">
                  <a:pos x="29" y="313"/>
                </a:cxn>
                <a:cxn ang="0">
                  <a:pos x="31" y="310"/>
                </a:cxn>
                <a:cxn ang="0">
                  <a:pos x="32" y="304"/>
                </a:cxn>
                <a:cxn ang="0">
                  <a:pos x="128" y="22"/>
                </a:cxn>
                <a:cxn ang="0">
                  <a:pos x="129" y="18"/>
                </a:cxn>
                <a:cxn ang="0">
                  <a:pos x="129" y="13"/>
                </a:cxn>
                <a:cxn ang="0">
                  <a:pos x="128" y="10"/>
                </a:cxn>
                <a:cxn ang="0">
                  <a:pos x="126" y="5"/>
                </a:cxn>
                <a:cxn ang="0">
                  <a:pos x="123" y="3"/>
                </a:cxn>
                <a:cxn ang="0">
                  <a:pos x="118" y="2"/>
                </a:cxn>
                <a:cxn ang="0">
                  <a:pos x="114" y="0"/>
                </a:cxn>
                <a:cxn ang="0">
                  <a:pos x="109" y="0"/>
                </a:cxn>
                <a:cxn ang="0">
                  <a:pos x="106" y="2"/>
                </a:cxn>
                <a:cxn ang="0">
                  <a:pos x="101" y="3"/>
                </a:cxn>
                <a:cxn ang="0">
                  <a:pos x="99" y="7"/>
                </a:cxn>
                <a:cxn ang="0">
                  <a:pos x="97" y="12"/>
                </a:cxn>
                <a:cxn ang="0">
                  <a:pos x="2" y="294"/>
                </a:cxn>
              </a:cxnLst>
              <a:rect l="0" t="0" r="r" b="b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0" name="Freeform 16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649" y="34"/>
                </a:cxn>
                <a:cxn ang="0">
                  <a:pos x="652" y="32"/>
                </a:cxn>
                <a:cxn ang="0">
                  <a:pos x="659" y="25"/>
                </a:cxn>
                <a:cxn ang="0">
                  <a:pos x="661" y="22"/>
                </a:cxn>
                <a:cxn ang="0">
                  <a:pos x="661" y="12"/>
                </a:cxn>
                <a:cxn ang="0">
                  <a:pos x="659" y="8"/>
                </a:cxn>
                <a:cxn ang="0">
                  <a:pos x="652" y="2"/>
                </a:cxn>
                <a:cxn ang="0">
                  <a:pos x="649" y="0"/>
                </a:cxn>
                <a:cxn ang="0">
                  <a:pos x="644" y="0"/>
                </a:cxn>
                <a:cxn ang="0">
                  <a:pos x="17" y="0"/>
                </a:cxn>
              </a:cxnLst>
              <a:rect l="0" t="0" r="r" b="b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1" name="Rectangle 17"/>
            <p:cNvSpPr>
              <a:spLocks noChangeArrowheads="1"/>
            </p:cNvSpPr>
            <p:nvPr/>
          </p:nvSpPr>
          <p:spPr bwMode="auto">
            <a:xfrm>
              <a:off x="2888" y="1942"/>
              <a:ext cx="1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CP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38002" name="Rectangle 18"/>
            <p:cNvSpPr>
              <a:spLocks noChangeArrowheads="1"/>
            </p:cNvSpPr>
            <p:nvPr/>
          </p:nvSpPr>
          <p:spPr bwMode="auto">
            <a:xfrm>
              <a:off x="2910" y="2387"/>
              <a:ext cx="9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38003" name="Line 19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4" name="Freeform 20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8" y="32"/>
                </a:cxn>
                <a:cxn ang="0">
                  <a:pos x="11" y="33"/>
                </a:cxn>
                <a:cxn ang="0">
                  <a:pos x="557" y="33"/>
                </a:cxn>
                <a:cxn ang="0">
                  <a:pos x="560" y="32"/>
                </a:cxn>
                <a:cxn ang="0">
                  <a:pos x="567" y="25"/>
                </a:cxn>
                <a:cxn ang="0">
                  <a:pos x="568" y="22"/>
                </a:cxn>
                <a:cxn ang="0">
                  <a:pos x="568" y="12"/>
                </a:cxn>
                <a:cxn ang="0">
                  <a:pos x="567" y="8"/>
                </a:cxn>
                <a:cxn ang="0">
                  <a:pos x="560" y="1"/>
                </a:cxn>
                <a:cxn ang="0">
                  <a:pos x="557" y="0"/>
                </a:cxn>
                <a:cxn ang="0">
                  <a:pos x="552" y="0"/>
                </a:cxn>
                <a:cxn ang="0">
                  <a:pos x="16" y="0"/>
                </a:cxn>
              </a:cxnLst>
              <a:rect l="0" t="0" r="r" b="b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5" name="Freeform 21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/>
              <a:ahLst/>
              <a:cxnLst>
                <a:cxn ang="0">
                  <a:pos x="32" y="12"/>
                </a:cxn>
                <a:cxn ang="0">
                  <a:pos x="30" y="6"/>
                </a:cxn>
                <a:cxn ang="0">
                  <a:pos x="28" y="5"/>
                </a:cxn>
                <a:cxn ang="0">
                  <a:pos x="23" y="1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95" y="303"/>
                </a:cxn>
                <a:cxn ang="0">
                  <a:pos x="97" y="308"/>
                </a:cxn>
                <a:cxn ang="0">
                  <a:pos x="99" y="309"/>
                </a:cxn>
                <a:cxn ang="0">
                  <a:pos x="104" y="313"/>
                </a:cxn>
                <a:cxn ang="0">
                  <a:pos x="107" y="314"/>
                </a:cxn>
                <a:cxn ang="0">
                  <a:pos x="112" y="314"/>
                </a:cxn>
                <a:cxn ang="0">
                  <a:pos x="115" y="313"/>
                </a:cxn>
                <a:cxn ang="0">
                  <a:pos x="120" y="311"/>
                </a:cxn>
                <a:cxn ang="0">
                  <a:pos x="122" y="309"/>
                </a:cxn>
                <a:cxn ang="0">
                  <a:pos x="125" y="304"/>
                </a:cxn>
                <a:cxn ang="0">
                  <a:pos x="127" y="301"/>
                </a:cxn>
                <a:cxn ang="0">
                  <a:pos x="127" y="296"/>
                </a:cxn>
                <a:cxn ang="0">
                  <a:pos x="125" y="292"/>
                </a:cxn>
                <a:cxn ang="0">
                  <a:pos x="32" y="12"/>
                </a:cxn>
              </a:cxnLst>
              <a:rect l="0" t="0" r="r" b="b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6" name="Freeform 22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8" y="32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1766" y="40"/>
                </a:cxn>
                <a:cxn ang="0">
                  <a:pos x="1771" y="40"/>
                </a:cxn>
                <a:cxn ang="0">
                  <a:pos x="1774" y="38"/>
                </a:cxn>
                <a:cxn ang="0">
                  <a:pos x="1781" y="32"/>
                </a:cxn>
                <a:cxn ang="0">
                  <a:pos x="1783" y="28"/>
                </a:cxn>
                <a:cxn ang="0">
                  <a:pos x="1783" y="18"/>
                </a:cxn>
                <a:cxn ang="0">
                  <a:pos x="1781" y="15"/>
                </a:cxn>
                <a:cxn ang="0">
                  <a:pos x="1774" y="8"/>
                </a:cxn>
                <a:cxn ang="0">
                  <a:pos x="1771" y="6"/>
                </a:cxn>
                <a:cxn ang="0">
                  <a:pos x="1766" y="6"/>
                </a:cxn>
                <a:cxn ang="0">
                  <a:pos x="16" y="0"/>
                </a:cxn>
              </a:cxnLst>
              <a:rect l="0" t="0" r="r" b="b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7" name="Rectangle 23"/>
            <p:cNvSpPr>
              <a:spLocks noChangeArrowheads="1"/>
            </p:cNvSpPr>
            <p:nvPr/>
          </p:nvSpPr>
          <p:spPr bwMode="auto">
            <a:xfrm>
              <a:off x="2915" y="288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38008" name="Line 24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09" name="Freeform 25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8" y="32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894" y="38"/>
                </a:cxn>
                <a:cxn ang="0">
                  <a:pos x="900" y="38"/>
                </a:cxn>
                <a:cxn ang="0">
                  <a:pos x="903" y="37"/>
                </a:cxn>
                <a:cxn ang="0">
                  <a:pos x="910" y="30"/>
                </a:cxn>
                <a:cxn ang="0">
                  <a:pos x="911" y="26"/>
                </a:cxn>
                <a:cxn ang="0">
                  <a:pos x="911" y="16"/>
                </a:cxn>
                <a:cxn ang="0">
                  <a:pos x="910" y="13"/>
                </a:cxn>
                <a:cxn ang="0">
                  <a:pos x="903" y="6"/>
                </a:cxn>
                <a:cxn ang="0">
                  <a:pos x="900" y="5"/>
                </a:cxn>
                <a:cxn ang="0">
                  <a:pos x="894" y="5"/>
                </a:cxn>
                <a:cxn ang="0">
                  <a:pos x="16" y="0"/>
                </a:cxn>
              </a:cxnLst>
              <a:rect l="0" t="0" r="r" b="b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0" name="Freeform 26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/>
              <a:ahLst/>
              <a:cxnLst>
                <a:cxn ang="0">
                  <a:pos x="32" y="11"/>
                </a:cxn>
                <a:cxn ang="0">
                  <a:pos x="30" y="6"/>
                </a:cxn>
                <a:cxn ang="0">
                  <a:pos x="29" y="5"/>
                </a:cxn>
                <a:cxn ang="0">
                  <a:pos x="24" y="1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96" y="302"/>
                </a:cxn>
                <a:cxn ang="0">
                  <a:pos x="97" y="307"/>
                </a:cxn>
                <a:cxn ang="0">
                  <a:pos x="99" y="309"/>
                </a:cxn>
                <a:cxn ang="0">
                  <a:pos x="104" y="313"/>
                </a:cxn>
                <a:cxn ang="0">
                  <a:pos x="107" y="314"/>
                </a:cxn>
                <a:cxn ang="0">
                  <a:pos x="112" y="314"/>
                </a:cxn>
                <a:cxn ang="0">
                  <a:pos x="116" y="313"/>
                </a:cxn>
                <a:cxn ang="0">
                  <a:pos x="121" y="311"/>
                </a:cxn>
                <a:cxn ang="0">
                  <a:pos x="122" y="309"/>
                </a:cxn>
                <a:cxn ang="0">
                  <a:pos x="126" y="304"/>
                </a:cxn>
                <a:cxn ang="0">
                  <a:pos x="127" y="301"/>
                </a:cxn>
                <a:cxn ang="0">
                  <a:pos x="127" y="296"/>
                </a:cxn>
                <a:cxn ang="0">
                  <a:pos x="126" y="292"/>
                </a:cxn>
                <a:cxn ang="0">
                  <a:pos x="32" y="11"/>
                </a:cxn>
              </a:cxnLst>
              <a:rect l="0" t="0" r="r" b="b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1" name="Freeform 27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9" y="31"/>
                </a:cxn>
                <a:cxn ang="0">
                  <a:pos x="12" y="33"/>
                </a:cxn>
                <a:cxn ang="0">
                  <a:pos x="1397" y="33"/>
                </a:cxn>
                <a:cxn ang="0">
                  <a:pos x="1400" y="31"/>
                </a:cxn>
                <a:cxn ang="0">
                  <a:pos x="1407" y="25"/>
                </a:cxn>
                <a:cxn ang="0">
                  <a:pos x="1409" y="21"/>
                </a:cxn>
                <a:cxn ang="0">
                  <a:pos x="1409" y="11"/>
                </a:cxn>
                <a:cxn ang="0">
                  <a:pos x="1407" y="8"/>
                </a:cxn>
                <a:cxn ang="0">
                  <a:pos x="1400" y="1"/>
                </a:cxn>
                <a:cxn ang="0">
                  <a:pos x="1397" y="0"/>
                </a:cxn>
                <a:cxn ang="0">
                  <a:pos x="1392" y="0"/>
                </a:cxn>
                <a:cxn ang="0">
                  <a:pos x="17" y="0"/>
                </a:cxn>
              </a:cxnLst>
              <a:rect l="0" t="0" r="r" b="b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2" name="Line 28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3" name="Freeform 29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9" y="2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12" y="33"/>
                </a:cxn>
                <a:cxn ang="0">
                  <a:pos x="1245" y="33"/>
                </a:cxn>
                <a:cxn ang="0">
                  <a:pos x="1248" y="32"/>
                </a:cxn>
                <a:cxn ang="0">
                  <a:pos x="1255" y="25"/>
                </a:cxn>
                <a:cxn ang="0">
                  <a:pos x="1257" y="22"/>
                </a:cxn>
                <a:cxn ang="0">
                  <a:pos x="1257" y="12"/>
                </a:cxn>
                <a:cxn ang="0">
                  <a:pos x="1255" y="8"/>
                </a:cxn>
                <a:cxn ang="0">
                  <a:pos x="1248" y="2"/>
                </a:cxn>
                <a:cxn ang="0">
                  <a:pos x="1245" y="0"/>
                </a:cxn>
                <a:cxn ang="0">
                  <a:pos x="1240" y="0"/>
                </a:cxn>
                <a:cxn ang="0">
                  <a:pos x="17" y="0"/>
                </a:cxn>
              </a:cxnLst>
              <a:rect l="0" t="0" r="r" b="b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4" name="Freeform 30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/>
              <a:ahLst/>
              <a:cxnLst>
                <a:cxn ang="0">
                  <a:pos x="32" y="12"/>
                </a:cxn>
                <a:cxn ang="0">
                  <a:pos x="30" y="7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2" y="2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96" y="303"/>
                </a:cxn>
                <a:cxn ang="0">
                  <a:pos x="97" y="308"/>
                </a:cxn>
                <a:cxn ang="0">
                  <a:pos x="99" y="309"/>
                </a:cxn>
                <a:cxn ang="0">
                  <a:pos x="104" y="313"/>
                </a:cxn>
                <a:cxn ang="0">
                  <a:pos x="107" y="314"/>
                </a:cxn>
                <a:cxn ang="0">
                  <a:pos x="112" y="314"/>
                </a:cxn>
                <a:cxn ang="0">
                  <a:pos x="116" y="313"/>
                </a:cxn>
                <a:cxn ang="0">
                  <a:pos x="121" y="311"/>
                </a:cxn>
                <a:cxn ang="0">
                  <a:pos x="122" y="309"/>
                </a:cxn>
                <a:cxn ang="0">
                  <a:pos x="126" y="304"/>
                </a:cxn>
                <a:cxn ang="0">
                  <a:pos x="127" y="301"/>
                </a:cxn>
                <a:cxn ang="0">
                  <a:pos x="127" y="296"/>
                </a:cxn>
                <a:cxn ang="0">
                  <a:pos x="126" y="293"/>
                </a:cxn>
                <a:cxn ang="0">
                  <a:pos x="32" y="12"/>
                </a:cxn>
              </a:cxnLst>
              <a:rect l="0" t="0" r="r" b="b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5" name="Freeform 31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8" y="32"/>
                </a:cxn>
                <a:cxn ang="0">
                  <a:pos x="11" y="33"/>
                </a:cxn>
                <a:cxn ang="0">
                  <a:pos x="1040" y="33"/>
                </a:cxn>
                <a:cxn ang="0">
                  <a:pos x="1043" y="32"/>
                </a:cxn>
                <a:cxn ang="0">
                  <a:pos x="1050" y="25"/>
                </a:cxn>
                <a:cxn ang="0">
                  <a:pos x="1052" y="22"/>
                </a:cxn>
                <a:cxn ang="0">
                  <a:pos x="1052" y="12"/>
                </a:cxn>
                <a:cxn ang="0">
                  <a:pos x="1050" y="8"/>
                </a:cxn>
                <a:cxn ang="0">
                  <a:pos x="1043" y="2"/>
                </a:cxn>
                <a:cxn ang="0">
                  <a:pos x="1040" y="0"/>
                </a:cxn>
                <a:cxn ang="0">
                  <a:pos x="1035" y="0"/>
                </a:cxn>
                <a:cxn ang="0">
                  <a:pos x="16" y="0"/>
                </a:cxn>
              </a:cxnLst>
              <a:rect l="0" t="0" r="r" b="b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6" name="Rectangle 32"/>
            <p:cNvSpPr>
              <a:spLocks noChangeArrowheads="1"/>
            </p:cNvSpPr>
            <p:nvPr/>
          </p:nvSpPr>
          <p:spPr bwMode="auto">
            <a:xfrm>
              <a:off x="2930" y="3322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38017" name="Line 33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8" name="Line 34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19" name="Line 35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0" name="Rectangle 36"/>
            <p:cNvSpPr>
              <a:spLocks noChangeArrowheads="1"/>
            </p:cNvSpPr>
            <p:nvPr/>
          </p:nvSpPr>
          <p:spPr bwMode="auto">
            <a:xfrm>
              <a:off x="3353" y="1736"/>
              <a:ext cx="3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r>
                <a:rPr lang="en-US" sz="2000" i="0">
                  <a:solidFill>
                    <a:srgbClr val="000000"/>
                  </a:solidFill>
                  <a:latin typeface="Comic Sans MS" pitchFamily="66" charset="0"/>
                </a:rPr>
                <a:t>PHL</a:t>
              </a:r>
              <a:endParaRPr lang="en-US" sz="20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38021" name="Freeform 37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54" y="20"/>
                </a:cxn>
                <a:cxn ang="0">
                  <a:pos x="157" y="17"/>
                </a:cxn>
                <a:cxn ang="0">
                  <a:pos x="160" y="14"/>
                </a:cxn>
                <a:cxn ang="0">
                  <a:pos x="160" y="7"/>
                </a:cxn>
                <a:cxn ang="0">
                  <a:pos x="157" y="4"/>
                </a:cxn>
                <a:cxn ang="0">
                  <a:pos x="154" y="0"/>
                </a:cxn>
                <a:cxn ang="0">
                  <a:pos x="150" y="0"/>
                </a:cxn>
                <a:cxn ang="0">
                  <a:pos x="10" y="0"/>
                </a:cxn>
              </a:cxnLst>
              <a:rect l="0" t="0" r="r" b="b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2" name="Freeform 38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43"/>
                </a:cxn>
                <a:cxn ang="0">
                  <a:pos x="0" y="88"/>
                </a:cxn>
                <a:cxn ang="0">
                  <a:pos x="0" y="0"/>
                </a:cxn>
              </a:cxnLst>
              <a:rect l="0" t="0" r="r" b="b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3" name="Freeform 39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5" y="18"/>
                </a:cxn>
                <a:cxn ang="0">
                  <a:pos x="94" y="62"/>
                </a:cxn>
                <a:cxn ang="0">
                  <a:pos x="94" y="45"/>
                </a:cxn>
                <a:cxn ang="0">
                  <a:pos x="5" y="90"/>
                </a:cxn>
                <a:cxn ang="0">
                  <a:pos x="21" y="98"/>
                </a:cxn>
                <a:cxn ang="0">
                  <a:pos x="21" y="10"/>
                </a:cxn>
                <a:cxn ang="0">
                  <a:pos x="0" y="10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2" y="103"/>
                </a:cxn>
                <a:cxn ang="0">
                  <a:pos x="4" y="105"/>
                </a:cxn>
                <a:cxn ang="0">
                  <a:pos x="5" y="107"/>
                </a:cxn>
                <a:cxn ang="0">
                  <a:pos x="7" y="108"/>
                </a:cxn>
                <a:cxn ang="0">
                  <a:pos x="10" y="108"/>
                </a:cxn>
                <a:cxn ang="0">
                  <a:pos x="12" y="108"/>
                </a:cxn>
                <a:cxn ang="0">
                  <a:pos x="15" y="107"/>
                </a:cxn>
                <a:cxn ang="0">
                  <a:pos x="104" y="62"/>
                </a:cxn>
                <a:cxn ang="0">
                  <a:pos x="107" y="60"/>
                </a:cxn>
                <a:cxn ang="0">
                  <a:pos x="107" y="58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9" y="50"/>
                </a:cxn>
                <a:cxn ang="0">
                  <a:pos x="107" y="48"/>
                </a:cxn>
                <a:cxn ang="0">
                  <a:pos x="106" y="45"/>
                </a:cxn>
                <a:cxn ang="0">
                  <a:pos x="104" y="45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1" y="10"/>
                </a:cxn>
              </a:cxnLst>
              <a:rect l="0" t="0" r="r" b="b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4" name="Freeform 40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/>
              <a:ahLst/>
              <a:cxnLst>
                <a:cxn ang="0">
                  <a:pos x="136" y="20"/>
                </a:cxn>
                <a:cxn ang="0">
                  <a:pos x="139" y="20"/>
                </a:cxn>
                <a:cxn ang="0">
                  <a:pos x="143" y="17"/>
                </a:cxn>
                <a:cxn ang="0">
                  <a:pos x="146" y="13"/>
                </a:cxn>
                <a:cxn ang="0">
                  <a:pos x="146" y="7"/>
                </a:cxn>
                <a:cxn ang="0">
                  <a:pos x="143" y="3"/>
                </a:cxn>
                <a:cxn ang="0">
                  <a:pos x="139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136" y="20"/>
                </a:cxn>
              </a:cxnLst>
              <a:rect l="0" t="0" r="r" b="b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5" name="Freeform 41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/>
              <a:ahLst/>
              <a:cxnLst>
                <a:cxn ang="0">
                  <a:pos x="90" y="88"/>
                </a:cxn>
                <a:cxn ang="0">
                  <a:pos x="0" y="45"/>
                </a:cxn>
                <a:cxn ang="0">
                  <a:pos x="90" y="0"/>
                </a:cxn>
                <a:cxn ang="0">
                  <a:pos x="90" y="88"/>
                </a:cxn>
              </a:cxnLst>
              <a:rect l="0" t="0" r="r" b="b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6" name="Freeform 42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/>
              <a:ahLst/>
              <a:cxnLst>
                <a:cxn ang="0">
                  <a:pos x="90" y="98"/>
                </a:cxn>
                <a:cxn ang="0">
                  <a:pos x="105" y="90"/>
                </a:cxn>
                <a:cxn ang="0">
                  <a:pos x="15" y="47"/>
                </a:cxn>
                <a:cxn ang="0">
                  <a:pos x="15" y="63"/>
                </a:cxn>
                <a:cxn ang="0">
                  <a:pos x="105" y="18"/>
                </a:cxn>
                <a:cxn ang="0">
                  <a:pos x="90" y="10"/>
                </a:cxn>
                <a:cxn ang="0">
                  <a:pos x="90" y="98"/>
                </a:cxn>
                <a:cxn ang="0">
                  <a:pos x="110" y="98"/>
                </a:cxn>
                <a:cxn ang="0">
                  <a:pos x="110" y="10"/>
                </a:cxn>
                <a:cxn ang="0">
                  <a:pos x="110" y="8"/>
                </a:cxn>
                <a:cxn ang="0">
                  <a:pos x="108" y="5"/>
                </a:cxn>
                <a:cxn ang="0">
                  <a:pos x="107" y="3"/>
                </a:cxn>
                <a:cxn ang="0">
                  <a:pos x="105" y="1"/>
                </a:cxn>
                <a:cxn ang="0">
                  <a:pos x="103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5" y="1"/>
                </a:cxn>
                <a:cxn ang="0">
                  <a:pos x="5" y="47"/>
                </a:cxn>
                <a:cxn ang="0">
                  <a:pos x="1" y="48"/>
                </a:cxn>
                <a:cxn ang="0">
                  <a:pos x="1" y="50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5" y="107"/>
                </a:cxn>
                <a:cxn ang="0">
                  <a:pos x="97" y="108"/>
                </a:cxn>
                <a:cxn ang="0">
                  <a:pos x="100" y="108"/>
                </a:cxn>
                <a:cxn ang="0">
                  <a:pos x="103" y="108"/>
                </a:cxn>
                <a:cxn ang="0">
                  <a:pos x="105" y="107"/>
                </a:cxn>
                <a:cxn ang="0">
                  <a:pos x="107" y="105"/>
                </a:cxn>
                <a:cxn ang="0">
                  <a:pos x="108" y="103"/>
                </a:cxn>
                <a:cxn ang="0">
                  <a:pos x="110" y="102"/>
                </a:cxn>
                <a:cxn ang="0">
                  <a:pos x="110" y="98"/>
                </a:cxn>
                <a:cxn ang="0">
                  <a:pos x="90" y="98"/>
                </a:cxn>
              </a:cxnLst>
              <a:rect l="0" t="0" r="r" b="b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7" name="Rectangle 43"/>
            <p:cNvSpPr>
              <a:spLocks noChangeArrowheads="1"/>
            </p:cNvSpPr>
            <p:nvPr/>
          </p:nvSpPr>
          <p:spPr bwMode="auto">
            <a:xfrm>
              <a:off x="3699" y="2210"/>
              <a:ext cx="3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r>
                <a:rPr lang="en-US" sz="2000" i="0">
                  <a:solidFill>
                    <a:srgbClr val="000000"/>
                  </a:solidFill>
                  <a:latin typeface="Comic Sans MS" pitchFamily="66" charset="0"/>
                </a:rPr>
                <a:t>PHL</a:t>
              </a:r>
              <a:endParaRPr lang="en-US" sz="20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38028" name="Freeform 44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55" y="20"/>
                </a:cxn>
                <a:cxn ang="0">
                  <a:pos x="159" y="17"/>
                </a:cxn>
                <a:cxn ang="0">
                  <a:pos x="162" y="13"/>
                </a:cxn>
                <a:cxn ang="0">
                  <a:pos x="162" y="7"/>
                </a:cxn>
                <a:cxn ang="0">
                  <a:pos x="159" y="3"/>
                </a:cxn>
                <a:cxn ang="0">
                  <a:pos x="155" y="0"/>
                </a:cxn>
                <a:cxn ang="0">
                  <a:pos x="152" y="0"/>
                </a:cxn>
                <a:cxn ang="0">
                  <a:pos x="10" y="0"/>
                </a:cxn>
              </a:cxnLst>
              <a:rect l="0" t="0" r="r" b="b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29" name="Freeform 45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45"/>
                </a:cxn>
                <a:cxn ang="0">
                  <a:pos x="0" y="88"/>
                </a:cxn>
                <a:cxn ang="0">
                  <a:pos x="0" y="0"/>
                </a:cxn>
              </a:cxnLst>
              <a:rect l="0" t="0" r="r" b="b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0" name="Freeform 46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5" y="18"/>
                </a:cxn>
                <a:cxn ang="0">
                  <a:pos x="94" y="63"/>
                </a:cxn>
                <a:cxn ang="0">
                  <a:pos x="94" y="47"/>
                </a:cxn>
                <a:cxn ang="0">
                  <a:pos x="5" y="90"/>
                </a:cxn>
                <a:cxn ang="0">
                  <a:pos x="20" y="98"/>
                </a:cxn>
                <a:cxn ang="0">
                  <a:pos x="20" y="10"/>
                </a:cxn>
                <a:cxn ang="0">
                  <a:pos x="0" y="10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2" y="103"/>
                </a:cxn>
                <a:cxn ang="0">
                  <a:pos x="2" y="105"/>
                </a:cxn>
                <a:cxn ang="0">
                  <a:pos x="5" y="107"/>
                </a:cxn>
                <a:cxn ang="0">
                  <a:pos x="7" y="108"/>
                </a:cxn>
                <a:cxn ang="0">
                  <a:pos x="10" y="108"/>
                </a:cxn>
                <a:cxn ang="0">
                  <a:pos x="12" y="108"/>
                </a:cxn>
                <a:cxn ang="0">
                  <a:pos x="15" y="107"/>
                </a:cxn>
                <a:cxn ang="0">
                  <a:pos x="104" y="63"/>
                </a:cxn>
                <a:cxn ang="0">
                  <a:pos x="106" y="62"/>
                </a:cxn>
                <a:cxn ang="0">
                  <a:pos x="107" y="60"/>
                </a:cxn>
                <a:cxn ang="0">
                  <a:pos x="109" y="57"/>
                </a:cxn>
                <a:cxn ang="0">
                  <a:pos x="109" y="55"/>
                </a:cxn>
                <a:cxn ang="0">
                  <a:pos x="109" y="52"/>
                </a:cxn>
                <a:cxn ang="0">
                  <a:pos x="107" y="50"/>
                </a:cxn>
                <a:cxn ang="0">
                  <a:pos x="106" y="48"/>
                </a:cxn>
                <a:cxn ang="0">
                  <a:pos x="104" y="47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0" y="10"/>
                </a:cxn>
              </a:cxnLst>
              <a:rect l="0" t="0" r="r" b="b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1" name="Freeform 47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/>
              <a:ahLst/>
              <a:cxnLst>
                <a:cxn ang="0">
                  <a:pos x="137" y="20"/>
                </a:cxn>
                <a:cxn ang="0">
                  <a:pos x="140" y="20"/>
                </a:cxn>
                <a:cxn ang="0">
                  <a:pos x="144" y="17"/>
                </a:cxn>
                <a:cxn ang="0">
                  <a:pos x="147" y="13"/>
                </a:cxn>
                <a:cxn ang="0">
                  <a:pos x="147" y="7"/>
                </a:cxn>
                <a:cxn ang="0">
                  <a:pos x="144" y="3"/>
                </a:cxn>
                <a:cxn ang="0">
                  <a:pos x="14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137" y="20"/>
                </a:cxn>
              </a:cxnLst>
              <a:rect l="0" t="0" r="r" b="b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2" name="Freeform 48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/>
              <a:ahLst/>
              <a:cxnLst>
                <a:cxn ang="0">
                  <a:pos x="89" y="88"/>
                </a:cxn>
                <a:cxn ang="0">
                  <a:pos x="0" y="45"/>
                </a:cxn>
                <a:cxn ang="0">
                  <a:pos x="89" y="0"/>
                </a:cxn>
                <a:cxn ang="0">
                  <a:pos x="89" y="88"/>
                </a:cxn>
              </a:cxnLst>
              <a:rect l="0" t="0" r="r" b="b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3" name="Freeform 49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/>
              <a:ahLst/>
              <a:cxnLst>
                <a:cxn ang="0">
                  <a:pos x="88" y="98"/>
                </a:cxn>
                <a:cxn ang="0">
                  <a:pos x="104" y="90"/>
                </a:cxn>
                <a:cxn ang="0">
                  <a:pos x="15" y="47"/>
                </a:cxn>
                <a:cxn ang="0">
                  <a:pos x="15" y="63"/>
                </a:cxn>
                <a:cxn ang="0">
                  <a:pos x="104" y="18"/>
                </a:cxn>
                <a:cxn ang="0">
                  <a:pos x="88" y="10"/>
                </a:cxn>
                <a:cxn ang="0">
                  <a:pos x="88" y="98"/>
                </a:cxn>
                <a:cxn ang="0">
                  <a:pos x="109" y="98"/>
                </a:cxn>
                <a:cxn ang="0">
                  <a:pos x="109" y="10"/>
                </a:cxn>
                <a:cxn ang="0">
                  <a:pos x="109" y="8"/>
                </a:cxn>
                <a:cxn ang="0">
                  <a:pos x="107" y="5"/>
                </a:cxn>
                <a:cxn ang="0">
                  <a:pos x="105" y="3"/>
                </a:cxn>
                <a:cxn ang="0">
                  <a:pos x="104" y="1"/>
                </a:cxn>
                <a:cxn ang="0">
                  <a:pos x="102" y="0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3" y="1"/>
                </a:cxn>
                <a:cxn ang="0">
                  <a:pos x="5" y="47"/>
                </a:cxn>
                <a:cxn ang="0">
                  <a:pos x="1" y="48"/>
                </a:cxn>
                <a:cxn ang="0">
                  <a:pos x="1" y="50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3" y="107"/>
                </a:cxn>
                <a:cxn ang="0">
                  <a:pos x="95" y="108"/>
                </a:cxn>
                <a:cxn ang="0">
                  <a:pos x="99" y="108"/>
                </a:cxn>
                <a:cxn ang="0">
                  <a:pos x="102" y="108"/>
                </a:cxn>
                <a:cxn ang="0">
                  <a:pos x="104" y="107"/>
                </a:cxn>
                <a:cxn ang="0">
                  <a:pos x="105" y="105"/>
                </a:cxn>
                <a:cxn ang="0">
                  <a:pos x="107" y="103"/>
                </a:cxn>
                <a:cxn ang="0">
                  <a:pos x="109" y="102"/>
                </a:cxn>
                <a:cxn ang="0">
                  <a:pos x="109" y="98"/>
                </a:cxn>
                <a:cxn ang="0">
                  <a:pos x="88" y="98"/>
                </a:cxn>
              </a:cxnLst>
              <a:rect l="0" t="0" r="r" b="b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4" name="Rectangle 50"/>
            <p:cNvSpPr>
              <a:spLocks noChangeArrowheads="1"/>
            </p:cNvSpPr>
            <p:nvPr/>
          </p:nvSpPr>
          <p:spPr bwMode="auto">
            <a:xfrm>
              <a:off x="4064" y="2668"/>
              <a:ext cx="33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  <a:r>
                <a:rPr lang="en-US" sz="2000" i="0">
                  <a:solidFill>
                    <a:srgbClr val="000000"/>
                  </a:solidFill>
                  <a:latin typeface="Comic Sans MS" pitchFamily="66" charset="0"/>
                </a:rPr>
                <a:t>pHL</a:t>
              </a:r>
              <a:endParaRPr lang="en-US" sz="20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38035" name="Freeform 51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56" y="20"/>
                </a:cxn>
                <a:cxn ang="0">
                  <a:pos x="159" y="17"/>
                </a:cxn>
                <a:cxn ang="0">
                  <a:pos x="162" y="13"/>
                </a:cxn>
                <a:cxn ang="0">
                  <a:pos x="162" y="6"/>
                </a:cxn>
                <a:cxn ang="0">
                  <a:pos x="159" y="3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0" y="0"/>
                </a:cxn>
              </a:cxnLst>
              <a:rect l="0" t="0" r="r" b="b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6" name="Freeform 52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45"/>
                </a:cxn>
                <a:cxn ang="0">
                  <a:pos x="0" y="88"/>
                </a:cxn>
                <a:cxn ang="0">
                  <a:pos x="0" y="0"/>
                </a:cxn>
              </a:cxnLst>
              <a:rect l="0" t="0" r="r" b="b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7" name="Freeform 53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5" y="18"/>
                </a:cxn>
                <a:cxn ang="0">
                  <a:pos x="93" y="63"/>
                </a:cxn>
                <a:cxn ang="0">
                  <a:pos x="93" y="46"/>
                </a:cxn>
                <a:cxn ang="0">
                  <a:pos x="5" y="90"/>
                </a:cxn>
                <a:cxn ang="0">
                  <a:pos x="20" y="98"/>
                </a:cxn>
                <a:cxn ang="0">
                  <a:pos x="20" y="10"/>
                </a:cxn>
                <a:cxn ang="0">
                  <a:pos x="0" y="10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3"/>
                </a:cxn>
                <a:cxn ang="0">
                  <a:pos x="1" y="105"/>
                </a:cxn>
                <a:cxn ang="0">
                  <a:pos x="5" y="107"/>
                </a:cxn>
                <a:cxn ang="0">
                  <a:pos x="6" y="108"/>
                </a:cxn>
                <a:cxn ang="0">
                  <a:pos x="10" y="108"/>
                </a:cxn>
                <a:cxn ang="0">
                  <a:pos x="11" y="108"/>
                </a:cxn>
                <a:cxn ang="0">
                  <a:pos x="15" y="107"/>
                </a:cxn>
                <a:cxn ang="0">
                  <a:pos x="103" y="63"/>
                </a:cxn>
                <a:cxn ang="0">
                  <a:pos x="105" y="62"/>
                </a:cxn>
                <a:cxn ang="0">
                  <a:pos x="107" y="60"/>
                </a:cxn>
                <a:cxn ang="0">
                  <a:pos x="108" y="57"/>
                </a:cxn>
                <a:cxn ang="0">
                  <a:pos x="108" y="55"/>
                </a:cxn>
                <a:cxn ang="0">
                  <a:pos x="108" y="51"/>
                </a:cxn>
                <a:cxn ang="0">
                  <a:pos x="107" y="50"/>
                </a:cxn>
                <a:cxn ang="0">
                  <a:pos x="105" y="48"/>
                </a:cxn>
                <a:cxn ang="0">
                  <a:pos x="103" y="46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0" y="10"/>
                </a:cxn>
              </a:cxnLst>
              <a:rect l="0" t="0" r="r" b="b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8" name="Freeform 54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/>
              <a:ahLst/>
              <a:cxnLst>
                <a:cxn ang="0">
                  <a:pos x="136" y="20"/>
                </a:cxn>
                <a:cxn ang="0">
                  <a:pos x="139" y="20"/>
                </a:cxn>
                <a:cxn ang="0">
                  <a:pos x="142" y="17"/>
                </a:cxn>
                <a:cxn ang="0">
                  <a:pos x="146" y="13"/>
                </a:cxn>
                <a:cxn ang="0">
                  <a:pos x="146" y="7"/>
                </a:cxn>
                <a:cxn ang="0">
                  <a:pos x="142" y="3"/>
                </a:cxn>
                <a:cxn ang="0">
                  <a:pos x="139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136" y="20"/>
                </a:cxn>
              </a:cxnLst>
              <a:rect l="0" t="0" r="r" b="b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39" name="Freeform 55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/>
              <a:ahLst/>
              <a:cxnLst>
                <a:cxn ang="0">
                  <a:pos x="91" y="89"/>
                </a:cxn>
                <a:cxn ang="0">
                  <a:pos x="0" y="44"/>
                </a:cxn>
                <a:cxn ang="0">
                  <a:pos x="91" y="0"/>
                </a:cxn>
                <a:cxn ang="0">
                  <a:pos x="91" y="89"/>
                </a:cxn>
              </a:cxnLst>
              <a:rect l="0" t="0" r="r" b="b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8040" name="Freeform 56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/>
              <a:ahLst/>
              <a:cxnLst>
                <a:cxn ang="0">
                  <a:pos x="91" y="99"/>
                </a:cxn>
                <a:cxn ang="0">
                  <a:pos x="106" y="91"/>
                </a:cxn>
                <a:cxn ang="0">
                  <a:pos x="15" y="46"/>
                </a:cxn>
                <a:cxn ang="0">
                  <a:pos x="15" y="62"/>
                </a:cxn>
                <a:cxn ang="0">
                  <a:pos x="106" y="19"/>
                </a:cxn>
                <a:cxn ang="0">
                  <a:pos x="91" y="10"/>
                </a:cxn>
                <a:cxn ang="0">
                  <a:pos x="91" y="99"/>
                </a:cxn>
                <a:cxn ang="0">
                  <a:pos x="111" y="99"/>
                </a:cxn>
                <a:cxn ang="0">
                  <a:pos x="111" y="10"/>
                </a:cxn>
                <a:cxn ang="0">
                  <a:pos x="111" y="9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6" y="2"/>
                </a:cxn>
                <a:cxn ang="0">
                  <a:pos x="104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6" y="2"/>
                </a:cxn>
                <a:cxn ang="0">
                  <a:pos x="5" y="46"/>
                </a:cxn>
                <a:cxn ang="0">
                  <a:pos x="4" y="47"/>
                </a:cxn>
                <a:cxn ang="0">
                  <a:pos x="2" y="49"/>
                </a:cxn>
                <a:cxn ang="0">
                  <a:pos x="0" y="52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2" y="59"/>
                </a:cxn>
                <a:cxn ang="0">
                  <a:pos x="4" y="61"/>
                </a:cxn>
                <a:cxn ang="0">
                  <a:pos x="5" y="62"/>
                </a:cxn>
                <a:cxn ang="0">
                  <a:pos x="96" y="107"/>
                </a:cxn>
                <a:cxn ang="0">
                  <a:pos x="97" y="109"/>
                </a:cxn>
                <a:cxn ang="0">
                  <a:pos x="101" y="109"/>
                </a:cxn>
                <a:cxn ang="0">
                  <a:pos x="104" y="109"/>
                </a:cxn>
                <a:cxn ang="0">
                  <a:pos x="106" y="107"/>
                </a:cxn>
                <a:cxn ang="0">
                  <a:pos x="107" y="106"/>
                </a:cxn>
                <a:cxn ang="0">
                  <a:pos x="109" y="104"/>
                </a:cxn>
                <a:cxn ang="0">
                  <a:pos x="111" y="102"/>
                </a:cxn>
                <a:cxn ang="0">
                  <a:pos x="111" y="99"/>
                </a:cxn>
                <a:cxn ang="0">
                  <a:pos x="91" y="99"/>
                </a:cxn>
              </a:cxnLst>
              <a:rect l="0" t="0" r="r" b="b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53" name="52 Metin kutusu"/>
          <p:cNvSpPr txBox="1"/>
          <p:nvPr/>
        </p:nvSpPr>
        <p:spPr>
          <a:xfrm>
            <a:off x="395536" y="537321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Not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good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delay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dependent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tr-TR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3568700" y="3352801"/>
            <a:ext cx="5003800" cy="2151063"/>
            <a:chOff x="2248" y="2112"/>
            <a:chExt cx="3152" cy="1355"/>
          </a:xfrm>
        </p:grpSpPr>
        <p:sp>
          <p:nvSpPr>
            <p:cNvPr id="908332" name="Rectangle 44"/>
            <p:cNvSpPr>
              <a:spLocks noChangeArrowheads="1"/>
            </p:cNvSpPr>
            <p:nvPr/>
          </p:nvSpPr>
          <p:spPr bwMode="auto">
            <a:xfrm>
              <a:off x="2549" y="2129"/>
              <a:ext cx="4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Current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3" name="Rectangle 45"/>
            <p:cNvSpPr>
              <a:spLocks noChangeArrowheads="1"/>
            </p:cNvSpPr>
            <p:nvPr/>
          </p:nvSpPr>
          <p:spPr bwMode="auto">
            <a:xfrm>
              <a:off x="3075" y="212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4" name="Rectangle 46"/>
            <p:cNvSpPr>
              <a:spLocks noChangeArrowheads="1"/>
            </p:cNvSpPr>
            <p:nvPr/>
          </p:nvSpPr>
          <p:spPr bwMode="auto">
            <a:xfrm>
              <a:off x="2692" y="2292"/>
              <a:ext cx="2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State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5" name="Rectangle 47"/>
            <p:cNvSpPr>
              <a:spLocks noChangeArrowheads="1"/>
            </p:cNvSpPr>
            <p:nvPr/>
          </p:nvSpPr>
          <p:spPr bwMode="auto">
            <a:xfrm>
              <a:off x="2998" y="2292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6" name="Rectangle 48"/>
            <p:cNvSpPr>
              <a:spLocks noChangeArrowheads="1"/>
            </p:cNvSpPr>
            <p:nvPr/>
          </p:nvSpPr>
          <p:spPr bwMode="auto">
            <a:xfrm>
              <a:off x="2846" y="24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7" name="Rectangle 49"/>
            <p:cNvSpPr>
              <a:spLocks noChangeArrowheads="1"/>
            </p:cNvSpPr>
            <p:nvPr/>
          </p:nvSpPr>
          <p:spPr bwMode="auto">
            <a:xfrm>
              <a:off x="2655" y="2619"/>
              <a:ext cx="4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A1 A0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8" name="Rectangle 50"/>
            <p:cNvSpPr>
              <a:spLocks noChangeArrowheads="1"/>
            </p:cNvSpPr>
            <p:nvPr/>
          </p:nvSpPr>
          <p:spPr bwMode="auto">
            <a:xfrm>
              <a:off x="3070" y="261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39" name="Rectangle 51"/>
            <p:cNvSpPr>
              <a:spLocks noChangeArrowheads="1"/>
            </p:cNvSpPr>
            <p:nvPr/>
          </p:nvSpPr>
          <p:spPr bwMode="auto">
            <a:xfrm>
              <a:off x="3594" y="2129"/>
              <a:ext cx="64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Next State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0" name="Rectangle 52"/>
            <p:cNvSpPr>
              <a:spLocks noChangeArrowheads="1"/>
            </p:cNvSpPr>
            <p:nvPr/>
          </p:nvSpPr>
          <p:spPr bwMode="auto">
            <a:xfrm>
              <a:off x="4250" y="212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1" name="Rectangle 53"/>
            <p:cNvSpPr>
              <a:spLocks noChangeArrowheads="1"/>
            </p:cNvSpPr>
            <p:nvPr/>
          </p:nvSpPr>
          <p:spPr bwMode="auto">
            <a:xfrm>
              <a:off x="3491" y="2292"/>
              <a:ext cx="3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A1(t+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2" name="Rectangle 54"/>
            <p:cNvSpPr>
              <a:spLocks noChangeArrowheads="1"/>
            </p:cNvSpPr>
            <p:nvPr/>
          </p:nvSpPr>
          <p:spPr bwMode="auto">
            <a:xfrm>
              <a:off x="3837" y="2292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3" name="Rectangle 55"/>
            <p:cNvSpPr>
              <a:spLocks noChangeArrowheads="1"/>
            </p:cNvSpPr>
            <p:nvPr/>
          </p:nvSpPr>
          <p:spPr bwMode="auto">
            <a:xfrm>
              <a:off x="3908" y="2292"/>
              <a:ext cx="4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A0(t+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4" name="Rectangle 56"/>
            <p:cNvSpPr>
              <a:spLocks noChangeArrowheads="1"/>
            </p:cNvSpPr>
            <p:nvPr/>
          </p:nvSpPr>
          <p:spPr bwMode="auto">
            <a:xfrm>
              <a:off x="4336" y="2292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5" name="Rectangle 57"/>
            <p:cNvSpPr>
              <a:spLocks noChangeArrowheads="1"/>
            </p:cNvSpPr>
            <p:nvPr/>
          </p:nvSpPr>
          <p:spPr bwMode="auto">
            <a:xfrm>
              <a:off x="4407" y="2292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6" name="Rectangle 58"/>
            <p:cNvSpPr>
              <a:spLocks noChangeArrowheads="1"/>
            </p:cNvSpPr>
            <p:nvPr/>
          </p:nvSpPr>
          <p:spPr bwMode="auto">
            <a:xfrm>
              <a:off x="3644" y="2456"/>
              <a:ext cx="8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For In1 In0 = 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7" name="Rectangle 59"/>
            <p:cNvSpPr>
              <a:spLocks noChangeArrowheads="1"/>
            </p:cNvSpPr>
            <p:nvPr/>
          </p:nvSpPr>
          <p:spPr bwMode="auto">
            <a:xfrm>
              <a:off x="4370" y="24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8" name="Rectangle 60"/>
            <p:cNvSpPr>
              <a:spLocks noChangeArrowheads="1"/>
            </p:cNvSpPr>
            <p:nvPr/>
          </p:nvSpPr>
          <p:spPr bwMode="auto">
            <a:xfrm>
              <a:off x="3582" y="2619"/>
              <a:ext cx="79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00  01  10  11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49" name="Rectangle 61"/>
            <p:cNvSpPr>
              <a:spLocks noChangeArrowheads="1"/>
            </p:cNvSpPr>
            <p:nvPr/>
          </p:nvSpPr>
          <p:spPr bwMode="auto">
            <a:xfrm>
              <a:off x="4362" y="261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0" name="Rectangle 62"/>
            <p:cNvSpPr>
              <a:spLocks noChangeArrowheads="1"/>
            </p:cNvSpPr>
            <p:nvPr/>
          </p:nvSpPr>
          <p:spPr bwMode="auto">
            <a:xfrm>
              <a:off x="4731" y="2129"/>
              <a:ext cx="4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1" name="Rectangle 63"/>
            <p:cNvSpPr>
              <a:spLocks noChangeArrowheads="1"/>
            </p:cNvSpPr>
            <p:nvPr/>
          </p:nvSpPr>
          <p:spPr bwMode="auto">
            <a:xfrm>
              <a:off x="5169" y="212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2" name="Rectangle 64"/>
            <p:cNvSpPr>
              <a:spLocks noChangeArrowheads="1"/>
            </p:cNvSpPr>
            <p:nvPr/>
          </p:nvSpPr>
          <p:spPr bwMode="auto">
            <a:xfrm>
              <a:off x="4725" y="2292"/>
              <a:ext cx="5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(=A1 A0)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3" name="Rectangle 65"/>
            <p:cNvSpPr>
              <a:spLocks noChangeArrowheads="1"/>
            </p:cNvSpPr>
            <p:nvPr/>
          </p:nvSpPr>
          <p:spPr bwMode="auto">
            <a:xfrm>
              <a:off x="5278" y="2292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4" name="Rectangle 66"/>
            <p:cNvSpPr>
              <a:spLocks noChangeArrowheads="1"/>
            </p:cNvSpPr>
            <p:nvPr/>
          </p:nvSpPr>
          <p:spPr bwMode="auto">
            <a:xfrm>
              <a:off x="5002" y="24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5" name="Rectangle 67"/>
            <p:cNvSpPr>
              <a:spLocks noChangeArrowheads="1"/>
            </p:cNvSpPr>
            <p:nvPr/>
          </p:nvSpPr>
          <p:spPr bwMode="auto">
            <a:xfrm>
              <a:off x="4794" y="2619"/>
              <a:ext cx="4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Y1  Y0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6" name="Rectangle 68"/>
            <p:cNvSpPr>
              <a:spLocks noChangeArrowheads="1"/>
            </p:cNvSpPr>
            <p:nvPr/>
          </p:nvSpPr>
          <p:spPr bwMode="auto">
            <a:xfrm>
              <a:off x="5209" y="2619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7" name="Rectangle 69"/>
            <p:cNvSpPr>
              <a:spLocks noChangeArrowheads="1"/>
            </p:cNvSpPr>
            <p:nvPr/>
          </p:nvSpPr>
          <p:spPr bwMode="auto">
            <a:xfrm>
              <a:off x="2248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8" name="Line 70"/>
            <p:cNvSpPr>
              <a:spLocks noChangeShapeType="1"/>
            </p:cNvSpPr>
            <p:nvPr/>
          </p:nvSpPr>
          <p:spPr bwMode="auto">
            <a:xfrm>
              <a:off x="2248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59" name="Line 71"/>
            <p:cNvSpPr>
              <a:spLocks noChangeShapeType="1"/>
            </p:cNvSpPr>
            <p:nvPr/>
          </p:nvSpPr>
          <p:spPr bwMode="auto">
            <a:xfrm>
              <a:off x="2248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0" name="Rectangle 72"/>
            <p:cNvSpPr>
              <a:spLocks noChangeArrowheads="1"/>
            </p:cNvSpPr>
            <p:nvPr/>
          </p:nvSpPr>
          <p:spPr bwMode="auto">
            <a:xfrm>
              <a:off x="2248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1" name="Line 73"/>
            <p:cNvSpPr>
              <a:spLocks noChangeShapeType="1"/>
            </p:cNvSpPr>
            <p:nvPr/>
          </p:nvSpPr>
          <p:spPr bwMode="auto">
            <a:xfrm>
              <a:off x="2248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2" name="Line 74"/>
            <p:cNvSpPr>
              <a:spLocks noChangeShapeType="1"/>
            </p:cNvSpPr>
            <p:nvPr/>
          </p:nvSpPr>
          <p:spPr bwMode="auto">
            <a:xfrm>
              <a:off x="2248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3" name="Rectangle 75"/>
            <p:cNvSpPr>
              <a:spLocks noChangeArrowheads="1"/>
            </p:cNvSpPr>
            <p:nvPr/>
          </p:nvSpPr>
          <p:spPr bwMode="auto">
            <a:xfrm>
              <a:off x="2258" y="2112"/>
              <a:ext cx="10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4" name="Line 76"/>
            <p:cNvSpPr>
              <a:spLocks noChangeShapeType="1"/>
            </p:cNvSpPr>
            <p:nvPr/>
          </p:nvSpPr>
          <p:spPr bwMode="auto">
            <a:xfrm>
              <a:off x="2258" y="2112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5" name="Rectangle 77"/>
            <p:cNvSpPr>
              <a:spLocks noChangeArrowheads="1"/>
            </p:cNvSpPr>
            <p:nvPr/>
          </p:nvSpPr>
          <p:spPr bwMode="auto">
            <a:xfrm>
              <a:off x="3334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6" name="Line 78"/>
            <p:cNvSpPr>
              <a:spLocks noChangeShapeType="1"/>
            </p:cNvSpPr>
            <p:nvPr/>
          </p:nvSpPr>
          <p:spPr bwMode="auto">
            <a:xfrm>
              <a:off x="3334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7" name="Line 79"/>
            <p:cNvSpPr>
              <a:spLocks noChangeShapeType="1"/>
            </p:cNvSpPr>
            <p:nvPr/>
          </p:nvSpPr>
          <p:spPr bwMode="auto">
            <a:xfrm>
              <a:off x="3334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8" name="Rectangle 80"/>
            <p:cNvSpPr>
              <a:spLocks noChangeArrowheads="1"/>
            </p:cNvSpPr>
            <p:nvPr/>
          </p:nvSpPr>
          <p:spPr bwMode="auto">
            <a:xfrm>
              <a:off x="3344" y="2112"/>
              <a:ext cx="116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69" name="Line 81"/>
            <p:cNvSpPr>
              <a:spLocks noChangeShapeType="1"/>
            </p:cNvSpPr>
            <p:nvPr/>
          </p:nvSpPr>
          <p:spPr bwMode="auto">
            <a:xfrm>
              <a:off x="3344" y="2112"/>
              <a:ext cx="11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0" name="Rectangle 82"/>
            <p:cNvSpPr>
              <a:spLocks noChangeArrowheads="1"/>
            </p:cNvSpPr>
            <p:nvPr/>
          </p:nvSpPr>
          <p:spPr bwMode="auto">
            <a:xfrm>
              <a:off x="4505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1" name="Line 83"/>
            <p:cNvSpPr>
              <a:spLocks noChangeShapeType="1"/>
            </p:cNvSpPr>
            <p:nvPr/>
          </p:nvSpPr>
          <p:spPr bwMode="auto">
            <a:xfrm>
              <a:off x="4505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2" name="Line 84"/>
            <p:cNvSpPr>
              <a:spLocks noChangeShapeType="1"/>
            </p:cNvSpPr>
            <p:nvPr/>
          </p:nvSpPr>
          <p:spPr bwMode="auto">
            <a:xfrm>
              <a:off x="4505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3" name="Rectangle 85"/>
            <p:cNvSpPr>
              <a:spLocks noChangeArrowheads="1"/>
            </p:cNvSpPr>
            <p:nvPr/>
          </p:nvSpPr>
          <p:spPr bwMode="auto">
            <a:xfrm>
              <a:off x="4515" y="2112"/>
              <a:ext cx="875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4" name="Line 86"/>
            <p:cNvSpPr>
              <a:spLocks noChangeShapeType="1"/>
            </p:cNvSpPr>
            <p:nvPr/>
          </p:nvSpPr>
          <p:spPr bwMode="auto">
            <a:xfrm>
              <a:off x="4515" y="2112"/>
              <a:ext cx="8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5" name="Rectangle 87"/>
            <p:cNvSpPr>
              <a:spLocks noChangeArrowheads="1"/>
            </p:cNvSpPr>
            <p:nvPr/>
          </p:nvSpPr>
          <p:spPr bwMode="auto">
            <a:xfrm>
              <a:off x="5390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6" name="Line 88"/>
            <p:cNvSpPr>
              <a:spLocks noChangeShapeType="1"/>
            </p:cNvSpPr>
            <p:nvPr/>
          </p:nvSpPr>
          <p:spPr bwMode="auto">
            <a:xfrm>
              <a:off x="5390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7" name="Line 89"/>
            <p:cNvSpPr>
              <a:spLocks noChangeShapeType="1"/>
            </p:cNvSpPr>
            <p:nvPr/>
          </p:nvSpPr>
          <p:spPr bwMode="auto">
            <a:xfrm>
              <a:off x="5390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8" name="Rectangle 90"/>
            <p:cNvSpPr>
              <a:spLocks noChangeArrowheads="1"/>
            </p:cNvSpPr>
            <p:nvPr/>
          </p:nvSpPr>
          <p:spPr bwMode="auto">
            <a:xfrm>
              <a:off x="5390" y="2112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79" name="Line 91"/>
            <p:cNvSpPr>
              <a:spLocks noChangeShapeType="1"/>
            </p:cNvSpPr>
            <p:nvPr/>
          </p:nvSpPr>
          <p:spPr bwMode="auto">
            <a:xfrm>
              <a:off x="5390" y="2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0" name="Line 92"/>
            <p:cNvSpPr>
              <a:spLocks noChangeShapeType="1"/>
            </p:cNvSpPr>
            <p:nvPr/>
          </p:nvSpPr>
          <p:spPr bwMode="auto">
            <a:xfrm>
              <a:off x="5390" y="211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1" name="Rectangle 93"/>
            <p:cNvSpPr>
              <a:spLocks noChangeArrowheads="1"/>
            </p:cNvSpPr>
            <p:nvPr/>
          </p:nvSpPr>
          <p:spPr bwMode="auto">
            <a:xfrm>
              <a:off x="2248" y="2122"/>
              <a:ext cx="10" cy="6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2" name="Line 94"/>
            <p:cNvSpPr>
              <a:spLocks noChangeShapeType="1"/>
            </p:cNvSpPr>
            <p:nvPr/>
          </p:nvSpPr>
          <p:spPr bwMode="auto">
            <a:xfrm>
              <a:off x="2248" y="2122"/>
              <a:ext cx="1" cy="6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3" name="Rectangle 95"/>
            <p:cNvSpPr>
              <a:spLocks noChangeArrowheads="1"/>
            </p:cNvSpPr>
            <p:nvPr/>
          </p:nvSpPr>
          <p:spPr bwMode="auto">
            <a:xfrm>
              <a:off x="3334" y="2122"/>
              <a:ext cx="5" cy="6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4" name="Line 96"/>
            <p:cNvSpPr>
              <a:spLocks noChangeShapeType="1"/>
            </p:cNvSpPr>
            <p:nvPr/>
          </p:nvSpPr>
          <p:spPr bwMode="auto">
            <a:xfrm>
              <a:off x="3334" y="2122"/>
              <a:ext cx="1" cy="6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5" name="Rectangle 97"/>
            <p:cNvSpPr>
              <a:spLocks noChangeArrowheads="1"/>
            </p:cNvSpPr>
            <p:nvPr/>
          </p:nvSpPr>
          <p:spPr bwMode="auto">
            <a:xfrm>
              <a:off x="4505" y="2122"/>
              <a:ext cx="5" cy="6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6" name="Line 98"/>
            <p:cNvSpPr>
              <a:spLocks noChangeShapeType="1"/>
            </p:cNvSpPr>
            <p:nvPr/>
          </p:nvSpPr>
          <p:spPr bwMode="auto">
            <a:xfrm>
              <a:off x="4505" y="2122"/>
              <a:ext cx="1" cy="6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7" name="Rectangle 99"/>
            <p:cNvSpPr>
              <a:spLocks noChangeArrowheads="1"/>
            </p:cNvSpPr>
            <p:nvPr/>
          </p:nvSpPr>
          <p:spPr bwMode="auto">
            <a:xfrm>
              <a:off x="5390" y="2122"/>
              <a:ext cx="10" cy="6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8" name="Line 100"/>
            <p:cNvSpPr>
              <a:spLocks noChangeShapeType="1"/>
            </p:cNvSpPr>
            <p:nvPr/>
          </p:nvSpPr>
          <p:spPr bwMode="auto">
            <a:xfrm>
              <a:off x="5390" y="2122"/>
              <a:ext cx="1" cy="6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89" name="Rectangle 101"/>
            <p:cNvSpPr>
              <a:spLocks noChangeArrowheads="1"/>
            </p:cNvSpPr>
            <p:nvPr/>
          </p:nvSpPr>
          <p:spPr bwMode="auto">
            <a:xfrm>
              <a:off x="2635" y="2787"/>
              <a:ext cx="3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0  0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0" name="Rectangle 102"/>
            <p:cNvSpPr>
              <a:spLocks noChangeArrowheads="1"/>
            </p:cNvSpPr>
            <p:nvPr/>
          </p:nvSpPr>
          <p:spPr bwMode="auto">
            <a:xfrm>
              <a:off x="2954" y="2787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1" name="Rectangle 103"/>
            <p:cNvSpPr>
              <a:spLocks noChangeArrowheads="1"/>
            </p:cNvSpPr>
            <p:nvPr/>
          </p:nvSpPr>
          <p:spPr bwMode="auto">
            <a:xfrm>
              <a:off x="3496" y="2787"/>
              <a:ext cx="8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00  01  10  11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2" name="Rectangle 104"/>
            <p:cNvSpPr>
              <a:spLocks noChangeArrowheads="1"/>
            </p:cNvSpPr>
            <p:nvPr/>
          </p:nvSpPr>
          <p:spPr bwMode="auto">
            <a:xfrm>
              <a:off x="4347" y="2787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3" name="Rectangle 105"/>
            <p:cNvSpPr>
              <a:spLocks noChangeArrowheads="1"/>
            </p:cNvSpPr>
            <p:nvPr/>
          </p:nvSpPr>
          <p:spPr bwMode="auto">
            <a:xfrm>
              <a:off x="4809" y="2787"/>
              <a:ext cx="2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4" name="Rectangle 106"/>
            <p:cNvSpPr>
              <a:spLocks noChangeArrowheads="1"/>
            </p:cNvSpPr>
            <p:nvPr/>
          </p:nvSpPr>
          <p:spPr bwMode="auto">
            <a:xfrm>
              <a:off x="5093" y="2787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5" name="Rectangle 107"/>
            <p:cNvSpPr>
              <a:spLocks noChangeArrowheads="1"/>
            </p:cNvSpPr>
            <p:nvPr/>
          </p:nvSpPr>
          <p:spPr bwMode="auto">
            <a:xfrm>
              <a:off x="2248" y="2776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6" name="Line 108"/>
            <p:cNvSpPr>
              <a:spLocks noChangeShapeType="1"/>
            </p:cNvSpPr>
            <p:nvPr/>
          </p:nvSpPr>
          <p:spPr bwMode="auto">
            <a:xfrm>
              <a:off x="2248" y="277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7" name="Rectangle 109"/>
            <p:cNvSpPr>
              <a:spLocks noChangeArrowheads="1"/>
            </p:cNvSpPr>
            <p:nvPr/>
          </p:nvSpPr>
          <p:spPr bwMode="auto">
            <a:xfrm>
              <a:off x="2258" y="2776"/>
              <a:ext cx="107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8" name="Line 110"/>
            <p:cNvSpPr>
              <a:spLocks noChangeShapeType="1"/>
            </p:cNvSpPr>
            <p:nvPr/>
          </p:nvSpPr>
          <p:spPr bwMode="auto">
            <a:xfrm>
              <a:off x="2258" y="2776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399" name="Rectangle 111"/>
            <p:cNvSpPr>
              <a:spLocks noChangeArrowheads="1"/>
            </p:cNvSpPr>
            <p:nvPr/>
          </p:nvSpPr>
          <p:spPr bwMode="auto">
            <a:xfrm>
              <a:off x="3334" y="277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0" name="Line 112"/>
            <p:cNvSpPr>
              <a:spLocks noChangeShapeType="1"/>
            </p:cNvSpPr>
            <p:nvPr/>
          </p:nvSpPr>
          <p:spPr bwMode="auto">
            <a:xfrm>
              <a:off x="3334" y="277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1" name="Line 113"/>
            <p:cNvSpPr>
              <a:spLocks noChangeShapeType="1"/>
            </p:cNvSpPr>
            <p:nvPr/>
          </p:nvSpPr>
          <p:spPr bwMode="auto">
            <a:xfrm>
              <a:off x="3334" y="277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2" name="Rectangle 114"/>
            <p:cNvSpPr>
              <a:spLocks noChangeArrowheads="1"/>
            </p:cNvSpPr>
            <p:nvPr/>
          </p:nvSpPr>
          <p:spPr bwMode="auto">
            <a:xfrm>
              <a:off x="3339" y="2776"/>
              <a:ext cx="116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3" name="Line 115"/>
            <p:cNvSpPr>
              <a:spLocks noChangeShapeType="1"/>
            </p:cNvSpPr>
            <p:nvPr/>
          </p:nvSpPr>
          <p:spPr bwMode="auto">
            <a:xfrm>
              <a:off x="3339" y="2776"/>
              <a:ext cx="11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4" name="Rectangle 116"/>
            <p:cNvSpPr>
              <a:spLocks noChangeArrowheads="1"/>
            </p:cNvSpPr>
            <p:nvPr/>
          </p:nvSpPr>
          <p:spPr bwMode="auto">
            <a:xfrm>
              <a:off x="4505" y="277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5" name="Line 117"/>
            <p:cNvSpPr>
              <a:spLocks noChangeShapeType="1"/>
            </p:cNvSpPr>
            <p:nvPr/>
          </p:nvSpPr>
          <p:spPr bwMode="auto">
            <a:xfrm>
              <a:off x="4505" y="277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6" name="Line 118"/>
            <p:cNvSpPr>
              <a:spLocks noChangeShapeType="1"/>
            </p:cNvSpPr>
            <p:nvPr/>
          </p:nvSpPr>
          <p:spPr bwMode="auto">
            <a:xfrm>
              <a:off x="4505" y="277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7" name="Rectangle 119"/>
            <p:cNvSpPr>
              <a:spLocks noChangeArrowheads="1"/>
            </p:cNvSpPr>
            <p:nvPr/>
          </p:nvSpPr>
          <p:spPr bwMode="auto">
            <a:xfrm>
              <a:off x="4510" y="2776"/>
              <a:ext cx="88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8" name="Line 120"/>
            <p:cNvSpPr>
              <a:spLocks noChangeShapeType="1"/>
            </p:cNvSpPr>
            <p:nvPr/>
          </p:nvSpPr>
          <p:spPr bwMode="auto">
            <a:xfrm>
              <a:off x="4510" y="2776"/>
              <a:ext cx="8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09" name="Rectangle 121"/>
            <p:cNvSpPr>
              <a:spLocks noChangeArrowheads="1"/>
            </p:cNvSpPr>
            <p:nvPr/>
          </p:nvSpPr>
          <p:spPr bwMode="auto">
            <a:xfrm>
              <a:off x="5390" y="2776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0" name="Line 122"/>
            <p:cNvSpPr>
              <a:spLocks noChangeShapeType="1"/>
            </p:cNvSpPr>
            <p:nvPr/>
          </p:nvSpPr>
          <p:spPr bwMode="auto">
            <a:xfrm>
              <a:off x="5390" y="277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1" name="Rectangle 123"/>
            <p:cNvSpPr>
              <a:spLocks noChangeArrowheads="1"/>
            </p:cNvSpPr>
            <p:nvPr/>
          </p:nvSpPr>
          <p:spPr bwMode="auto">
            <a:xfrm>
              <a:off x="2248" y="2781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2" name="Line 124"/>
            <p:cNvSpPr>
              <a:spLocks noChangeShapeType="1"/>
            </p:cNvSpPr>
            <p:nvPr/>
          </p:nvSpPr>
          <p:spPr bwMode="auto">
            <a:xfrm>
              <a:off x="2248" y="2781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3" name="Rectangle 125"/>
            <p:cNvSpPr>
              <a:spLocks noChangeArrowheads="1"/>
            </p:cNvSpPr>
            <p:nvPr/>
          </p:nvSpPr>
          <p:spPr bwMode="auto">
            <a:xfrm>
              <a:off x="3334" y="2781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4" name="Line 126"/>
            <p:cNvSpPr>
              <a:spLocks noChangeShapeType="1"/>
            </p:cNvSpPr>
            <p:nvPr/>
          </p:nvSpPr>
          <p:spPr bwMode="auto">
            <a:xfrm>
              <a:off x="3334" y="2781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5" name="Rectangle 127"/>
            <p:cNvSpPr>
              <a:spLocks noChangeArrowheads="1"/>
            </p:cNvSpPr>
            <p:nvPr/>
          </p:nvSpPr>
          <p:spPr bwMode="auto">
            <a:xfrm>
              <a:off x="4505" y="2781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6" name="Line 128"/>
            <p:cNvSpPr>
              <a:spLocks noChangeShapeType="1"/>
            </p:cNvSpPr>
            <p:nvPr/>
          </p:nvSpPr>
          <p:spPr bwMode="auto">
            <a:xfrm>
              <a:off x="4505" y="2781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7" name="Rectangle 129"/>
            <p:cNvSpPr>
              <a:spLocks noChangeArrowheads="1"/>
            </p:cNvSpPr>
            <p:nvPr/>
          </p:nvSpPr>
          <p:spPr bwMode="auto">
            <a:xfrm>
              <a:off x="5390" y="2781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8" name="Line 130"/>
            <p:cNvSpPr>
              <a:spLocks noChangeShapeType="1"/>
            </p:cNvSpPr>
            <p:nvPr/>
          </p:nvSpPr>
          <p:spPr bwMode="auto">
            <a:xfrm>
              <a:off x="5390" y="2781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19" name="Rectangle 131"/>
            <p:cNvSpPr>
              <a:spLocks noChangeArrowheads="1"/>
            </p:cNvSpPr>
            <p:nvPr/>
          </p:nvSpPr>
          <p:spPr bwMode="auto">
            <a:xfrm>
              <a:off x="2635" y="2956"/>
              <a:ext cx="3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0  1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0" name="Rectangle 132"/>
            <p:cNvSpPr>
              <a:spLocks noChangeArrowheads="1"/>
            </p:cNvSpPr>
            <p:nvPr/>
          </p:nvSpPr>
          <p:spPr bwMode="auto">
            <a:xfrm>
              <a:off x="2954" y="29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1" name="Rectangle 133"/>
            <p:cNvSpPr>
              <a:spLocks noChangeArrowheads="1"/>
            </p:cNvSpPr>
            <p:nvPr/>
          </p:nvSpPr>
          <p:spPr bwMode="auto">
            <a:xfrm>
              <a:off x="3496" y="2956"/>
              <a:ext cx="8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00  01  10  11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2" name="Rectangle 134"/>
            <p:cNvSpPr>
              <a:spLocks noChangeArrowheads="1"/>
            </p:cNvSpPr>
            <p:nvPr/>
          </p:nvSpPr>
          <p:spPr bwMode="auto">
            <a:xfrm>
              <a:off x="4347" y="29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3" name="Rectangle 135"/>
            <p:cNvSpPr>
              <a:spLocks noChangeArrowheads="1"/>
            </p:cNvSpPr>
            <p:nvPr/>
          </p:nvSpPr>
          <p:spPr bwMode="auto">
            <a:xfrm>
              <a:off x="4809" y="2956"/>
              <a:ext cx="2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4" name="Rectangle 136"/>
            <p:cNvSpPr>
              <a:spLocks noChangeArrowheads="1"/>
            </p:cNvSpPr>
            <p:nvPr/>
          </p:nvSpPr>
          <p:spPr bwMode="auto">
            <a:xfrm>
              <a:off x="5093" y="2956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5" name="Rectangle 137"/>
            <p:cNvSpPr>
              <a:spLocks noChangeArrowheads="1"/>
            </p:cNvSpPr>
            <p:nvPr/>
          </p:nvSpPr>
          <p:spPr bwMode="auto">
            <a:xfrm>
              <a:off x="2248" y="2944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6" name="Line 138"/>
            <p:cNvSpPr>
              <a:spLocks noChangeShapeType="1"/>
            </p:cNvSpPr>
            <p:nvPr/>
          </p:nvSpPr>
          <p:spPr bwMode="auto">
            <a:xfrm>
              <a:off x="2248" y="2944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7" name="Rectangle 139"/>
            <p:cNvSpPr>
              <a:spLocks noChangeArrowheads="1"/>
            </p:cNvSpPr>
            <p:nvPr/>
          </p:nvSpPr>
          <p:spPr bwMode="auto">
            <a:xfrm>
              <a:off x="2258" y="2944"/>
              <a:ext cx="107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8" name="Line 140"/>
            <p:cNvSpPr>
              <a:spLocks noChangeShapeType="1"/>
            </p:cNvSpPr>
            <p:nvPr/>
          </p:nvSpPr>
          <p:spPr bwMode="auto">
            <a:xfrm>
              <a:off x="2258" y="2944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29" name="Rectangle 141"/>
            <p:cNvSpPr>
              <a:spLocks noChangeArrowheads="1"/>
            </p:cNvSpPr>
            <p:nvPr/>
          </p:nvSpPr>
          <p:spPr bwMode="auto">
            <a:xfrm>
              <a:off x="3334" y="2944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0" name="Line 142"/>
            <p:cNvSpPr>
              <a:spLocks noChangeShapeType="1"/>
            </p:cNvSpPr>
            <p:nvPr/>
          </p:nvSpPr>
          <p:spPr bwMode="auto">
            <a:xfrm>
              <a:off x="3334" y="294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1" name="Line 143"/>
            <p:cNvSpPr>
              <a:spLocks noChangeShapeType="1"/>
            </p:cNvSpPr>
            <p:nvPr/>
          </p:nvSpPr>
          <p:spPr bwMode="auto">
            <a:xfrm>
              <a:off x="3334" y="294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2" name="Rectangle 144"/>
            <p:cNvSpPr>
              <a:spLocks noChangeArrowheads="1"/>
            </p:cNvSpPr>
            <p:nvPr/>
          </p:nvSpPr>
          <p:spPr bwMode="auto">
            <a:xfrm>
              <a:off x="3339" y="2944"/>
              <a:ext cx="116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3" name="Line 145"/>
            <p:cNvSpPr>
              <a:spLocks noChangeShapeType="1"/>
            </p:cNvSpPr>
            <p:nvPr/>
          </p:nvSpPr>
          <p:spPr bwMode="auto">
            <a:xfrm>
              <a:off x="3339" y="2944"/>
              <a:ext cx="11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4" name="Rectangle 146"/>
            <p:cNvSpPr>
              <a:spLocks noChangeArrowheads="1"/>
            </p:cNvSpPr>
            <p:nvPr/>
          </p:nvSpPr>
          <p:spPr bwMode="auto">
            <a:xfrm>
              <a:off x="4505" y="2944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5" name="Line 147"/>
            <p:cNvSpPr>
              <a:spLocks noChangeShapeType="1"/>
            </p:cNvSpPr>
            <p:nvPr/>
          </p:nvSpPr>
          <p:spPr bwMode="auto">
            <a:xfrm>
              <a:off x="4505" y="294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6" name="Line 148"/>
            <p:cNvSpPr>
              <a:spLocks noChangeShapeType="1"/>
            </p:cNvSpPr>
            <p:nvPr/>
          </p:nvSpPr>
          <p:spPr bwMode="auto">
            <a:xfrm>
              <a:off x="4505" y="294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7" name="Rectangle 149"/>
            <p:cNvSpPr>
              <a:spLocks noChangeArrowheads="1"/>
            </p:cNvSpPr>
            <p:nvPr/>
          </p:nvSpPr>
          <p:spPr bwMode="auto">
            <a:xfrm>
              <a:off x="4510" y="2944"/>
              <a:ext cx="88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8" name="Line 150"/>
            <p:cNvSpPr>
              <a:spLocks noChangeShapeType="1"/>
            </p:cNvSpPr>
            <p:nvPr/>
          </p:nvSpPr>
          <p:spPr bwMode="auto">
            <a:xfrm>
              <a:off x="4510" y="2944"/>
              <a:ext cx="8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39" name="Rectangle 151"/>
            <p:cNvSpPr>
              <a:spLocks noChangeArrowheads="1"/>
            </p:cNvSpPr>
            <p:nvPr/>
          </p:nvSpPr>
          <p:spPr bwMode="auto">
            <a:xfrm>
              <a:off x="5390" y="2944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0" name="Line 152"/>
            <p:cNvSpPr>
              <a:spLocks noChangeShapeType="1"/>
            </p:cNvSpPr>
            <p:nvPr/>
          </p:nvSpPr>
          <p:spPr bwMode="auto">
            <a:xfrm>
              <a:off x="5390" y="2944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1" name="Rectangle 153"/>
            <p:cNvSpPr>
              <a:spLocks noChangeArrowheads="1"/>
            </p:cNvSpPr>
            <p:nvPr/>
          </p:nvSpPr>
          <p:spPr bwMode="auto">
            <a:xfrm>
              <a:off x="2248" y="2949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2" name="Line 154"/>
            <p:cNvSpPr>
              <a:spLocks noChangeShapeType="1"/>
            </p:cNvSpPr>
            <p:nvPr/>
          </p:nvSpPr>
          <p:spPr bwMode="auto">
            <a:xfrm>
              <a:off x="2248" y="2949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3" name="Rectangle 155"/>
            <p:cNvSpPr>
              <a:spLocks noChangeArrowheads="1"/>
            </p:cNvSpPr>
            <p:nvPr/>
          </p:nvSpPr>
          <p:spPr bwMode="auto">
            <a:xfrm>
              <a:off x="3334" y="2949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4" name="Line 156"/>
            <p:cNvSpPr>
              <a:spLocks noChangeShapeType="1"/>
            </p:cNvSpPr>
            <p:nvPr/>
          </p:nvSpPr>
          <p:spPr bwMode="auto">
            <a:xfrm>
              <a:off x="3334" y="2949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5" name="Rectangle 157"/>
            <p:cNvSpPr>
              <a:spLocks noChangeArrowheads="1"/>
            </p:cNvSpPr>
            <p:nvPr/>
          </p:nvSpPr>
          <p:spPr bwMode="auto">
            <a:xfrm>
              <a:off x="4505" y="2949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6" name="Line 158"/>
            <p:cNvSpPr>
              <a:spLocks noChangeShapeType="1"/>
            </p:cNvSpPr>
            <p:nvPr/>
          </p:nvSpPr>
          <p:spPr bwMode="auto">
            <a:xfrm>
              <a:off x="4505" y="2949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7" name="Rectangle 159"/>
            <p:cNvSpPr>
              <a:spLocks noChangeArrowheads="1"/>
            </p:cNvSpPr>
            <p:nvPr/>
          </p:nvSpPr>
          <p:spPr bwMode="auto">
            <a:xfrm>
              <a:off x="5390" y="2949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8" name="Line 160"/>
            <p:cNvSpPr>
              <a:spLocks noChangeShapeType="1"/>
            </p:cNvSpPr>
            <p:nvPr/>
          </p:nvSpPr>
          <p:spPr bwMode="auto">
            <a:xfrm>
              <a:off x="5390" y="2949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49" name="Rectangle 161"/>
            <p:cNvSpPr>
              <a:spLocks noChangeArrowheads="1"/>
            </p:cNvSpPr>
            <p:nvPr/>
          </p:nvSpPr>
          <p:spPr bwMode="auto">
            <a:xfrm>
              <a:off x="2635" y="3124"/>
              <a:ext cx="3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1  0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0" name="Rectangle 162"/>
            <p:cNvSpPr>
              <a:spLocks noChangeArrowheads="1"/>
            </p:cNvSpPr>
            <p:nvPr/>
          </p:nvSpPr>
          <p:spPr bwMode="auto">
            <a:xfrm>
              <a:off x="2954" y="3124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1" name="Rectangle 163"/>
            <p:cNvSpPr>
              <a:spLocks noChangeArrowheads="1"/>
            </p:cNvSpPr>
            <p:nvPr/>
          </p:nvSpPr>
          <p:spPr bwMode="auto">
            <a:xfrm>
              <a:off x="3496" y="3124"/>
              <a:ext cx="8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00  01  10  11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2" name="Rectangle 164"/>
            <p:cNvSpPr>
              <a:spLocks noChangeArrowheads="1"/>
            </p:cNvSpPr>
            <p:nvPr/>
          </p:nvSpPr>
          <p:spPr bwMode="auto">
            <a:xfrm>
              <a:off x="4347" y="3124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3" name="Rectangle 165"/>
            <p:cNvSpPr>
              <a:spLocks noChangeArrowheads="1"/>
            </p:cNvSpPr>
            <p:nvPr/>
          </p:nvSpPr>
          <p:spPr bwMode="auto">
            <a:xfrm>
              <a:off x="4809" y="3124"/>
              <a:ext cx="2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4" name="Rectangle 166"/>
            <p:cNvSpPr>
              <a:spLocks noChangeArrowheads="1"/>
            </p:cNvSpPr>
            <p:nvPr/>
          </p:nvSpPr>
          <p:spPr bwMode="auto">
            <a:xfrm>
              <a:off x="5093" y="3124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5" name="Rectangle 167"/>
            <p:cNvSpPr>
              <a:spLocks noChangeArrowheads="1"/>
            </p:cNvSpPr>
            <p:nvPr/>
          </p:nvSpPr>
          <p:spPr bwMode="auto">
            <a:xfrm>
              <a:off x="2248" y="3112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6" name="Line 168"/>
            <p:cNvSpPr>
              <a:spLocks noChangeShapeType="1"/>
            </p:cNvSpPr>
            <p:nvPr/>
          </p:nvSpPr>
          <p:spPr bwMode="auto">
            <a:xfrm>
              <a:off x="2248" y="3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7" name="Rectangle 169"/>
            <p:cNvSpPr>
              <a:spLocks noChangeArrowheads="1"/>
            </p:cNvSpPr>
            <p:nvPr/>
          </p:nvSpPr>
          <p:spPr bwMode="auto">
            <a:xfrm>
              <a:off x="2258" y="3112"/>
              <a:ext cx="107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8" name="Line 170"/>
            <p:cNvSpPr>
              <a:spLocks noChangeShapeType="1"/>
            </p:cNvSpPr>
            <p:nvPr/>
          </p:nvSpPr>
          <p:spPr bwMode="auto">
            <a:xfrm>
              <a:off x="2258" y="3112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59" name="Rectangle 171"/>
            <p:cNvSpPr>
              <a:spLocks noChangeArrowheads="1"/>
            </p:cNvSpPr>
            <p:nvPr/>
          </p:nvSpPr>
          <p:spPr bwMode="auto">
            <a:xfrm>
              <a:off x="3334" y="311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0" name="Line 172"/>
            <p:cNvSpPr>
              <a:spLocks noChangeShapeType="1"/>
            </p:cNvSpPr>
            <p:nvPr/>
          </p:nvSpPr>
          <p:spPr bwMode="auto">
            <a:xfrm>
              <a:off x="3334" y="31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1" name="Line 173"/>
            <p:cNvSpPr>
              <a:spLocks noChangeShapeType="1"/>
            </p:cNvSpPr>
            <p:nvPr/>
          </p:nvSpPr>
          <p:spPr bwMode="auto">
            <a:xfrm>
              <a:off x="3334" y="31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2" name="Rectangle 174"/>
            <p:cNvSpPr>
              <a:spLocks noChangeArrowheads="1"/>
            </p:cNvSpPr>
            <p:nvPr/>
          </p:nvSpPr>
          <p:spPr bwMode="auto">
            <a:xfrm>
              <a:off x="3339" y="3112"/>
              <a:ext cx="116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3" name="Line 175"/>
            <p:cNvSpPr>
              <a:spLocks noChangeShapeType="1"/>
            </p:cNvSpPr>
            <p:nvPr/>
          </p:nvSpPr>
          <p:spPr bwMode="auto">
            <a:xfrm>
              <a:off x="3339" y="3112"/>
              <a:ext cx="11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4" name="Rectangle 176"/>
            <p:cNvSpPr>
              <a:spLocks noChangeArrowheads="1"/>
            </p:cNvSpPr>
            <p:nvPr/>
          </p:nvSpPr>
          <p:spPr bwMode="auto">
            <a:xfrm>
              <a:off x="4505" y="311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5" name="Line 177"/>
            <p:cNvSpPr>
              <a:spLocks noChangeShapeType="1"/>
            </p:cNvSpPr>
            <p:nvPr/>
          </p:nvSpPr>
          <p:spPr bwMode="auto">
            <a:xfrm>
              <a:off x="4505" y="31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6" name="Line 178"/>
            <p:cNvSpPr>
              <a:spLocks noChangeShapeType="1"/>
            </p:cNvSpPr>
            <p:nvPr/>
          </p:nvSpPr>
          <p:spPr bwMode="auto">
            <a:xfrm>
              <a:off x="4505" y="31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7" name="Rectangle 179"/>
            <p:cNvSpPr>
              <a:spLocks noChangeArrowheads="1"/>
            </p:cNvSpPr>
            <p:nvPr/>
          </p:nvSpPr>
          <p:spPr bwMode="auto">
            <a:xfrm>
              <a:off x="4510" y="3112"/>
              <a:ext cx="88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8" name="Line 180"/>
            <p:cNvSpPr>
              <a:spLocks noChangeShapeType="1"/>
            </p:cNvSpPr>
            <p:nvPr/>
          </p:nvSpPr>
          <p:spPr bwMode="auto">
            <a:xfrm>
              <a:off x="4510" y="3112"/>
              <a:ext cx="8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69" name="Rectangle 181"/>
            <p:cNvSpPr>
              <a:spLocks noChangeArrowheads="1"/>
            </p:cNvSpPr>
            <p:nvPr/>
          </p:nvSpPr>
          <p:spPr bwMode="auto">
            <a:xfrm>
              <a:off x="5390" y="3112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0" name="Line 182"/>
            <p:cNvSpPr>
              <a:spLocks noChangeShapeType="1"/>
            </p:cNvSpPr>
            <p:nvPr/>
          </p:nvSpPr>
          <p:spPr bwMode="auto">
            <a:xfrm>
              <a:off x="5390" y="31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1" name="Rectangle 183"/>
            <p:cNvSpPr>
              <a:spLocks noChangeArrowheads="1"/>
            </p:cNvSpPr>
            <p:nvPr/>
          </p:nvSpPr>
          <p:spPr bwMode="auto">
            <a:xfrm>
              <a:off x="2248" y="3117"/>
              <a:ext cx="10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2" name="Line 184"/>
            <p:cNvSpPr>
              <a:spLocks noChangeShapeType="1"/>
            </p:cNvSpPr>
            <p:nvPr/>
          </p:nvSpPr>
          <p:spPr bwMode="auto">
            <a:xfrm>
              <a:off x="2248" y="3117"/>
              <a:ext cx="1" cy="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3" name="Rectangle 185"/>
            <p:cNvSpPr>
              <a:spLocks noChangeArrowheads="1"/>
            </p:cNvSpPr>
            <p:nvPr/>
          </p:nvSpPr>
          <p:spPr bwMode="auto">
            <a:xfrm>
              <a:off x="3334" y="3117"/>
              <a:ext cx="5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4" name="Line 186"/>
            <p:cNvSpPr>
              <a:spLocks noChangeShapeType="1"/>
            </p:cNvSpPr>
            <p:nvPr/>
          </p:nvSpPr>
          <p:spPr bwMode="auto">
            <a:xfrm>
              <a:off x="3334" y="3117"/>
              <a:ext cx="1" cy="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5" name="Rectangle 187"/>
            <p:cNvSpPr>
              <a:spLocks noChangeArrowheads="1"/>
            </p:cNvSpPr>
            <p:nvPr/>
          </p:nvSpPr>
          <p:spPr bwMode="auto">
            <a:xfrm>
              <a:off x="4505" y="3117"/>
              <a:ext cx="5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6" name="Line 188"/>
            <p:cNvSpPr>
              <a:spLocks noChangeShapeType="1"/>
            </p:cNvSpPr>
            <p:nvPr/>
          </p:nvSpPr>
          <p:spPr bwMode="auto">
            <a:xfrm>
              <a:off x="4505" y="3117"/>
              <a:ext cx="1" cy="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7" name="Rectangle 189"/>
            <p:cNvSpPr>
              <a:spLocks noChangeArrowheads="1"/>
            </p:cNvSpPr>
            <p:nvPr/>
          </p:nvSpPr>
          <p:spPr bwMode="auto">
            <a:xfrm>
              <a:off x="5390" y="3117"/>
              <a:ext cx="10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8" name="Line 190"/>
            <p:cNvSpPr>
              <a:spLocks noChangeShapeType="1"/>
            </p:cNvSpPr>
            <p:nvPr/>
          </p:nvSpPr>
          <p:spPr bwMode="auto">
            <a:xfrm>
              <a:off x="5390" y="3117"/>
              <a:ext cx="1" cy="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79" name="Rectangle 191"/>
            <p:cNvSpPr>
              <a:spLocks noChangeArrowheads="1"/>
            </p:cNvSpPr>
            <p:nvPr/>
          </p:nvSpPr>
          <p:spPr bwMode="auto">
            <a:xfrm>
              <a:off x="2635" y="3293"/>
              <a:ext cx="3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1  1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0" name="Rectangle 192"/>
            <p:cNvSpPr>
              <a:spLocks noChangeArrowheads="1"/>
            </p:cNvSpPr>
            <p:nvPr/>
          </p:nvSpPr>
          <p:spPr bwMode="auto">
            <a:xfrm>
              <a:off x="2954" y="3293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1" name="Rectangle 193"/>
            <p:cNvSpPr>
              <a:spLocks noChangeArrowheads="1"/>
            </p:cNvSpPr>
            <p:nvPr/>
          </p:nvSpPr>
          <p:spPr bwMode="auto">
            <a:xfrm>
              <a:off x="3496" y="3293"/>
              <a:ext cx="8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00  01  10  11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2" name="Rectangle 194"/>
            <p:cNvSpPr>
              <a:spLocks noChangeArrowheads="1"/>
            </p:cNvSpPr>
            <p:nvPr/>
          </p:nvSpPr>
          <p:spPr bwMode="auto">
            <a:xfrm>
              <a:off x="4347" y="3293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3" name="Rectangle 195"/>
            <p:cNvSpPr>
              <a:spLocks noChangeArrowheads="1"/>
            </p:cNvSpPr>
            <p:nvPr/>
          </p:nvSpPr>
          <p:spPr bwMode="auto">
            <a:xfrm>
              <a:off x="4809" y="3293"/>
              <a:ext cx="2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4" name="Rectangle 196"/>
            <p:cNvSpPr>
              <a:spLocks noChangeArrowheads="1"/>
            </p:cNvSpPr>
            <p:nvPr/>
          </p:nvSpPr>
          <p:spPr bwMode="auto">
            <a:xfrm>
              <a:off x="5093" y="3293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5" name="Rectangle 197"/>
            <p:cNvSpPr>
              <a:spLocks noChangeArrowheads="1"/>
            </p:cNvSpPr>
            <p:nvPr/>
          </p:nvSpPr>
          <p:spPr bwMode="auto">
            <a:xfrm>
              <a:off x="2248" y="3281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6" name="Line 198"/>
            <p:cNvSpPr>
              <a:spLocks noChangeShapeType="1"/>
            </p:cNvSpPr>
            <p:nvPr/>
          </p:nvSpPr>
          <p:spPr bwMode="auto">
            <a:xfrm>
              <a:off x="2248" y="328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7" name="Rectangle 199"/>
            <p:cNvSpPr>
              <a:spLocks noChangeArrowheads="1"/>
            </p:cNvSpPr>
            <p:nvPr/>
          </p:nvSpPr>
          <p:spPr bwMode="auto">
            <a:xfrm>
              <a:off x="2258" y="3281"/>
              <a:ext cx="107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8" name="Line 200"/>
            <p:cNvSpPr>
              <a:spLocks noChangeShapeType="1"/>
            </p:cNvSpPr>
            <p:nvPr/>
          </p:nvSpPr>
          <p:spPr bwMode="auto">
            <a:xfrm>
              <a:off x="2258" y="3281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89" name="Rectangle 201"/>
            <p:cNvSpPr>
              <a:spLocks noChangeArrowheads="1"/>
            </p:cNvSpPr>
            <p:nvPr/>
          </p:nvSpPr>
          <p:spPr bwMode="auto">
            <a:xfrm>
              <a:off x="3334" y="3281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0" name="Line 202"/>
            <p:cNvSpPr>
              <a:spLocks noChangeShapeType="1"/>
            </p:cNvSpPr>
            <p:nvPr/>
          </p:nvSpPr>
          <p:spPr bwMode="auto">
            <a:xfrm>
              <a:off x="3334" y="328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1" name="Line 203"/>
            <p:cNvSpPr>
              <a:spLocks noChangeShapeType="1"/>
            </p:cNvSpPr>
            <p:nvPr/>
          </p:nvSpPr>
          <p:spPr bwMode="auto">
            <a:xfrm>
              <a:off x="3334" y="3281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2" name="Rectangle 204"/>
            <p:cNvSpPr>
              <a:spLocks noChangeArrowheads="1"/>
            </p:cNvSpPr>
            <p:nvPr/>
          </p:nvSpPr>
          <p:spPr bwMode="auto">
            <a:xfrm>
              <a:off x="3339" y="3281"/>
              <a:ext cx="116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3" name="Line 205"/>
            <p:cNvSpPr>
              <a:spLocks noChangeShapeType="1"/>
            </p:cNvSpPr>
            <p:nvPr/>
          </p:nvSpPr>
          <p:spPr bwMode="auto">
            <a:xfrm>
              <a:off x="3339" y="3281"/>
              <a:ext cx="11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4" name="Rectangle 206"/>
            <p:cNvSpPr>
              <a:spLocks noChangeArrowheads="1"/>
            </p:cNvSpPr>
            <p:nvPr/>
          </p:nvSpPr>
          <p:spPr bwMode="auto">
            <a:xfrm>
              <a:off x="4505" y="3281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5" name="Line 207"/>
            <p:cNvSpPr>
              <a:spLocks noChangeShapeType="1"/>
            </p:cNvSpPr>
            <p:nvPr/>
          </p:nvSpPr>
          <p:spPr bwMode="auto">
            <a:xfrm>
              <a:off x="4505" y="328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6" name="Line 208"/>
            <p:cNvSpPr>
              <a:spLocks noChangeShapeType="1"/>
            </p:cNvSpPr>
            <p:nvPr/>
          </p:nvSpPr>
          <p:spPr bwMode="auto">
            <a:xfrm>
              <a:off x="4505" y="3281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7" name="Rectangle 209"/>
            <p:cNvSpPr>
              <a:spLocks noChangeArrowheads="1"/>
            </p:cNvSpPr>
            <p:nvPr/>
          </p:nvSpPr>
          <p:spPr bwMode="auto">
            <a:xfrm>
              <a:off x="4510" y="3281"/>
              <a:ext cx="88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8" name="Line 210"/>
            <p:cNvSpPr>
              <a:spLocks noChangeShapeType="1"/>
            </p:cNvSpPr>
            <p:nvPr/>
          </p:nvSpPr>
          <p:spPr bwMode="auto">
            <a:xfrm>
              <a:off x="4510" y="3281"/>
              <a:ext cx="88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499" name="Rectangle 211"/>
            <p:cNvSpPr>
              <a:spLocks noChangeArrowheads="1"/>
            </p:cNvSpPr>
            <p:nvPr/>
          </p:nvSpPr>
          <p:spPr bwMode="auto">
            <a:xfrm>
              <a:off x="5390" y="3281"/>
              <a:ext cx="1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0" name="Line 212"/>
            <p:cNvSpPr>
              <a:spLocks noChangeShapeType="1"/>
            </p:cNvSpPr>
            <p:nvPr/>
          </p:nvSpPr>
          <p:spPr bwMode="auto">
            <a:xfrm>
              <a:off x="5390" y="328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1" name="Rectangle 213"/>
            <p:cNvSpPr>
              <a:spLocks noChangeArrowheads="1"/>
            </p:cNvSpPr>
            <p:nvPr/>
          </p:nvSpPr>
          <p:spPr bwMode="auto">
            <a:xfrm>
              <a:off x="2248" y="3286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2" name="Line 214"/>
            <p:cNvSpPr>
              <a:spLocks noChangeShapeType="1"/>
            </p:cNvSpPr>
            <p:nvPr/>
          </p:nvSpPr>
          <p:spPr bwMode="auto">
            <a:xfrm>
              <a:off x="2248" y="3286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3" name="Rectangle 215"/>
            <p:cNvSpPr>
              <a:spLocks noChangeArrowheads="1"/>
            </p:cNvSpPr>
            <p:nvPr/>
          </p:nvSpPr>
          <p:spPr bwMode="auto">
            <a:xfrm>
              <a:off x="2248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4" name="Line 216"/>
            <p:cNvSpPr>
              <a:spLocks noChangeShapeType="1"/>
            </p:cNvSpPr>
            <p:nvPr/>
          </p:nvSpPr>
          <p:spPr bwMode="auto">
            <a:xfrm>
              <a:off x="2248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5" name="Line 217"/>
            <p:cNvSpPr>
              <a:spLocks noChangeShapeType="1"/>
            </p:cNvSpPr>
            <p:nvPr/>
          </p:nvSpPr>
          <p:spPr bwMode="auto">
            <a:xfrm>
              <a:off x="2248" y="344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6" name="Rectangle 218"/>
            <p:cNvSpPr>
              <a:spLocks noChangeArrowheads="1"/>
            </p:cNvSpPr>
            <p:nvPr/>
          </p:nvSpPr>
          <p:spPr bwMode="auto">
            <a:xfrm>
              <a:off x="2248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7" name="Line 219"/>
            <p:cNvSpPr>
              <a:spLocks noChangeShapeType="1"/>
            </p:cNvSpPr>
            <p:nvPr/>
          </p:nvSpPr>
          <p:spPr bwMode="auto">
            <a:xfrm>
              <a:off x="2248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8" name="Line 220"/>
            <p:cNvSpPr>
              <a:spLocks noChangeShapeType="1"/>
            </p:cNvSpPr>
            <p:nvPr/>
          </p:nvSpPr>
          <p:spPr bwMode="auto">
            <a:xfrm>
              <a:off x="2248" y="344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09" name="Rectangle 221"/>
            <p:cNvSpPr>
              <a:spLocks noChangeArrowheads="1"/>
            </p:cNvSpPr>
            <p:nvPr/>
          </p:nvSpPr>
          <p:spPr bwMode="auto">
            <a:xfrm>
              <a:off x="2258" y="3449"/>
              <a:ext cx="10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0" name="Line 222"/>
            <p:cNvSpPr>
              <a:spLocks noChangeShapeType="1"/>
            </p:cNvSpPr>
            <p:nvPr/>
          </p:nvSpPr>
          <p:spPr bwMode="auto">
            <a:xfrm>
              <a:off x="2258" y="3449"/>
              <a:ext cx="10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1" name="Rectangle 223"/>
            <p:cNvSpPr>
              <a:spLocks noChangeArrowheads="1"/>
            </p:cNvSpPr>
            <p:nvPr/>
          </p:nvSpPr>
          <p:spPr bwMode="auto">
            <a:xfrm>
              <a:off x="3334" y="3286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2" name="Line 224"/>
            <p:cNvSpPr>
              <a:spLocks noChangeShapeType="1"/>
            </p:cNvSpPr>
            <p:nvPr/>
          </p:nvSpPr>
          <p:spPr bwMode="auto">
            <a:xfrm>
              <a:off x="3334" y="3286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3" name="Rectangle 225"/>
            <p:cNvSpPr>
              <a:spLocks noChangeArrowheads="1"/>
            </p:cNvSpPr>
            <p:nvPr/>
          </p:nvSpPr>
          <p:spPr bwMode="auto">
            <a:xfrm>
              <a:off x="3334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4" name="Line 226"/>
            <p:cNvSpPr>
              <a:spLocks noChangeShapeType="1"/>
            </p:cNvSpPr>
            <p:nvPr/>
          </p:nvSpPr>
          <p:spPr bwMode="auto">
            <a:xfrm>
              <a:off x="3334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5" name="Line 227"/>
            <p:cNvSpPr>
              <a:spLocks noChangeShapeType="1"/>
            </p:cNvSpPr>
            <p:nvPr/>
          </p:nvSpPr>
          <p:spPr bwMode="auto">
            <a:xfrm>
              <a:off x="3334" y="344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6" name="Rectangle 228"/>
            <p:cNvSpPr>
              <a:spLocks noChangeArrowheads="1"/>
            </p:cNvSpPr>
            <p:nvPr/>
          </p:nvSpPr>
          <p:spPr bwMode="auto">
            <a:xfrm>
              <a:off x="3344" y="3449"/>
              <a:ext cx="116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7" name="Line 229"/>
            <p:cNvSpPr>
              <a:spLocks noChangeShapeType="1"/>
            </p:cNvSpPr>
            <p:nvPr/>
          </p:nvSpPr>
          <p:spPr bwMode="auto">
            <a:xfrm>
              <a:off x="3344" y="3449"/>
              <a:ext cx="11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8" name="Rectangle 230"/>
            <p:cNvSpPr>
              <a:spLocks noChangeArrowheads="1"/>
            </p:cNvSpPr>
            <p:nvPr/>
          </p:nvSpPr>
          <p:spPr bwMode="auto">
            <a:xfrm>
              <a:off x="4505" y="3286"/>
              <a:ext cx="5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19" name="Line 231"/>
            <p:cNvSpPr>
              <a:spLocks noChangeShapeType="1"/>
            </p:cNvSpPr>
            <p:nvPr/>
          </p:nvSpPr>
          <p:spPr bwMode="auto">
            <a:xfrm>
              <a:off x="4505" y="3286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0" name="Rectangle 232"/>
            <p:cNvSpPr>
              <a:spLocks noChangeArrowheads="1"/>
            </p:cNvSpPr>
            <p:nvPr/>
          </p:nvSpPr>
          <p:spPr bwMode="auto">
            <a:xfrm>
              <a:off x="4505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1" name="Line 233"/>
            <p:cNvSpPr>
              <a:spLocks noChangeShapeType="1"/>
            </p:cNvSpPr>
            <p:nvPr/>
          </p:nvSpPr>
          <p:spPr bwMode="auto">
            <a:xfrm>
              <a:off x="4505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2" name="Line 234"/>
            <p:cNvSpPr>
              <a:spLocks noChangeShapeType="1"/>
            </p:cNvSpPr>
            <p:nvPr/>
          </p:nvSpPr>
          <p:spPr bwMode="auto">
            <a:xfrm>
              <a:off x="4505" y="344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3" name="Rectangle 235"/>
            <p:cNvSpPr>
              <a:spLocks noChangeArrowheads="1"/>
            </p:cNvSpPr>
            <p:nvPr/>
          </p:nvSpPr>
          <p:spPr bwMode="auto">
            <a:xfrm>
              <a:off x="4515" y="3449"/>
              <a:ext cx="875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4" name="Line 236"/>
            <p:cNvSpPr>
              <a:spLocks noChangeShapeType="1"/>
            </p:cNvSpPr>
            <p:nvPr/>
          </p:nvSpPr>
          <p:spPr bwMode="auto">
            <a:xfrm>
              <a:off x="4515" y="3449"/>
              <a:ext cx="8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5" name="Rectangle 237"/>
            <p:cNvSpPr>
              <a:spLocks noChangeArrowheads="1"/>
            </p:cNvSpPr>
            <p:nvPr/>
          </p:nvSpPr>
          <p:spPr bwMode="auto">
            <a:xfrm>
              <a:off x="5390" y="3286"/>
              <a:ext cx="10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6" name="Line 238"/>
            <p:cNvSpPr>
              <a:spLocks noChangeShapeType="1"/>
            </p:cNvSpPr>
            <p:nvPr/>
          </p:nvSpPr>
          <p:spPr bwMode="auto">
            <a:xfrm>
              <a:off x="5390" y="3286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7" name="Rectangle 239"/>
            <p:cNvSpPr>
              <a:spLocks noChangeArrowheads="1"/>
            </p:cNvSpPr>
            <p:nvPr/>
          </p:nvSpPr>
          <p:spPr bwMode="auto">
            <a:xfrm>
              <a:off x="5390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8" name="Line 240"/>
            <p:cNvSpPr>
              <a:spLocks noChangeShapeType="1"/>
            </p:cNvSpPr>
            <p:nvPr/>
          </p:nvSpPr>
          <p:spPr bwMode="auto">
            <a:xfrm>
              <a:off x="5390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29" name="Line 241"/>
            <p:cNvSpPr>
              <a:spLocks noChangeShapeType="1"/>
            </p:cNvSpPr>
            <p:nvPr/>
          </p:nvSpPr>
          <p:spPr bwMode="auto">
            <a:xfrm>
              <a:off x="5390" y="344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30" name="Rectangle 242"/>
            <p:cNvSpPr>
              <a:spLocks noChangeArrowheads="1"/>
            </p:cNvSpPr>
            <p:nvPr/>
          </p:nvSpPr>
          <p:spPr bwMode="auto">
            <a:xfrm>
              <a:off x="5390" y="3449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8531" name="Line 243"/>
            <p:cNvSpPr>
              <a:spLocks noChangeShapeType="1"/>
            </p:cNvSpPr>
            <p:nvPr/>
          </p:nvSpPr>
          <p:spPr bwMode="auto">
            <a:xfrm>
              <a:off x="5390" y="344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08533" name="Line 245"/>
          <p:cNvSpPr>
            <a:spLocks noChangeShapeType="1"/>
          </p:cNvSpPr>
          <p:nvPr/>
        </p:nvSpPr>
        <p:spPr bwMode="auto">
          <a:xfrm>
            <a:off x="8556625" y="5475288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8534" name="Rectangle 246"/>
          <p:cNvSpPr>
            <a:spLocks noChangeArrowheads="1"/>
          </p:cNvSpPr>
          <p:nvPr/>
        </p:nvSpPr>
        <p:spPr bwMode="auto">
          <a:xfrm>
            <a:off x="3638550" y="5497513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08295" name="Object 7"/>
          <p:cNvGraphicFramePr>
            <a:graphicFrameLocks noChangeAspect="1"/>
          </p:cNvGraphicFramePr>
          <p:nvPr/>
        </p:nvGraphicFramePr>
        <p:xfrm>
          <a:off x="1295400" y="3733800"/>
          <a:ext cx="2001838" cy="361950"/>
        </p:xfrm>
        <a:graphic>
          <a:graphicData uri="http://schemas.openxmlformats.org/presentationml/2006/ole">
            <p:oleObj spid="_x0000_s1026" name="Document" r:id="rId4" imgW="1996560" imgH="359640" progId="">
              <p:embed/>
            </p:oleObj>
          </a:graphicData>
        </a:graphic>
      </p:graphicFrame>
      <p:sp>
        <p:nvSpPr>
          <p:cNvPr id="90830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9512" y="1182688"/>
            <a:ext cx="7704856" cy="5270648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sz="2400" dirty="0">
                <a:latin typeface="Comic Sans MS" pitchFamily="66" charset="0"/>
              </a:rPr>
              <a:t>How many states are there?</a:t>
            </a:r>
          </a:p>
          <a:p>
            <a:r>
              <a:rPr lang="en-US" sz="2400" dirty="0">
                <a:latin typeface="Comic Sans MS" pitchFamily="66" charset="0"/>
              </a:rPr>
              <a:t>How many input combinations?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Output combinations? </a:t>
            </a:r>
          </a:p>
          <a:p>
            <a:r>
              <a:rPr lang="en-US" sz="2400" dirty="0">
                <a:latin typeface="Comic Sans MS" pitchFamily="66" charset="0"/>
              </a:rPr>
              <a:t>What is the output function?</a:t>
            </a:r>
          </a:p>
          <a:p>
            <a:r>
              <a:rPr lang="en-US" sz="2400" dirty="0">
                <a:latin typeface="Comic Sans MS" pitchFamily="66" charset="0"/>
              </a:rPr>
              <a:t>What is the next state function?</a:t>
            </a:r>
          </a:p>
          <a:p>
            <a:r>
              <a:rPr lang="en-US" sz="2400" dirty="0">
                <a:latin typeface="Comic Sans MS" pitchFamily="66" charset="0"/>
              </a:rPr>
              <a:t>Moore or Mealy?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endParaRPr lang="tr-TR" sz="2400" dirty="0" smtClean="0">
              <a:latin typeface="Comic Sans MS" pitchFamily="66" charset="0"/>
            </a:endParaRPr>
          </a:p>
          <a:p>
            <a:endParaRPr lang="tr-TR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What are the quantities above for an </a:t>
            </a:r>
            <a:r>
              <a:rPr lang="en-US" sz="2400" i="1" dirty="0"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-bit register?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908302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Example: 2-bit Register</a:t>
            </a:r>
          </a:p>
        </p:txBody>
      </p:sp>
      <p:grpSp>
        <p:nvGrpSpPr>
          <p:cNvPr id="3" name="Group 247"/>
          <p:cNvGrpSpPr>
            <a:grpSpLocks/>
          </p:cNvGrpSpPr>
          <p:nvPr/>
        </p:nvGrpSpPr>
        <p:grpSpPr bwMode="auto">
          <a:xfrm>
            <a:off x="5181600" y="1219200"/>
            <a:ext cx="2987675" cy="2005013"/>
            <a:chOff x="3264" y="768"/>
            <a:chExt cx="1882" cy="1263"/>
          </a:xfrm>
        </p:grpSpPr>
        <p:sp>
          <p:nvSpPr>
            <p:cNvPr id="908303" name="Freeform 15"/>
            <p:cNvSpPr>
              <a:spLocks/>
            </p:cNvSpPr>
            <p:nvPr/>
          </p:nvSpPr>
          <p:spPr bwMode="auto">
            <a:xfrm>
              <a:off x="4057" y="1490"/>
              <a:ext cx="407" cy="53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34"/>
                </a:cxn>
                <a:cxn ang="0">
                  <a:pos x="3" y="537"/>
                </a:cxn>
                <a:cxn ang="0">
                  <a:pos x="5" y="539"/>
                </a:cxn>
                <a:cxn ang="0">
                  <a:pos x="402" y="539"/>
                </a:cxn>
                <a:cxn ang="0">
                  <a:pos x="405" y="537"/>
                </a:cxn>
                <a:cxn ang="0">
                  <a:pos x="407" y="534"/>
                </a:cxn>
                <a:cxn ang="0">
                  <a:pos x="407" y="5"/>
                </a:cxn>
                <a:cxn ang="0">
                  <a:pos x="405" y="2"/>
                </a:cxn>
                <a:cxn ang="0">
                  <a:pos x="402" y="0"/>
                </a:cxn>
                <a:cxn ang="0">
                  <a:pos x="400" y="0"/>
                </a:cxn>
                <a:cxn ang="0">
                  <a:pos x="8" y="0"/>
                </a:cxn>
                <a:cxn ang="0">
                  <a:pos x="8" y="15"/>
                </a:cxn>
                <a:cxn ang="0">
                  <a:pos x="400" y="15"/>
                </a:cxn>
                <a:cxn ang="0">
                  <a:pos x="392" y="7"/>
                </a:cxn>
                <a:cxn ang="0">
                  <a:pos x="392" y="532"/>
                </a:cxn>
                <a:cxn ang="0">
                  <a:pos x="400" y="524"/>
                </a:cxn>
                <a:cxn ang="0">
                  <a:pos x="8" y="524"/>
                </a:cxn>
                <a:cxn ang="0">
                  <a:pos x="15" y="532"/>
                </a:cxn>
                <a:cxn ang="0">
                  <a:pos x="15" y="7"/>
                </a:cxn>
                <a:cxn ang="0">
                  <a:pos x="8" y="15"/>
                </a:cxn>
                <a:cxn ang="0">
                  <a:pos x="8" y="0"/>
                </a:cxn>
              </a:cxnLst>
              <a:rect l="0" t="0" r="r" b="b"/>
              <a:pathLst>
                <a:path w="407" h="539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34"/>
                  </a:lnTo>
                  <a:lnTo>
                    <a:pt x="3" y="537"/>
                  </a:lnTo>
                  <a:lnTo>
                    <a:pt x="5" y="539"/>
                  </a:lnTo>
                  <a:lnTo>
                    <a:pt x="402" y="539"/>
                  </a:lnTo>
                  <a:lnTo>
                    <a:pt x="405" y="537"/>
                  </a:lnTo>
                  <a:lnTo>
                    <a:pt x="407" y="534"/>
                  </a:lnTo>
                  <a:lnTo>
                    <a:pt x="407" y="5"/>
                  </a:lnTo>
                  <a:lnTo>
                    <a:pt x="405" y="2"/>
                  </a:lnTo>
                  <a:lnTo>
                    <a:pt x="402" y="0"/>
                  </a:lnTo>
                  <a:lnTo>
                    <a:pt x="400" y="0"/>
                  </a:lnTo>
                  <a:lnTo>
                    <a:pt x="8" y="0"/>
                  </a:lnTo>
                  <a:lnTo>
                    <a:pt x="8" y="15"/>
                  </a:lnTo>
                  <a:lnTo>
                    <a:pt x="400" y="15"/>
                  </a:lnTo>
                  <a:lnTo>
                    <a:pt x="392" y="7"/>
                  </a:lnTo>
                  <a:lnTo>
                    <a:pt x="392" y="532"/>
                  </a:lnTo>
                  <a:lnTo>
                    <a:pt x="400" y="524"/>
                  </a:lnTo>
                  <a:lnTo>
                    <a:pt x="8" y="524"/>
                  </a:lnTo>
                  <a:lnTo>
                    <a:pt x="15" y="532"/>
                  </a:lnTo>
                  <a:lnTo>
                    <a:pt x="15" y="7"/>
                  </a:lnTo>
                  <a:lnTo>
                    <a:pt x="8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04" name="Rectangle 16"/>
            <p:cNvSpPr>
              <a:spLocks noChangeArrowheads="1"/>
            </p:cNvSpPr>
            <p:nvPr/>
          </p:nvSpPr>
          <p:spPr bwMode="auto">
            <a:xfrm>
              <a:off x="4171" y="1847"/>
              <a:ext cx="9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05" name="Rectangle 17"/>
            <p:cNvSpPr>
              <a:spLocks noChangeArrowheads="1"/>
            </p:cNvSpPr>
            <p:nvPr/>
          </p:nvSpPr>
          <p:spPr bwMode="auto">
            <a:xfrm>
              <a:off x="4098" y="1559"/>
              <a:ext cx="11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06" name="Rectangle 18"/>
            <p:cNvSpPr>
              <a:spLocks noChangeArrowheads="1"/>
            </p:cNvSpPr>
            <p:nvPr/>
          </p:nvSpPr>
          <p:spPr bwMode="auto">
            <a:xfrm>
              <a:off x="4335" y="1551"/>
              <a:ext cx="1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07" name="Freeform 19"/>
            <p:cNvSpPr>
              <a:spLocks/>
            </p:cNvSpPr>
            <p:nvPr/>
          </p:nvSpPr>
          <p:spPr bwMode="auto">
            <a:xfrm>
              <a:off x="4057" y="1835"/>
              <a:ext cx="79" cy="70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1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3" y="14"/>
                </a:cxn>
                <a:cxn ang="0">
                  <a:pos x="67" y="69"/>
                </a:cxn>
                <a:cxn ang="0">
                  <a:pos x="68" y="69"/>
                </a:cxn>
                <a:cxn ang="0">
                  <a:pos x="70" y="70"/>
                </a:cxn>
                <a:cxn ang="0">
                  <a:pos x="74" y="70"/>
                </a:cxn>
                <a:cxn ang="0">
                  <a:pos x="76" y="69"/>
                </a:cxn>
                <a:cxn ang="0">
                  <a:pos x="78" y="68"/>
                </a:cxn>
                <a:cxn ang="0">
                  <a:pos x="78" y="66"/>
                </a:cxn>
                <a:cxn ang="0">
                  <a:pos x="79" y="64"/>
                </a:cxn>
                <a:cxn ang="0">
                  <a:pos x="79" y="60"/>
                </a:cxn>
                <a:cxn ang="0">
                  <a:pos x="78" y="59"/>
                </a:cxn>
                <a:cxn ang="0">
                  <a:pos x="77" y="56"/>
                </a:cxn>
                <a:cxn ang="0">
                  <a:pos x="13" y="1"/>
                </a:cxn>
              </a:cxnLst>
              <a:rect l="0" t="0" r="r" b="b"/>
              <a:pathLst>
                <a:path w="79" h="70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67" y="69"/>
                  </a:lnTo>
                  <a:lnTo>
                    <a:pt x="68" y="69"/>
                  </a:lnTo>
                  <a:lnTo>
                    <a:pt x="70" y="70"/>
                  </a:lnTo>
                  <a:lnTo>
                    <a:pt x="74" y="70"/>
                  </a:lnTo>
                  <a:lnTo>
                    <a:pt x="76" y="69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79" y="60"/>
                  </a:lnTo>
                  <a:lnTo>
                    <a:pt x="78" y="59"/>
                  </a:lnTo>
                  <a:lnTo>
                    <a:pt x="77" y="5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08" name="Freeform 20"/>
            <p:cNvSpPr>
              <a:spLocks/>
            </p:cNvSpPr>
            <p:nvPr/>
          </p:nvSpPr>
          <p:spPr bwMode="auto">
            <a:xfrm>
              <a:off x="4057" y="1890"/>
              <a:ext cx="79" cy="57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8" y="11"/>
                </a:cxn>
                <a:cxn ang="0">
                  <a:pos x="79" y="9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6" y="1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8" y="1"/>
                </a:cxn>
                <a:cxn ang="0">
                  <a:pos x="4" y="43"/>
                </a:cxn>
                <a:cxn ang="0">
                  <a:pos x="1" y="46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3" y="55"/>
                </a:cxn>
                <a:cxn ang="0">
                  <a:pos x="4" y="56"/>
                </a:cxn>
                <a:cxn ang="0">
                  <a:pos x="6" y="57"/>
                </a:cxn>
                <a:cxn ang="0">
                  <a:pos x="10" y="57"/>
                </a:cxn>
                <a:cxn ang="0">
                  <a:pos x="12" y="56"/>
                </a:cxn>
                <a:cxn ang="0">
                  <a:pos x="76" y="14"/>
                </a:cxn>
              </a:cxnLst>
              <a:rect l="0" t="0" r="r" b="b"/>
              <a:pathLst>
                <a:path w="79" h="57">
                  <a:moveTo>
                    <a:pt x="76" y="14"/>
                  </a:moveTo>
                  <a:lnTo>
                    <a:pt x="78" y="11"/>
                  </a:lnTo>
                  <a:lnTo>
                    <a:pt x="79" y="9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8" y="1"/>
                  </a:lnTo>
                  <a:lnTo>
                    <a:pt x="4" y="43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55"/>
                  </a:lnTo>
                  <a:lnTo>
                    <a:pt x="4" y="56"/>
                  </a:lnTo>
                  <a:lnTo>
                    <a:pt x="6" y="57"/>
                  </a:lnTo>
                  <a:lnTo>
                    <a:pt x="10" y="57"/>
                  </a:lnTo>
                  <a:lnTo>
                    <a:pt x="12" y="56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09" name="Freeform 21"/>
            <p:cNvSpPr>
              <a:spLocks/>
            </p:cNvSpPr>
            <p:nvPr/>
          </p:nvSpPr>
          <p:spPr bwMode="auto">
            <a:xfrm>
              <a:off x="4057" y="864"/>
              <a:ext cx="407" cy="54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536"/>
                </a:cxn>
                <a:cxn ang="0">
                  <a:pos x="3" y="538"/>
                </a:cxn>
                <a:cxn ang="0">
                  <a:pos x="5" y="541"/>
                </a:cxn>
                <a:cxn ang="0">
                  <a:pos x="402" y="541"/>
                </a:cxn>
                <a:cxn ang="0">
                  <a:pos x="405" y="538"/>
                </a:cxn>
                <a:cxn ang="0">
                  <a:pos x="407" y="536"/>
                </a:cxn>
                <a:cxn ang="0">
                  <a:pos x="407" y="5"/>
                </a:cxn>
                <a:cxn ang="0">
                  <a:pos x="405" y="3"/>
                </a:cxn>
                <a:cxn ang="0">
                  <a:pos x="402" y="0"/>
                </a:cxn>
                <a:cxn ang="0">
                  <a:pos x="400" y="0"/>
                </a:cxn>
                <a:cxn ang="0">
                  <a:pos x="8" y="0"/>
                </a:cxn>
                <a:cxn ang="0">
                  <a:pos x="8" y="15"/>
                </a:cxn>
                <a:cxn ang="0">
                  <a:pos x="400" y="15"/>
                </a:cxn>
                <a:cxn ang="0">
                  <a:pos x="392" y="8"/>
                </a:cxn>
                <a:cxn ang="0">
                  <a:pos x="392" y="533"/>
                </a:cxn>
                <a:cxn ang="0">
                  <a:pos x="400" y="526"/>
                </a:cxn>
                <a:cxn ang="0">
                  <a:pos x="8" y="526"/>
                </a:cxn>
                <a:cxn ang="0">
                  <a:pos x="15" y="533"/>
                </a:cxn>
                <a:cxn ang="0">
                  <a:pos x="15" y="8"/>
                </a:cxn>
                <a:cxn ang="0">
                  <a:pos x="8" y="15"/>
                </a:cxn>
                <a:cxn ang="0">
                  <a:pos x="8" y="0"/>
                </a:cxn>
              </a:cxnLst>
              <a:rect l="0" t="0" r="r" b="b"/>
              <a:pathLst>
                <a:path w="407" h="541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36"/>
                  </a:lnTo>
                  <a:lnTo>
                    <a:pt x="3" y="538"/>
                  </a:lnTo>
                  <a:lnTo>
                    <a:pt x="5" y="541"/>
                  </a:lnTo>
                  <a:lnTo>
                    <a:pt x="402" y="541"/>
                  </a:lnTo>
                  <a:lnTo>
                    <a:pt x="405" y="538"/>
                  </a:lnTo>
                  <a:lnTo>
                    <a:pt x="407" y="536"/>
                  </a:lnTo>
                  <a:lnTo>
                    <a:pt x="407" y="5"/>
                  </a:lnTo>
                  <a:lnTo>
                    <a:pt x="405" y="3"/>
                  </a:lnTo>
                  <a:lnTo>
                    <a:pt x="402" y="0"/>
                  </a:lnTo>
                  <a:lnTo>
                    <a:pt x="400" y="0"/>
                  </a:lnTo>
                  <a:lnTo>
                    <a:pt x="8" y="0"/>
                  </a:lnTo>
                  <a:lnTo>
                    <a:pt x="8" y="15"/>
                  </a:lnTo>
                  <a:lnTo>
                    <a:pt x="400" y="15"/>
                  </a:lnTo>
                  <a:lnTo>
                    <a:pt x="392" y="8"/>
                  </a:lnTo>
                  <a:lnTo>
                    <a:pt x="392" y="533"/>
                  </a:lnTo>
                  <a:lnTo>
                    <a:pt x="400" y="526"/>
                  </a:lnTo>
                  <a:lnTo>
                    <a:pt x="8" y="526"/>
                  </a:lnTo>
                  <a:lnTo>
                    <a:pt x="15" y="533"/>
                  </a:lnTo>
                  <a:lnTo>
                    <a:pt x="15" y="8"/>
                  </a:lnTo>
                  <a:lnTo>
                    <a:pt x="8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0" name="Rectangle 22"/>
            <p:cNvSpPr>
              <a:spLocks noChangeArrowheads="1"/>
            </p:cNvSpPr>
            <p:nvPr/>
          </p:nvSpPr>
          <p:spPr bwMode="auto">
            <a:xfrm>
              <a:off x="4171" y="1222"/>
              <a:ext cx="9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11" name="Rectangle 23"/>
            <p:cNvSpPr>
              <a:spLocks noChangeArrowheads="1"/>
            </p:cNvSpPr>
            <p:nvPr/>
          </p:nvSpPr>
          <p:spPr bwMode="auto">
            <a:xfrm>
              <a:off x="4098" y="935"/>
              <a:ext cx="11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12" name="Rectangle 24"/>
            <p:cNvSpPr>
              <a:spLocks noChangeArrowheads="1"/>
            </p:cNvSpPr>
            <p:nvPr/>
          </p:nvSpPr>
          <p:spPr bwMode="auto">
            <a:xfrm>
              <a:off x="4335" y="927"/>
              <a:ext cx="1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13" name="Freeform 25"/>
            <p:cNvSpPr>
              <a:spLocks/>
            </p:cNvSpPr>
            <p:nvPr/>
          </p:nvSpPr>
          <p:spPr bwMode="auto">
            <a:xfrm>
              <a:off x="4057" y="1209"/>
              <a:ext cx="79" cy="7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1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3" y="14"/>
                </a:cxn>
                <a:cxn ang="0">
                  <a:pos x="67" y="70"/>
                </a:cxn>
                <a:cxn ang="0">
                  <a:pos x="68" y="70"/>
                </a:cxn>
                <a:cxn ang="0">
                  <a:pos x="70" y="72"/>
                </a:cxn>
                <a:cxn ang="0">
                  <a:pos x="74" y="72"/>
                </a:cxn>
                <a:cxn ang="0">
                  <a:pos x="76" y="70"/>
                </a:cxn>
                <a:cxn ang="0">
                  <a:pos x="78" y="69"/>
                </a:cxn>
                <a:cxn ang="0">
                  <a:pos x="78" y="68"/>
                </a:cxn>
                <a:cxn ang="0">
                  <a:pos x="79" y="65"/>
                </a:cxn>
                <a:cxn ang="0">
                  <a:pos x="79" y="61"/>
                </a:cxn>
                <a:cxn ang="0">
                  <a:pos x="78" y="60"/>
                </a:cxn>
                <a:cxn ang="0">
                  <a:pos x="77" y="58"/>
                </a:cxn>
                <a:cxn ang="0">
                  <a:pos x="13" y="1"/>
                </a:cxn>
              </a:cxnLst>
              <a:rect l="0" t="0" r="r" b="b"/>
              <a:pathLst>
                <a:path w="79" h="72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67" y="70"/>
                  </a:lnTo>
                  <a:lnTo>
                    <a:pt x="68" y="70"/>
                  </a:lnTo>
                  <a:lnTo>
                    <a:pt x="70" y="72"/>
                  </a:lnTo>
                  <a:lnTo>
                    <a:pt x="74" y="72"/>
                  </a:lnTo>
                  <a:lnTo>
                    <a:pt x="76" y="70"/>
                  </a:lnTo>
                  <a:lnTo>
                    <a:pt x="78" y="69"/>
                  </a:lnTo>
                  <a:lnTo>
                    <a:pt x="78" y="68"/>
                  </a:lnTo>
                  <a:lnTo>
                    <a:pt x="79" y="65"/>
                  </a:lnTo>
                  <a:lnTo>
                    <a:pt x="79" y="61"/>
                  </a:lnTo>
                  <a:lnTo>
                    <a:pt x="78" y="60"/>
                  </a:lnTo>
                  <a:lnTo>
                    <a:pt x="77" y="5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4" name="Freeform 26"/>
            <p:cNvSpPr>
              <a:spLocks/>
            </p:cNvSpPr>
            <p:nvPr/>
          </p:nvSpPr>
          <p:spPr bwMode="auto">
            <a:xfrm>
              <a:off x="4057" y="1265"/>
              <a:ext cx="79" cy="58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8" y="12"/>
                </a:cxn>
                <a:cxn ang="0">
                  <a:pos x="79" y="9"/>
                </a:cxn>
                <a:cxn ang="0">
                  <a:pos x="79" y="5"/>
                </a:cxn>
                <a:cxn ang="0">
                  <a:pos x="77" y="3"/>
                </a:cxn>
                <a:cxn ang="0">
                  <a:pos x="76" y="2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4" y="44"/>
                </a:cxn>
                <a:cxn ang="0">
                  <a:pos x="1" y="46"/>
                </a:cxn>
                <a:cxn ang="0">
                  <a:pos x="0" y="49"/>
                </a:cxn>
                <a:cxn ang="0">
                  <a:pos x="0" y="53"/>
                </a:cxn>
                <a:cxn ang="0">
                  <a:pos x="3" y="55"/>
                </a:cxn>
                <a:cxn ang="0">
                  <a:pos x="4" y="57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2" y="57"/>
                </a:cxn>
                <a:cxn ang="0">
                  <a:pos x="76" y="14"/>
                </a:cxn>
              </a:cxnLst>
              <a:rect l="0" t="0" r="r" b="b"/>
              <a:pathLst>
                <a:path w="79" h="58">
                  <a:moveTo>
                    <a:pt x="76" y="14"/>
                  </a:moveTo>
                  <a:lnTo>
                    <a:pt x="78" y="12"/>
                  </a:lnTo>
                  <a:lnTo>
                    <a:pt x="79" y="9"/>
                  </a:lnTo>
                  <a:lnTo>
                    <a:pt x="79" y="5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4" y="44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3"/>
                  </a:lnTo>
                  <a:lnTo>
                    <a:pt x="3" y="55"/>
                  </a:lnTo>
                  <a:lnTo>
                    <a:pt x="4" y="57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2" y="57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5" name="Oval 27"/>
            <p:cNvSpPr>
              <a:spLocks noChangeArrowheads="1"/>
            </p:cNvSpPr>
            <p:nvPr/>
          </p:nvSpPr>
          <p:spPr bwMode="auto">
            <a:xfrm>
              <a:off x="3912" y="1874"/>
              <a:ext cx="50" cy="4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6" name="Freeform 28"/>
            <p:cNvSpPr>
              <a:spLocks/>
            </p:cNvSpPr>
            <p:nvPr/>
          </p:nvSpPr>
          <p:spPr bwMode="auto">
            <a:xfrm>
              <a:off x="3905" y="1867"/>
              <a:ext cx="62" cy="61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2" y="44"/>
                </a:cxn>
                <a:cxn ang="0">
                  <a:pos x="10" y="52"/>
                </a:cxn>
                <a:cxn ang="0">
                  <a:pos x="12" y="55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28" y="61"/>
                </a:cxn>
                <a:cxn ang="0">
                  <a:pos x="37" y="59"/>
                </a:cxn>
                <a:cxn ang="0">
                  <a:pos x="47" y="57"/>
                </a:cxn>
                <a:cxn ang="0">
                  <a:pos x="47" y="57"/>
                </a:cxn>
                <a:cxn ang="0">
                  <a:pos x="50" y="55"/>
                </a:cxn>
                <a:cxn ang="0">
                  <a:pos x="52" y="52"/>
                </a:cxn>
                <a:cxn ang="0">
                  <a:pos x="60" y="44"/>
                </a:cxn>
                <a:cxn ang="0">
                  <a:pos x="61" y="41"/>
                </a:cxn>
                <a:cxn ang="0">
                  <a:pos x="56" y="38"/>
                </a:cxn>
                <a:cxn ang="0">
                  <a:pos x="62" y="20"/>
                </a:cxn>
                <a:cxn ang="0">
                  <a:pos x="60" y="16"/>
                </a:cxn>
                <a:cxn ang="0">
                  <a:pos x="51" y="7"/>
                </a:cxn>
                <a:cxn ang="0">
                  <a:pos x="46" y="2"/>
                </a:cxn>
                <a:cxn ang="0">
                  <a:pos x="42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1" y="7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15" y="25"/>
                </a:cxn>
                <a:cxn ang="0">
                  <a:pos x="18" y="21"/>
                </a:cxn>
                <a:cxn ang="0">
                  <a:pos x="21" y="16"/>
                </a:cxn>
                <a:cxn ang="0">
                  <a:pos x="25" y="15"/>
                </a:cxn>
                <a:cxn ang="0">
                  <a:pos x="26" y="15"/>
                </a:cxn>
                <a:cxn ang="0">
                  <a:pos x="37" y="16"/>
                </a:cxn>
                <a:cxn ang="0">
                  <a:pos x="41" y="18"/>
                </a:cxn>
                <a:cxn ang="0">
                  <a:pos x="41" y="18"/>
                </a:cxn>
                <a:cxn ang="0">
                  <a:pos x="46" y="23"/>
                </a:cxn>
                <a:cxn ang="0">
                  <a:pos x="47" y="32"/>
                </a:cxn>
                <a:cxn ang="0">
                  <a:pos x="50" y="25"/>
                </a:cxn>
                <a:cxn ang="0">
                  <a:pos x="48" y="36"/>
                </a:cxn>
                <a:cxn ang="0">
                  <a:pos x="43" y="41"/>
                </a:cxn>
                <a:cxn ang="0">
                  <a:pos x="41" y="43"/>
                </a:cxn>
                <a:cxn ang="0">
                  <a:pos x="38" y="46"/>
                </a:cxn>
                <a:cxn ang="0">
                  <a:pos x="41" y="43"/>
                </a:cxn>
                <a:cxn ang="0">
                  <a:pos x="37" y="44"/>
                </a:cxn>
                <a:cxn ang="0">
                  <a:pos x="24" y="55"/>
                </a:cxn>
                <a:cxn ang="0">
                  <a:pos x="26" y="46"/>
                </a:cxn>
                <a:cxn ang="0">
                  <a:pos x="25" y="46"/>
                </a:cxn>
                <a:cxn ang="0">
                  <a:pos x="21" y="44"/>
                </a:cxn>
                <a:cxn ang="0">
                  <a:pos x="19" y="42"/>
                </a:cxn>
                <a:cxn ang="0">
                  <a:pos x="16" y="39"/>
                </a:cxn>
                <a:cxn ang="0">
                  <a:pos x="15" y="36"/>
                </a:cxn>
                <a:cxn ang="0">
                  <a:pos x="15" y="34"/>
                </a:cxn>
              </a:cxnLst>
              <a:rect l="0" t="0" r="r" b="b"/>
              <a:pathLst>
                <a:path w="62" h="61">
                  <a:moveTo>
                    <a:pt x="0" y="30"/>
                  </a:moveTo>
                  <a:lnTo>
                    <a:pt x="0" y="39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2" y="55"/>
                  </a:lnTo>
                  <a:lnTo>
                    <a:pt x="9" y="51"/>
                  </a:lnTo>
                  <a:lnTo>
                    <a:pt x="11" y="55"/>
                  </a:lnTo>
                  <a:lnTo>
                    <a:pt x="15" y="57"/>
                  </a:lnTo>
                  <a:lnTo>
                    <a:pt x="16" y="59"/>
                  </a:lnTo>
                  <a:lnTo>
                    <a:pt x="15" y="56"/>
                  </a:lnTo>
                  <a:lnTo>
                    <a:pt x="15" y="57"/>
                  </a:lnTo>
                  <a:lnTo>
                    <a:pt x="20" y="60"/>
                  </a:lnTo>
                  <a:lnTo>
                    <a:pt x="21" y="61"/>
                  </a:lnTo>
                  <a:lnTo>
                    <a:pt x="28" y="61"/>
                  </a:lnTo>
                  <a:lnTo>
                    <a:pt x="26" y="60"/>
                  </a:lnTo>
                  <a:lnTo>
                    <a:pt x="39" y="55"/>
                  </a:lnTo>
                  <a:lnTo>
                    <a:pt x="37" y="59"/>
                  </a:lnTo>
                  <a:lnTo>
                    <a:pt x="41" y="61"/>
                  </a:lnTo>
                  <a:lnTo>
                    <a:pt x="42" y="60"/>
                  </a:lnTo>
                  <a:lnTo>
                    <a:pt x="47" y="57"/>
                  </a:lnTo>
                  <a:lnTo>
                    <a:pt x="47" y="56"/>
                  </a:lnTo>
                  <a:lnTo>
                    <a:pt x="46" y="59"/>
                  </a:lnTo>
                  <a:lnTo>
                    <a:pt x="47" y="57"/>
                  </a:lnTo>
                  <a:lnTo>
                    <a:pt x="51" y="55"/>
                  </a:lnTo>
                  <a:lnTo>
                    <a:pt x="53" y="51"/>
                  </a:lnTo>
                  <a:lnTo>
                    <a:pt x="50" y="55"/>
                  </a:lnTo>
                  <a:lnTo>
                    <a:pt x="53" y="52"/>
                  </a:lnTo>
                  <a:lnTo>
                    <a:pt x="56" y="48"/>
                  </a:lnTo>
                  <a:lnTo>
                    <a:pt x="52" y="52"/>
                  </a:lnTo>
                  <a:lnTo>
                    <a:pt x="56" y="50"/>
                  </a:lnTo>
                  <a:lnTo>
                    <a:pt x="59" y="46"/>
                  </a:lnTo>
                  <a:lnTo>
                    <a:pt x="60" y="44"/>
                  </a:lnTo>
                  <a:lnTo>
                    <a:pt x="57" y="46"/>
                  </a:lnTo>
                  <a:lnTo>
                    <a:pt x="59" y="46"/>
                  </a:lnTo>
                  <a:lnTo>
                    <a:pt x="61" y="41"/>
                  </a:lnTo>
                  <a:lnTo>
                    <a:pt x="62" y="39"/>
                  </a:lnTo>
                  <a:lnTo>
                    <a:pt x="60" y="36"/>
                  </a:lnTo>
                  <a:lnTo>
                    <a:pt x="56" y="38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0"/>
                  </a:lnTo>
                  <a:lnTo>
                    <a:pt x="61" y="19"/>
                  </a:lnTo>
                  <a:lnTo>
                    <a:pt x="61" y="18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15" y="30"/>
                  </a:lnTo>
                  <a:lnTo>
                    <a:pt x="15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6" y="15"/>
                  </a:lnTo>
                  <a:lnTo>
                    <a:pt x="32" y="15"/>
                  </a:lnTo>
                  <a:lnTo>
                    <a:pt x="35" y="15"/>
                  </a:lnTo>
                  <a:lnTo>
                    <a:pt x="37" y="16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41" y="18"/>
                  </a:lnTo>
                  <a:lnTo>
                    <a:pt x="42" y="19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4" y="20"/>
                  </a:lnTo>
                  <a:lnTo>
                    <a:pt x="44" y="21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47" y="32"/>
                  </a:lnTo>
                  <a:lnTo>
                    <a:pt x="51" y="36"/>
                  </a:lnTo>
                  <a:lnTo>
                    <a:pt x="56" y="23"/>
                  </a:lnTo>
                  <a:lnTo>
                    <a:pt x="50" y="25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7" y="36"/>
                  </a:lnTo>
                  <a:lnTo>
                    <a:pt x="44" y="39"/>
                  </a:lnTo>
                  <a:lnTo>
                    <a:pt x="43" y="41"/>
                  </a:lnTo>
                  <a:lnTo>
                    <a:pt x="46" y="39"/>
                  </a:lnTo>
                  <a:lnTo>
                    <a:pt x="47" y="37"/>
                  </a:lnTo>
                  <a:lnTo>
                    <a:pt x="41" y="43"/>
                  </a:lnTo>
                  <a:lnTo>
                    <a:pt x="43" y="42"/>
                  </a:lnTo>
                  <a:lnTo>
                    <a:pt x="44" y="39"/>
                  </a:lnTo>
                  <a:lnTo>
                    <a:pt x="38" y="46"/>
                  </a:lnTo>
                  <a:lnTo>
                    <a:pt x="41" y="44"/>
                  </a:lnTo>
                  <a:lnTo>
                    <a:pt x="42" y="42"/>
                  </a:lnTo>
                  <a:lnTo>
                    <a:pt x="41" y="43"/>
                  </a:lnTo>
                  <a:lnTo>
                    <a:pt x="37" y="46"/>
                  </a:lnTo>
                  <a:lnTo>
                    <a:pt x="37" y="47"/>
                  </a:lnTo>
                  <a:lnTo>
                    <a:pt x="37" y="44"/>
                  </a:lnTo>
                  <a:lnTo>
                    <a:pt x="35" y="46"/>
                  </a:lnTo>
                  <a:lnTo>
                    <a:pt x="26" y="48"/>
                  </a:lnTo>
                  <a:lnTo>
                    <a:pt x="24" y="55"/>
                  </a:lnTo>
                  <a:lnTo>
                    <a:pt x="37" y="50"/>
                  </a:lnTo>
                  <a:lnTo>
                    <a:pt x="33" y="46"/>
                  </a:lnTo>
                  <a:lnTo>
                    <a:pt x="26" y="46"/>
                  </a:lnTo>
                  <a:lnTo>
                    <a:pt x="25" y="44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1" y="43"/>
                  </a:lnTo>
                  <a:lnTo>
                    <a:pt x="20" y="42"/>
                  </a:lnTo>
                  <a:lnTo>
                    <a:pt x="21" y="44"/>
                  </a:lnTo>
                  <a:lnTo>
                    <a:pt x="24" y="46"/>
                  </a:lnTo>
                  <a:lnTo>
                    <a:pt x="18" y="39"/>
                  </a:lnTo>
                  <a:lnTo>
                    <a:pt x="19" y="42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9" y="41"/>
                  </a:lnTo>
                  <a:lnTo>
                    <a:pt x="18" y="39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7" name="Freeform 29"/>
            <p:cNvSpPr>
              <a:spLocks/>
            </p:cNvSpPr>
            <p:nvPr/>
          </p:nvSpPr>
          <p:spPr bwMode="auto">
            <a:xfrm>
              <a:off x="3689" y="1890"/>
              <a:ext cx="376" cy="15"/>
            </a:xfrm>
            <a:custGeom>
              <a:avLst/>
              <a:gdLst/>
              <a:ahLst/>
              <a:cxnLst>
                <a:cxn ang="0">
                  <a:pos x="368" y="15"/>
                </a:cxn>
                <a:cxn ang="0">
                  <a:pos x="371" y="15"/>
                </a:cxn>
                <a:cxn ang="0">
                  <a:pos x="373" y="13"/>
                </a:cxn>
                <a:cxn ang="0">
                  <a:pos x="376" y="10"/>
                </a:cxn>
                <a:cxn ang="0">
                  <a:pos x="376" y="5"/>
                </a:cxn>
                <a:cxn ang="0">
                  <a:pos x="373" y="2"/>
                </a:cxn>
                <a:cxn ang="0">
                  <a:pos x="371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5" y="15"/>
                </a:cxn>
                <a:cxn ang="0">
                  <a:pos x="8" y="15"/>
                </a:cxn>
                <a:cxn ang="0">
                  <a:pos x="368" y="15"/>
                </a:cxn>
              </a:cxnLst>
              <a:rect l="0" t="0" r="r" b="b"/>
              <a:pathLst>
                <a:path w="376" h="15">
                  <a:moveTo>
                    <a:pt x="368" y="15"/>
                  </a:moveTo>
                  <a:lnTo>
                    <a:pt x="371" y="15"/>
                  </a:lnTo>
                  <a:lnTo>
                    <a:pt x="373" y="13"/>
                  </a:lnTo>
                  <a:lnTo>
                    <a:pt x="376" y="10"/>
                  </a:lnTo>
                  <a:lnTo>
                    <a:pt x="376" y="5"/>
                  </a:lnTo>
                  <a:lnTo>
                    <a:pt x="373" y="2"/>
                  </a:lnTo>
                  <a:lnTo>
                    <a:pt x="37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36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8" name="Freeform 30"/>
            <p:cNvSpPr>
              <a:spLocks/>
            </p:cNvSpPr>
            <p:nvPr/>
          </p:nvSpPr>
          <p:spPr bwMode="auto">
            <a:xfrm>
              <a:off x="3929" y="1265"/>
              <a:ext cx="136" cy="16"/>
            </a:xfrm>
            <a:custGeom>
              <a:avLst/>
              <a:gdLst/>
              <a:ahLst/>
              <a:cxnLst>
                <a:cxn ang="0">
                  <a:pos x="128" y="16"/>
                </a:cxn>
                <a:cxn ang="0">
                  <a:pos x="131" y="16"/>
                </a:cxn>
                <a:cxn ang="0">
                  <a:pos x="133" y="13"/>
                </a:cxn>
                <a:cxn ang="0">
                  <a:pos x="136" y="11"/>
                </a:cxn>
                <a:cxn ang="0">
                  <a:pos x="136" y="5"/>
                </a:cxn>
                <a:cxn ang="0">
                  <a:pos x="133" y="3"/>
                </a:cxn>
                <a:cxn ang="0">
                  <a:pos x="13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28" y="16"/>
                </a:cxn>
              </a:cxnLst>
              <a:rect l="0" t="0" r="r" b="b"/>
              <a:pathLst>
                <a:path w="136" h="16">
                  <a:moveTo>
                    <a:pt x="128" y="16"/>
                  </a:moveTo>
                  <a:lnTo>
                    <a:pt x="131" y="16"/>
                  </a:lnTo>
                  <a:lnTo>
                    <a:pt x="133" y="13"/>
                  </a:lnTo>
                  <a:lnTo>
                    <a:pt x="136" y="11"/>
                  </a:lnTo>
                  <a:lnTo>
                    <a:pt x="136" y="5"/>
                  </a:lnTo>
                  <a:lnTo>
                    <a:pt x="133" y="3"/>
                  </a:lnTo>
                  <a:lnTo>
                    <a:pt x="13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2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19" name="Freeform 31"/>
            <p:cNvSpPr>
              <a:spLocks/>
            </p:cNvSpPr>
            <p:nvPr/>
          </p:nvSpPr>
          <p:spPr bwMode="auto">
            <a:xfrm>
              <a:off x="3929" y="1265"/>
              <a:ext cx="15" cy="640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15" y="5"/>
                </a:cxn>
                <a:cxn ang="0">
                  <a:pos x="13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635"/>
                </a:cxn>
                <a:cxn ang="0">
                  <a:pos x="2" y="638"/>
                </a:cxn>
                <a:cxn ang="0">
                  <a:pos x="5" y="640"/>
                </a:cxn>
                <a:cxn ang="0">
                  <a:pos x="10" y="640"/>
                </a:cxn>
                <a:cxn ang="0">
                  <a:pos x="13" y="638"/>
                </a:cxn>
                <a:cxn ang="0">
                  <a:pos x="15" y="635"/>
                </a:cxn>
                <a:cxn ang="0">
                  <a:pos x="15" y="632"/>
                </a:cxn>
                <a:cxn ang="0">
                  <a:pos x="15" y="8"/>
                </a:cxn>
              </a:cxnLst>
              <a:rect l="0" t="0" r="r" b="b"/>
              <a:pathLst>
                <a:path w="15" h="640">
                  <a:moveTo>
                    <a:pt x="15" y="8"/>
                  </a:move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35"/>
                  </a:lnTo>
                  <a:lnTo>
                    <a:pt x="2" y="638"/>
                  </a:lnTo>
                  <a:lnTo>
                    <a:pt x="5" y="640"/>
                  </a:lnTo>
                  <a:lnTo>
                    <a:pt x="10" y="640"/>
                  </a:lnTo>
                  <a:lnTo>
                    <a:pt x="13" y="638"/>
                  </a:lnTo>
                  <a:lnTo>
                    <a:pt x="15" y="635"/>
                  </a:lnTo>
                  <a:lnTo>
                    <a:pt x="15" y="632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20" name="Rectangle 32"/>
            <p:cNvSpPr>
              <a:spLocks noChangeArrowheads="1"/>
            </p:cNvSpPr>
            <p:nvPr/>
          </p:nvSpPr>
          <p:spPr bwMode="auto">
            <a:xfrm>
              <a:off x="3456" y="1833"/>
              <a:ext cx="17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CP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21" name="Freeform 33"/>
            <p:cNvSpPr>
              <a:spLocks/>
            </p:cNvSpPr>
            <p:nvPr/>
          </p:nvSpPr>
          <p:spPr bwMode="auto">
            <a:xfrm>
              <a:off x="3473" y="977"/>
              <a:ext cx="592" cy="15"/>
            </a:xfrm>
            <a:custGeom>
              <a:avLst/>
              <a:gdLst/>
              <a:ahLst/>
              <a:cxnLst>
                <a:cxn ang="0">
                  <a:pos x="584" y="15"/>
                </a:cxn>
                <a:cxn ang="0">
                  <a:pos x="587" y="15"/>
                </a:cxn>
                <a:cxn ang="0">
                  <a:pos x="589" y="13"/>
                </a:cxn>
                <a:cxn ang="0">
                  <a:pos x="592" y="10"/>
                </a:cxn>
                <a:cxn ang="0">
                  <a:pos x="592" y="5"/>
                </a:cxn>
                <a:cxn ang="0">
                  <a:pos x="589" y="2"/>
                </a:cxn>
                <a:cxn ang="0">
                  <a:pos x="587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5"/>
                </a:cxn>
                <a:cxn ang="0">
                  <a:pos x="8" y="15"/>
                </a:cxn>
                <a:cxn ang="0">
                  <a:pos x="584" y="15"/>
                </a:cxn>
              </a:cxnLst>
              <a:rect l="0" t="0" r="r" b="b"/>
              <a:pathLst>
                <a:path w="592" h="15">
                  <a:moveTo>
                    <a:pt x="584" y="15"/>
                  </a:moveTo>
                  <a:lnTo>
                    <a:pt x="587" y="15"/>
                  </a:lnTo>
                  <a:lnTo>
                    <a:pt x="589" y="13"/>
                  </a:lnTo>
                  <a:lnTo>
                    <a:pt x="592" y="10"/>
                  </a:lnTo>
                  <a:lnTo>
                    <a:pt x="592" y="5"/>
                  </a:lnTo>
                  <a:lnTo>
                    <a:pt x="589" y="2"/>
                  </a:lnTo>
                  <a:lnTo>
                    <a:pt x="58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58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22" name="Freeform 34"/>
            <p:cNvSpPr>
              <a:spLocks/>
            </p:cNvSpPr>
            <p:nvPr/>
          </p:nvSpPr>
          <p:spPr bwMode="auto">
            <a:xfrm>
              <a:off x="4458" y="977"/>
              <a:ext cx="471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5" y="15"/>
                </a:cxn>
                <a:cxn ang="0">
                  <a:pos x="466" y="15"/>
                </a:cxn>
                <a:cxn ang="0">
                  <a:pos x="469" y="13"/>
                </a:cxn>
                <a:cxn ang="0">
                  <a:pos x="471" y="10"/>
                </a:cxn>
                <a:cxn ang="0">
                  <a:pos x="471" y="5"/>
                </a:cxn>
                <a:cxn ang="0">
                  <a:pos x="469" y="2"/>
                </a:cxn>
                <a:cxn ang="0">
                  <a:pos x="466" y="0"/>
                </a:cxn>
                <a:cxn ang="0">
                  <a:pos x="464" y="0"/>
                </a:cxn>
                <a:cxn ang="0">
                  <a:pos x="8" y="0"/>
                </a:cxn>
              </a:cxnLst>
              <a:rect l="0" t="0" r="r" b="b"/>
              <a:pathLst>
                <a:path w="471" h="15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466" y="15"/>
                  </a:lnTo>
                  <a:lnTo>
                    <a:pt x="469" y="13"/>
                  </a:lnTo>
                  <a:lnTo>
                    <a:pt x="471" y="10"/>
                  </a:lnTo>
                  <a:lnTo>
                    <a:pt x="471" y="5"/>
                  </a:lnTo>
                  <a:lnTo>
                    <a:pt x="469" y="2"/>
                  </a:lnTo>
                  <a:lnTo>
                    <a:pt x="466" y="0"/>
                  </a:lnTo>
                  <a:lnTo>
                    <a:pt x="46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23" name="Freeform 35"/>
            <p:cNvSpPr>
              <a:spLocks/>
            </p:cNvSpPr>
            <p:nvPr/>
          </p:nvSpPr>
          <p:spPr bwMode="auto">
            <a:xfrm>
              <a:off x="3481" y="1610"/>
              <a:ext cx="591" cy="16"/>
            </a:xfrm>
            <a:custGeom>
              <a:avLst/>
              <a:gdLst/>
              <a:ahLst/>
              <a:cxnLst>
                <a:cxn ang="0">
                  <a:pos x="584" y="16"/>
                </a:cxn>
                <a:cxn ang="0">
                  <a:pos x="586" y="16"/>
                </a:cxn>
                <a:cxn ang="0">
                  <a:pos x="589" y="13"/>
                </a:cxn>
                <a:cxn ang="0">
                  <a:pos x="591" y="10"/>
                </a:cxn>
                <a:cxn ang="0">
                  <a:pos x="591" y="5"/>
                </a:cxn>
                <a:cxn ang="0">
                  <a:pos x="589" y="3"/>
                </a:cxn>
                <a:cxn ang="0">
                  <a:pos x="586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584" y="16"/>
                </a:cxn>
              </a:cxnLst>
              <a:rect l="0" t="0" r="r" b="b"/>
              <a:pathLst>
                <a:path w="591" h="16">
                  <a:moveTo>
                    <a:pt x="584" y="16"/>
                  </a:moveTo>
                  <a:lnTo>
                    <a:pt x="586" y="16"/>
                  </a:lnTo>
                  <a:lnTo>
                    <a:pt x="589" y="13"/>
                  </a:lnTo>
                  <a:lnTo>
                    <a:pt x="591" y="10"/>
                  </a:lnTo>
                  <a:lnTo>
                    <a:pt x="591" y="5"/>
                  </a:lnTo>
                  <a:lnTo>
                    <a:pt x="589" y="3"/>
                  </a:lnTo>
                  <a:lnTo>
                    <a:pt x="586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58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24" name="Freeform 36"/>
            <p:cNvSpPr>
              <a:spLocks/>
            </p:cNvSpPr>
            <p:nvPr/>
          </p:nvSpPr>
          <p:spPr bwMode="auto">
            <a:xfrm>
              <a:off x="4466" y="1610"/>
              <a:ext cx="471" cy="1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466" y="16"/>
                </a:cxn>
                <a:cxn ang="0">
                  <a:pos x="469" y="13"/>
                </a:cxn>
                <a:cxn ang="0">
                  <a:pos x="471" y="10"/>
                </a:cxn>
                <a:cxn ang="0">
                  <a:pos x="471" y="5"/>
                </a:cxn>
                <a:cxn ang="0">
                  <a:pos x="469" y="3"/>
                </a:cxn>
                <a:cxn ang="0">
                  <a:pos x="466" y="0"/>
                </a:cxn>
                <a:cxn ang="0">
                  <a:pos x="463" y="0"/>
                </a:cxn>
                <a:cxn ang="0">
                  <a:pos x="7" y="0"/>
                </a:cxn>
              </a:cxnLst>
              <a:rect l="0" t="0" r="r" b="b"/>
              <a:pathLst>
                <a:path w="471" h="16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466" y="16"/>
                  </a:lnTo>
                  <a:lnTo>
                    <a:pt x="469" y="13"/>
                  </a:lnTo>
                  <a:lnTo>
                    <a:pt x="471" y="10"/>
                  </a:lnTo>
                  <a:lnTo>
                    <a:pt x="471" y="5"/>
                  </a:lnTo>
                  <a:lnTo>
                    <a:pt x="469" y="3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08325" name="Rectangle 37"/>
            <p:cNvSpPr>
              <a:spLocks noChangeArrowheads="1"/>
            </p:cNvSpPr>
            <p:nvPr/>
          </p:nvSpPr>
          <p:spPr bwMode="auto">
            <a:xfrm>
              <a:off x="3264" y="1545"/>
              <a:ext cx="259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In0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26" name="Rectangle 38"/>
            <p:cNvSpPr>
              <a:spLocks noChangeArrowheads="1"/>
            </p:cNvSpPr>
            <p:nvPr/>
          </p:nvSpPr>
          <p:spPr bwMode="auto">
            <a:xfrm>
              <a:off x="3264" y="920"/>
              <a:ext cx="2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In1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27" name="Rectangle 39"/>
            <p:cNvSpPr>
              <a:spLocks noChangeArrowheads="1"/>
            </p:cNvSpPr>
            <p:nvPr/>
          </p:nvSpPr>
          <p:spPr bwMode="auto">
            <a:xfrm>
              <a:off x="4482" y="768"/>
              <a:ext cx="18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28" name="Rectangle 40"/>
            <p:cNvSpPr>
              <a:spLocks noChangeArrowheads="1"/>
            </p:cNvSpPr>
            <p:nvPr/>
          </p:nvSpPr>
          <p:spPr bwMode="auto">
            <a:xfrm>
              <a:off x="4482" y="1385"/>
              <a:ext cx="20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A0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30" name="Rectangle 42"/>
            <p:cNvSpPr>
              <a:spLocks noChangeArrowheads="1"/>
            </p:cNvSpPr>
            <p:nvPr/>
          </p:nvSpPr>
          <p:spPr bwMode="auto">
            <a:xfrm>
              <a:off x="4938" y="880"/>
              <a:ext cx="16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Y1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08331" name="Rectangle 43"/>
            <p:cNvSpPr>
              <a:spLocks noChangeArrowheads="1"/>
            </p:cNvSpPr>
            <p:nvPr/>
          </p:nvSpPr>
          <p:spPr bwMode="auto">
            <a:xfrm>
              <a:off x="4954" y="1520"/>
              <a:ext cx="19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Comic Sans MS" pitchFamily="66" charset="0"/>
                </a:rPr>
                <a:t>Y0</a:t>
              </a:r>
              <a:endParaRPr lang="en-US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Synchronous Counters</a:t>
            </a:r>
          </a:p>
        </p:txBody>
      </p:sp>
      <p:sp>
        <p:nvSpPr>
          <p:cNvPr id="94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8338" y="1212850"/>
            <a:ext cx="7772400" cy="5027613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To eliminate the "ripple" effects,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use a common clock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for each flip-flop and a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combinational circuit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to generate the next state.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For an up-counter,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use an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incrementer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=&gt;</a:t>
            </a:r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  <p:sp>
        <p:nvSpPr>
          <p:cNvPr id="942088" name="Freeform 8"/>
          <p:cNvSpPr>
            <a:spLocks/>
          </p:cNvSpPr>
          <p:nvPr/>
        </p:nvSpPr>
        <p:spPr bwMode="auto">
          <a:xfrm>
            <a:off x="7165975" y="4178448"/>
            <a:ext cx="839788" cy="227488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427"/>
              </a:cxn>
              <a:cxn ang="0">
                <a:pos x="3" y="1430"/>
              </a:cxn>
              <a:cxn ang="0">
                <a:pos x="6" y="1433"/>
              </a:cxn>
              <a:cxn ang="0">
                <a:pos x="523" y="1433"/>
              </a:cxn>
              <a:cxn ang="0">
                <a:pos x="526" y="1430"/>
              </a:cxn>
              <a:cxn ang="0">
                <a:pos x="529" y="1427"/>
              </a:cxn>
              <a:cxn ang="0">
                <a:pos x="529" y="7"/>
              </a:cxn>
              <a:cxn ang="0">
                <a:pos x="526" y="3"/>
              </a:cxn>
              <a:cxn ang="0">
                <a:pos x="523" y="0"/>
              </a:cxn>
              <a:cxn ang="0">
                <a:pos x="520" y="0"/>
              </a:cxn>
              <a:cxn ang="0">
                <a:pos x="9" y="0"/>
              </a:cxn>
              <a:cxn ang="0">
                <a:pos x="9" y="19"/>
              </a:cxn>
              <a:cxn ang="0">
                <a:pos x="520" y="19"/>
              </a:cxn>
              <a:cxn ang="0">
                <a:pos x="511" y="10"/>
              </a:cxn>
              <a:cxn ang="0">
                <a:pos x="511" y="1424"/>
              </a:cxn>
              <a:cxn ang="0">
                <a:pos x="520" y="1415"/>
              </a:cxn>
              <a:cxn ang="0">
                <a:pos x="9" y="1415"/>
              </a:cxn>
              <a:cxn ang="0">
                <a:pos x="18" y="1424"/>
              </a:cxn>
              <a:cxn ang="0">
                <a:pos x="18" y="10"/>
              </a:cxn>
              <a:cxn ang="0">
                <a:pos x="9" y="19"/>
              </a:cxn>
              <a:cxn ang="0">
                <a:pos x="9" y="0"/>
              </a:cxn>
            </a:cxnLst>
            <a:rect l="0" t="0" r="r" b="b"/>
            <a:pathLst>
              <a:path w="529" h="1433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427"/>
                </a:lnTo>
                <a:lnTo>
                  <a:pt x="3" y="1430"/>
                </a:lnTo>
                <a:lnTo>
                  <a:pt x="6" y="1433"/>
                </a:lnTo>
                <a:lnTo>
                  <a:pt x="523" y="1433"/>
                </a:lnTo>
                <a:lnTo>
                  <a:pt x="526" y="1430"/>
                </a:lnTo>
                <a:lnTo>
                  <a:pt x="529" y="1427"/>
                </a:lnTo>
                <a:lnTo>
                  <a:pt x="529" y="7"/>
                </a:lnTo>
                <a:lnTo>
                  <a:pt x="526" y="3"/>
                </a:lnTo>
                <a:lnTo>
                  <a:pt x="523" y="0"/>
                </a:lnTo>
                <a:lnTo>
                  <a:pt x="520" y="0"/>
                </a:lnTo>
                <a:lnTo>
                  <a:pt x="9" y="0"/>
                </a:lnTo>
                <a:lnTo>
                  <a:pt x="9" y="19"/>
                </a:lnTo>
                <a:lnTo>
                  <a:pt x="520" y="19"/>
                </a:lnTo>
                <a:lnTo>
                  <a:pt x="511" y="10"/>
                </a:lnTo>
                <a:lnTo>
                  <a:pt x="511" y="1424"/>
                </a:lnTo>
                <a:lnTo>
                  <a:pt x="520" y="1415"/>
                </a:lnTo>
                <a:lnTo>
                  <a:pt x="9" y="1415"/>
                </a:lnTo>
                <a:lnTo>
                  <a:pt x="18" y="1424"/>
                </a:lnTo>
                <a:lnTo>
                  <a:pt x="18" y="10"/>
                </a:lnTo>
                <a:lnTo>
                  <a:pt x="9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7239000" y="4302273"/>
            <a:ext cx="256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D3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7670800" y="4302273"/>
            <a:ext cx="2853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Q3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1" name="Freeform 11"/>
          <p:cNvSpPr>
            <a:spLocks/>
          </p:cNvSpPr>
          <p:nvPr/>
        </p:nvSpPr>
        <p:spPr bwMode="auto">
          <a:xfrm>
            <a:off x="7165975" y="6058048"/>
            <a:ext cx="301625" cy="1317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8" y="0"/>
              </a:cxn>
              <a:cxn ang="0">
                <a:pos x="6" y="1"/>
              </a:cxn>
              <a:cxn ang="0">
                <a:pos x="3" y="1"/>
              </a:cxn>
              <a:cxn ang="0">
                <a:pos x="2" y="3"/>
              </a:cxn>
              <a:cxn ang="0">
                <a:pos x="0" y="6"/>
              </a:cxn>
              <a:cxn ang="0">
                <a:pos x="0" y="10"/>
              </a:cxn>
              <a:cxn ang="0">
                <a:pos x="2" y="12"/>
              </a:cxn>
              <a:cxn ang="0">
                <a:pos x="2" y="15"/>
              </a:cxn>
              <a:cxn ang="0">
                <a:pos x="3" y="17"/>
              </a:cxn>
              <a:cxn ang="0">
                <a:pos x="6" y="18"/>
              </a:cxn>
              <a:cxn ang="0">
                <a:pos x="178" y="83"/>
              </a:cxn>
              <a:cxn ang="0">
                <a:pos x="183" y="83"/>
              </a:cxn>
              <a:cxn ang="0">
                <a:pos x="184" y="82"/>
              </a:cxn>
              <a:cxn ang="0">
                <a:pos x="187" y="82"/>
              </a:cxn>
              <a:cxn ang="0">
                <a:pos x="189" y="80"/>
              </a:cxn>
              <a:cxn ang="0">
                <a:pos x="190" y="77"/>
              </a:cxn>
              <a:cxn ang="0">
                <a:pos x="190" y="73"/>
              </a:cxn>
              <a:cxn ang="0">
                <a:pos x="189" y="71"/>
              </a:cxn>
              <a:cxn ang="0">
                <a:pos x="189" y="68"/>
              </a:cxn>
              <a:cxn ang="0">
                <a:pos x="187" y="67"/>
              </a:cxn>
              <a:cxn ang="0">
                <a:pos x="184" y="65"/>
              </a:cxn>
              <a:cxn ang="0">
                <a:pos x="12" y="0"/>
              </a:cxn>
            </a:cxnLst>
            <a:rect l="0" t="0" r="r" b="b"/>
            <a:pathLst>
              <a:path w="190" h="83">
                <a:moveTo>
                  <a:pt x="12" y="0"/>
                </a:moveTo>
                <a:lnTo>
                  <a:pt x="8" y="0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2" y="12"/>
                </a:lnTo>
                <a:lnTo>
                  <a:pt x="2" y="15"/>
                </a:lnTo>
                <a:lnTo>
                  <a:pt x="3" y="17"/>
                </a:lnTo>
                <a:lnTo>
                  <a:pt x="6" y="18"/>
                </a:lnTo>
                <a:lnTo>
                  <a:pt x="178" y="83"/>
                </a:lnTo>
                <a:lnTo>
                  <a:pt x="183" y="83"/>
                </a:lnTo>
                <a:lnTo>
                  <a:pt x="184" y="82"/>
                </a:lnTo>
                <a:lnTo>
                  <a:pt x="187" y="82"/>
                </a:lnTo>
                <a:lnTo>
                  <a:pt x="189" y="80"/>
                </a:lnTo>
                <a:lnTo>
                  <a:pt x="190" y="77"/>
                </a:lnTo>
                <a:lnTo>
                  <a:pt x="190" y="73"/>
                </a:lnTo>
                <a:lnTo>
                  <a:pt x="189" y="71"/>
                </a:lnTo>
                <a:lnTo>
                  <a:pt x="189" y="68"/>
                </a:lnTo>
                <a:lnTo>
                  <a:pt x="187" y="67"/>
                </a:lnTo>
                <a:lnTo>
                  <a:pt x="184" y="65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092" name="Freeform 12"/>
          <p:cNvSpPr>
            <a:spLocks/>
          </p:cNvSpPr>
          <p:nvPr/>
        </p:nvSpPr>
        <p:spPr bwMode="auto">
          <a:xfrm>
            <a:off x="7165975" y="6161236"/>
            <a:ext cx="301625" cy="103187"/>
          </a:xfrm>
          <a:custGeom>
            <a:avLst/>
            <a:gdLst/>
            <a:ahLst/>
            <a:cxnLst>
              <a:cxn ang="0">
                <a:pos x="184" y="18"/>
              </a:cxn>
              <a:cxn ang="0">
                <a:pos x="187" y="15"/>
              </a:cxn>
              <a:cxn ang="0">
                <a:pos x="190" y="12"/>
              </a:cxn>
              <a:cxn ang="0">
                <a:pos x="190" y="6"/>
              </a:cxn>
              <a:cxn ang="0">
                <a:pos x="187" y="3"/>
              </a:cxn>
              <a:cxn ang="0">
                <a:pos x="184" y="0"/>
              </a:cxn>
              <a:cxn ang="0">
                <a:pos x="178" y="0"/>
              </a:cxn>
              <a:cxn ang="0">
                <a:pos x="6" y="47"/>
              </a:cxn>
              <a:cxn ang="0">
                <a:pos x="3" y="50"/>
              </a:cxn>
              <a:cxn ang="0">
                <a:pos x="0" y="53"/>
              </a:cxn>
              <a:cxn ang="0">
                <a:pos x="0" y="59"/>
              </a:cxn>
              <a:cxn ang="0">
                <a:pos x="3" y="62"/>
              </a:cxn>
              <a:cxn ang="0">
                <a:pos x="6" y="65"/>
              </a:cxn>
              <a:cxn ang="0">
                <a:pos x="12" y="65"/>
              </a:cxn>
              <a:cxn ang="0">
                <a:pos x="184" y="18"/>
              </a:cxn>
            </a:cxnLst>
            <a:rect l="0" t="0" r="r" b="b"/>
            <a:pathLst>
              <a:path w="190" h="65">
                <a:moveTo>
                  <a:pt x="184" y="18"/>
                </a:move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78" y="0"/>
                </a:lnTo>
                <a:lnTo>
                  <a:pt x="6" y="47"/>
                </a:lnTo>
                <a:lnTo>
                  <a:pt x="3" y="50"/>
                </a:lnTo>
                <a:lnTo>
                  <a:pt x="0" y="53"/>
                </a:lnTo>
                <a:lnTo>
                  <a:pt x="0" y="59"/>
                </a:lnTo>
                <a:lnTo>
                  <a:pt x="3" y="62"/>
                </a:lnTo>
                <a:lnTo>
                  <a:pt x="6" y="65"/>
                </a:lnTo>
                <a:lnTo>
                  <a:pt x="12" y="65"/>
                </a:lnTo>
                <a:lnTo>
                  <a:pt x="184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7239000" y="4640411"/>
            <a:ext cx="256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D2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7670800" y="4637236"/>
            <a:ext cx="2853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Q2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7239000" y="4976961"/>
            <a:ext cx="2260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D1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7670800" y="4975373"/>
            <a:ext cx="2548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Q1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7239000" y="5311923"/>
            <a:ext cx="256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D0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7670800" y="5311923"/>
            <a:ext cx="2853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Q0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099" name="Freeform 19"/>
          <p:cNvSpPr>
            <a:spLocks/>
          </p:cNvSpPr>
          <p:nvPr/>
        </p:nvSpPr>
        <p:spPr bwMode="auto">
          <a:xfrm>
            <a:off x="5419725" y="3832373"/>
            <a:ext cx="1235075" cy="209550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14"/>
              </a:cxn>
              <a:cxn ang="0">
                <a:pos x="3" y="1317"/>
              </a:cxn>
              <a:cxn ang="0">
                <a:pos x="6" y="1320"/>
              </a:cxn>
              <a:cxn ang="0">
                <a:pos x="772" y="1320"/>
              </a:cxn>
              <a:cxn ang="0">
                <a:pos x="775" y="1317"/>
              </a:cxn>
              <a:cxn ang="0">
                <a:pos x="778" y="1314"/>
              </a:cxn>
              <a:cxn ang="0">
                <a:pos x="778" y="6"/>
              </a:cxn>
              <a:cxn ang="0">
                <a:pos x="775" y="3"/>
              </a:cxn>
              <a:cxn ang="0">
                <a:pos x="772" y="0"/>
              </a:cxn>
              <a:cxn ang="0">
                <a:pos x="769" y="0"/>
              </a:cxn>
              <a:cxn ang="0">
                <a:pos x="9" y="0"/>
              </a:cxn>
              <a:cxn ang="0">
                <a:pos x="9" y="18"/>
              </a:cxn>
              <a:cxn ang="0">
                <a:pos x="769" y="18"/>
              </a:cxn>
              <a:cxn ang="0">
                <a:pos x="760" y="9"/>
              </a:cxn>
              <a:cxn ang="0">
                <a:pos x="760" y="1311"/>
              </a:cxn>
              <a:cxn ang="0">
                <a:pos x="769" y="1302"/>
              </a:cxn>
              <a:cxn ang="0">
                <a:pos x="9" y="1302"/>
              </a:cxn>
              <a:cxn ang="0">
                <a:pos x="18" y="1311"/>
              </a:cxn>
              <a:cxn ang="0">
                <a:pos x="18" y="9"/>
              </a:cxn>
              <a:cxn ang="0">
                <a:pos x="9" y="18"/>
              </a:cxn>
              <a:cxn ang="0">
                <a:pos x="9" y="0"/>
              </a:cxn>
            </a:cxnLst>
            <a:rect l="0" t="0" r="r" b="b"/>
            <a:pathLst>
              <a:path w="778" h="1320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14"/>
                </a:lnTo>
                <a:lnTo>
                  <a:pt x="3" y="1317"/>
                </a:lnTo>
                <a:lnTo>
                  <a:pt x="6" y="1320"/>
                </a:lnTo>
                <a:lnTo>
                  <a:pt x="772" y="1320"/>
                </a:lnTo>
                <a:lnTo>
                  <a:pt x="775" y="1317"/>
                </a:lnTo>
                <a:lnTo>
                  <a:pt x="778" y="1314"/>
                </a:lnTo>
                <a:lnTo>
                  <a:pt x="778" y="6"/>
                </a:lnTo>
                <a:lnTo>
                  <a:pt x="775" y="3"/>
                </a:lnTo>
                <a:lnTo>
                  <a:pt x="772" y="0"/>
                </a:lnTo>
                <a:lnTo>
                  <a:pt x="769" y="0"/>
                </a:lnTo>
                <a:lnTo>
                  <a:pt x="9" y="0"/>
                </a:lnTo>
                <a:lnTo>
                  <a:pt x="9" y="18"/>
                </a:lnTo>
                <a:lnTo>
                  <a:pt x="769" y="18"/>
                </a:lnTo>
                <a:lnTo>
                  <a:pt x="760" y="9"/>
                </a:lnTo>
                <a:lnTo>
                  <a:pt x="760" y="1311"/>
                </a:lnTo>
                <a:lnTo>
                  <a:pt x="769" y="1302"/>
                </a:lnTo>
                <a:lnTo>
                  <a:pt x="9" y="1302"/>
                </a:lnTo>
                <a:lnTo>
                  <a:pt x="18" y="1311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4" name="Freeform 24"/>
          <p:cNvSpPr>
            <a:spLocks/>
          </p:cNvSpPr>
          <p:nvPr/>
        </p:nvSpPr>
        <p:spPr bwMode="auto">
          <a:xfrm>
            <a:off x="6640513" y="4359423"/>
            <a:ext cx="525462" cy="30163"/>
          </a:xfrm>
          <a:custGeom>
            <a:avLst/>
            <a:gdLst/>
            <a:ahLst/>
            <a:cxnLst>
              <a:cxn ang="0">
                <a:pos x="322" y="19"/>
              </a:cxn>
              <a:cxn ang="0">
                <a:pos x="325" y="19"/>
              </a:cxn>
              <a:cxn ang="0">
                <a:pos x="328" y="16"/>
              </a:cxn>
              <a:cxn ang="0">
                <a:pos x="331" y="13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322" y="19"/>
              </a:cxn>
            </a:cxnLst>
            <a:rect l="0" t="0" r="r" b="b"/>
            <a:pathLst>
              <a:path w="331" h="19">
                <a:moveTo>
                  <a:pt x="322" y="19"/>
                </a:moveTo>
                <a:lnTo>
                  <a:pt x="325" y="19"/>
                </a:lnTo>
                <a:lnTo>
                  <a:pt x="328" y="16"/>
                </a:lnTo>
                <a:lnTo>
                  <a:pt x="331" y="13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32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5" name="Freeform 25"/>
          <p:cNvSpPr>
            <a:spLocks/>
          </p:cNvSpPr>
          <p:nvPr/>
        </p:nvSpPr>
        <p:spPr bwMode="auto">
          <a:xfrm>
            <a:off x="6640513" y="4721373"/>
            <a:ext cx="525462" cy="28575"/>
          </a:xfrm>
          <a:custGeom>
            <a:avLst/>
            <a:gdLst/>
            <a:ahLst/>
            <a:cxnLst>
              <a:cxn ang="0">
                <a:pos x="322" y="18"/>
              </a:cxn>
              <a:cxn ang="0">
                <a:pos x="325" y="18"/>
              </a:cxn>
              <a:cxn ang="0">
                <a:pos x="328" y="15"/>
              </a:cxn>
              <a:cxn ang="0">
                <a:pos x="331" y="12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22" y="18"/>
              </a:cxn>
            </a:cxnLst>
            <a:rect l="0" t="0" r="r" b="b"/>
            <a:pathLst>
              <a:path w="331" h="18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6" name="Freeform 26"/>
          <p:cNvSpPr>
            <a:spLocks/>
          </p:cNvSpPr>
          <p:nvPr/>
        </p:nvSpPr>
        <p:spPr bwMode="auto">
          <a:xfrm>
            <a:off x="6640513" y="5083323"/>
            <a:ext cx="525462" cy="28575"/>
          </a:xfrm>
          <a:custGeom>
            <a:avLst/>
            <a:gdLst/>
            <a:ahLst/>
            <a:cxnLst>
              <a:cxn ang="0">
                <a:pos x="322" y="18"/>
              </a:cxn>
              <a:cxn ang="0">
                <a:pos x="325" y="18"/>
              </a:cxn>
              <a:cxn ang="0">
                <a:pos x="328" y="15"/>
              </a:cxn>
              <a:cxn ang="0">
                <a:pos x="331" y="12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22" y="18"/>
              </a:cxn>
            </a:cxnLst>
            <a:rect l="0" t="0" r="r" b="b"/>
            <a:pathLst>
              <a:path w="331" h="18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7" name="Freeform 27"/>
          <p:cNvSpPr>
            <a:spLocks/>
          </p:cNvSpPr>
          <p:nvPr/>
        </p:nvSpPr>
        <p:spPr bwMode="auto">
          <a:xfrm>
            <a:off x="6640513" y="5399236"/>
            <a:ext cx="571500" cy="28575"/>
          </a:xfrm>
          <a:custGeom>
            <a:avLst/>
            <a:gdLst/>
            <a:ahLst/>
            <a:cxnLst>
              <a:cxn ang="0">
                <a:pos x="351" y="18"/>
              </a:cxn>
              <a:cxn ang="0">
                <a:pos x="354" y="18"/>
              </a:cxn>
              <a:cxn ang="0">
                <a:pos x="357" y="15"/>
              </a:cxn>
              <a:cxn ang="0">
                <a:pos x="360" y="12"/>
              </a:cxn>
              <a:cxn ang="0">
                <a:pos x="360" y="6"/>
              </a:cxn>
              <a:cxn ang="0">
                <a:pos x="357" y="3"/>
              </a:cxn>
              <a:cxn ang="0">
                <a:pos x="354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51" y="18"/>
              </a:cxn>
            </a:cxnLst>
            <a:rect l="0" t="0" r="r" b="b"/>
            <a:pathLst>
              <a:path w="360" h="18">
                <a:moveTo>
                  <a:pt x="351" y="18"/>
                </a:move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5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8" name="Freeform 28"/>
          <p:cNvSpPr>
            <a:spLocks/>
          </p:cNvSpPr>
          <p:nvPr/>
        </p:nvSpPr>
        <p:spPr bwMode="auto">
          <a:xfrm>
            <a:off x="7996238" y="4359423"/>
            <a:ext cx="166687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9" y="19"/>
              </a:cxn>
              <a:cxn ang="0">
                <a:pos x="102" y="16"/>
              </a:cxn>
              <a:cxn ang="0">
                <a:pos x="105" y="13"/>
              </a:cxn>
              <a:cxn ang="0">
                <a:pos x="105" y="6"/>
              </a:cxn>
              <a:cxn ang="0">
                <a:pos x="102" y="3"/>
              </a:cxn>
              <a:cxn ang="0">
                <a:pos x="99" y="0"/>
              </a:cxn>
              <a:cxn ang="0">
                <a:pos x="96" y="0"/>
              </a:cxn>
              <a:cxn ang="0">
                <a:pos x="9" y="0"/>
              </a:cxn>
            </a:cxnLst>
            <a:rect l="0" t="0" r="r" b="b"/>
            <a:pathLst>
              <a:path w="105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9" y="19"/>
                </a:lnTo>
                <a:lnTo>
                  <a:pt x="102" y="16"/>
                </a:lnTo>
                <a:lnTo>
                  <a:pt x="105" y="13"/>
                </a:lnTo>
                <a:lnTo>
                  <a:pt x="105" y="6"/>
                </a:lnTo>
                <a:lnTo>
                  <a:pt x="102" y="3"/>
                </a:lnTo>
                <a:lnTo>
                  <a:pt x="99" y="0"/>
                </a:lnTo>
                <a:lnTo>
                  <a:pt x="9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09" name="Freeform 29"/>
          <p:cNvSpPr>
            <a:spLocks/>
          </p:cNvSpPr>
          <p:nvPr/>
        </p:nvSpPr>
        <p:spPr bwMode="auto">
          <a:xfrm>
            <a:off x="8132763" y="3456136"/>
            <a:ext cx="30162" cy="933450"/>
          </a:xfrm>
          <a:custGeom>
            <a:avLst/>
            <a:gdLst/>
            <a:ahLst/>
            <a:cxnLst>
              <a:cxn ang="0">
                <a:pos x="0" y="579"/>
              </a:cxn>
              <a:cxn ang="0">
                <a:pos x="0" y="582"/>
              </a:cxn>
              <a:cxn ang="0">
                <a:pos x="4" y="585"/>
              </a:cxn>
              <a:cxn ang="0">
                <a:pos x="7" y="588"/>
              </a:cxn>
              <a:cxn ang="0">
                <a:pos x="13" y="588"/>
              </a:cxn>
              <a:cxn ang="0">
                <a:pos x="16" y="585"/>
              </a:cxn>
              <a:cxn ang="0">
                <a:pos x="19" y="582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9"/>
              </a:cxn>
              <a:cxn ang="0">
                <a:pos x="0" y="579"/>
              </a:cxn>
            </a:cxnLst>
            <a:rect l="0" t="0" r="r" b="b"/>
            <a:pathLst>
              <a:path w="19" h="588">
                <a:moveTo>
                  <a:pt x="0" y="579"/>
                </a:moveTo>
                <a:lnTo>
                  <a:pt x="0" y="582"/>
                </a:lnTo>
                <a:lnTo>
                  <a:pt x="4" y="585"/>
                </a:lnTo>
                <a:lnTo>
                  <a:pt x="7" y="588"/>
                </a:lnTo>
                <a:lnTo>
                  <a:pt x="13" y="588"/>
                </a:lnTo>
                <a:lnTo>
                  <a:pt x="16" y="585"/>
                </a:lnTo>
                <a:lnTo>
                  <a:pt x="19" y="582"/>
                </a:ln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9"/>
                </a:lnTo>
                <a:lnTo>
                  <a:pt x="0" y="5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0" name="Freeform 30"/>
          <p:cNvSpPr>
            <a:spLocks/>
          </p:cNvSpPr>
          <p:nvPr/>
        </p:nvSpPr>
        <p:spPr bwMode="auto">
          <a:xfrm>
            <a:off x="5148263" y="3456136"/>
            <a:ext cx="3014662" cy="28575"/>
          </a:xfrm>
          <a:custGeom>
            <a:avLst/>
            <a:gdLst/>
            <a:ahLst/>
            <a:cxnLst>
              <a:cxn ang="0">
                <a:pos x="1890" y="18"/>
              </a:cxn>
              <a:cxn ang="0">
                <a:pos x="1893" y="18"/>
              </a:cxn>
              <a:cxn ang="0">
                <a:pos x="1896" y="15"/>
              </a:cxn>
              <a:cxn ang="0">
                <a:pos x="1899" y="12"/>
              </a:cxn>
              <a:cxn ang="0">
                <a:pos x="1899" y="6"/>
              </a:cxn>
              <a:cxn ang="0">
                <a:pos x="1896" y="3"/>
              </a:cxn>
              <a:cxn ang="0">
                <a:pos x="189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890" y="18"/>
              </a:cxn>
            </a:cxnLst>
            <a:rect l="0" t="0" r="r" b="b"/>
            <a:pathLst>
              <a:path w="1899" h="18">
                <a:moveTo>
                  <a:pt x="1890" y="18"/>
                </a:moveTo>
                <a:lnTo>
                  <a:pt x="1893" y="18"/>
                </a:lnTo>
                <a:lnTo>
                  <a:pt x="1896" y="15"/>
                </a:lnTo>
                <a:lnTo>
                  <a:pt x="1899" y="12"/>
                </a:lnTo>
                <a:lnTo>
                  <a:pt x="1899" y="6"/>
                </a:lnTo>
                <a:lnTo>
                  <a:pt x="1896" y="3"/>
                </a:lnTo>
                <a:lnTo>
                  <a:pt x="189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890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2" name="Freeform 32"/>
          <p:cNvSpPr>
            <a:spLocks/>
          </p:cNvSpPr>
          <p:nvPr/>
        </p:nvSpPr>
        <p:spPr bwMode="auto">
          <a:xfrm>
            <a:off x="5160963" y="4384823"/>
            <a:ext cx="300037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83" y="18"/>
              </a:cxn>
              <a:cxn ang="0">
                <a:pos x="186" y="15"/>
              </a:cxn>
              <a:cxn ang="0">
                <a:pos x="189" y="12"/>
              </a:cxn>
              <a:cxn ang="0">
                <a:pos x="189" y="6"/>
              </a:cxn>
              <a:cxn ang="0">
                <a:pos x="186" y="3"/>
              </a:cxn>
              <a:cxn ang="0">
                <a:pos x="183" y="0"/>
              </a:cxn>
              <a:cxn ang="0">
                <a:pos x="180" y="0"/>
              </a:cxn>
              <a:cxn ang="0">
                <a:pos x="9" y="0"/>
              </a:cxn>
            </a:cxnLst>
            <a:rect l="0" t="0" r="r" b="b"/>
            <a:pathLst>
              <a:path w="189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3" y="18"/>
                </a:lnTo>
                <a:lnTo>
                  <a:pt x="186" y="15"/>
                </a:lnTo>
                <a:lnTo>
                  <a:pt x="189" y="12"/>
                </a:lnTo>
                <a:lnTo>
                  <a:pt x="189" y="6"/>
                </a:lnTo>
                <a:lnTo>
                  <a:pt x="186" y="3"/>
                </a:lnTo>
                <a:lnTo>
                  <a:pt x="183" y="0"/>
                </a:lnTo>
                <a:lnTo>
                  <a:pt x="18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3" name="Freeform 33"/>
          <p:cNvSpPr>
            <a:spLocks/>
          </p:cNvSpPr>
          <p:nvPr/>
        </p:nvSpPr>
        <p:spPr bwMode="auto">
          <a:xfrm>
            <a:off x="7996238" y="4721373"/>
            <a:ext cx="3016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84" y="18"/>
              </a:cxn>
              <a:cxn ang="0">
                <a:pos x="187" y="15"/>
              </a:cxn>
              <a:cxn ang="0">
                <a:pos x="190" y="12"/>
              </a:cxn>
              <a:cxn ang="0">
                <a:pos x="190" y="6"/>
              </a:cxn>
              <a:cxn ang="0">
                <a:pos x="187" y="3"/>
              </a:cxn>
              <a:cxn ang="0">
                <a:pos x="184" y="0"/>
              </a:cxn>
              <a:cxn ang="0">
                <a:pos x="181" y="0"/>
              </a:cxn>
              <a:cxn ang="0">
                <a:pos x="9" y="0"/>
              </a:cxn>
            </a:cxnLst>
            <a:rect l="0" t="0" r="r" b="b"/>
            <a:pathLst>
              <a:path w="190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4" y="18"/>
                </a:ln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81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4" name="Freeform 34"/>
          <p:cNvSpPr>
            <a:spLocks/>
          </p:cNvSpPr>
          <p:nvPr/>
        </p:nvSpPr>
        <p:spPr bwMode="auto">
          <a:xfrm>
            <a:off x="8269288" y="3321198"/>
            <a:ext cx="28575" cy="1428750"/>
          </a:xfrm>
          <a:custGeom>
            <a:avLst/>
            <a:gdLst/>
            <a:ahLst/>
            <a:cxnLst>
              <a:cxn ang="0">
                <a:pos x="0" y="891"/>
              </a:cxn>
              <a:cxn ang="0">
                <a:pos x="0" y="894"/>
              </a:cxn>
              <a:cxn ang="0">
                <a:pos x="3" y="897"/>
              </a:cxn>
              <a:cxn ang="0">
                <a:pos x="6" y="900"/>
              </a:cxn>
              <a:cxn ang="0">
                <a:pos x="12" y="900"/>
              </a:cxn>
              <a:cxn ang="0">
                <a:pos x="15" y="897"/>
              </a:cxn>
              <a:cxn ang="0">
                <a:pos x="18" y="894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891"/>
              </a:cxn>
            </a:cxnLst>
            <a:rect l="0" t="0" r="r" b="b"/>
            <a:pathLst>
              <a:path w="18" h="900">
                <a:moveTo>
                  <a:pt x="0" y="891"/>
                </a:moveTo>
                <a:lnTo>
                  <a:pt x="0" y="894"/>
                </a:lnTo>
                <a:lnTo>
                  <a:pt x="3" y="897"/>
                </a:lnTo>
                <a:lnTo>
                  <a:pt x="6" y="900"/>
                </a:lnTo>
                <a:lnTo>
                  <a:pt x="12" y="900"/>
                </a:lnTo>
                <a:lnTo>
                  <a:pt x="15" y="897"/>
                </a:lnTo>
                <a:lnTo>
                  <a:pt x="18" y="894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8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5" name="Freeform 35"/>
          <p:cNvSpPr>
            <a:spLocks/>
          </p:cNvSpPr>
          <p:nvPr/>
        </p:nvSpPr>
        <p:spPr bwMode="auto">
          <a:xfrm>
            <a:off x="5011738" y="3321198"/>
            <a:ext cx="3286125" cy="28575"/>
          </a:xfrm>
          <a:custGeom>
            <a:avLst/>
            <a:gdLst/>
            <a:ahLst/>
            <a:cxnLst>
              <a:cxn ang="0">
                <a:pos x="2061" y="18"/>
              </a:cxn>
              <a:cxn ang="0">
                <a:pos x="2064" y="18"/>
              </a:cxn>
              <a:cxn ang="0">
                <a:pos x="2067" y="15"/>
              </a:cxn>
              <a:cxn ang="0">
                <a:pos x="2070" y="12"/>
              </a:cxn>
              <a:cxn ang="0">
                <a:pos x="2070" y="6"/>
              </a:cxn>
              <a:cxn ang="0">
                <a:pos x="2067" y="3"/>
              </a:cxn>
              <a:cxn ang="0">
                <a:pos x="2064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10" y="18"/>
              </a:cxn>
              <a:cxn ang="0">
                <a:pos x="2061" y="18"/>
              </a:cxn>
            </a:cxnLst>
            <a:rect l="0" t="0" r="r" b="b"/>
            <a:pathLst>
              <a:path w="2070" h="18">
                <a:moveTo>
                  <a:pt x="2061" y="18"/>
                </a:moveTo>
                <a:lnTo>
                  <a:pt x="2064" y="18"/>
                </a:lnTo>
                <a:lnTo>
                  <a:pt x="2067" y="15"/>
                </a:lnTo>
                <a:lnTo>
                  <a:pt x="2070" y="12"/>
                </a:lnTo>
                <a:lnTo>
                  <a:pt x="2070" y="6"/>
                </a:lnTo>
                <a:lnTo>
                  <a:pt x="2067" y="3"/>
                </a:lnTo>
                <a:lnTo>
                  <a:pt x="206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10" y="18"/>
                </a:lnTo>
                <a:lnTo>
                  <a:pt x="206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7" name="Freeform 37"/>
          <p:cNvSpPr>
            <a:spLocks/>
          </p:cNvSpPr>
          <p:nvPr/>
        </p:nvSpPr>
        <p:spPr bwMode="auto">
          <a:xfrm>
            <a:off x="5011738" y="4737248"/>
            <a:ext cx="436562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269" y="18"/>
              </a:cxn>
              <a:cxn ang="0">
                <a:pos x="272" y="15"/>
              </a:cxn>
              <a:cxn ang="0">
                <a:pos x="275" y="12"/>
              </a:cxn>
              <a:cxn ang="0">
                <a:pos x="275" y="6"/>
              </a:cxn>
              <a:cxn ang="0">
                <a:pos x="272" y="3"/>
              </a:cxn>
              <a:cxn ang="0">
                <a:pos x="269" y="0"/>
              </a:cxn>
              <a:cxn ang="0">
                <a:pos x="266" y="0"/>
              </a:cxn>
              <a:cxn ang="0">
                <a:pos x="10" y="0"/>
              </a:cxn>
            </a:cxnLst>
            <a:rect l="0" t="0" r="r" b="b"/>
            <a:pathLst>
              <a:path w="275" h="18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269" y="18"/>
                </a:lnTo>
                <a:lnTo>
                  <a:pt x="272" y="15"/>
                </a:lnTo>
                <a:lnTo>
                  <a:pt x="275" y="12"/>
                </a:lnTo>
                <a:lnTo>
                  <a:pt x="275" y="6"/>
                </a:lnTo>
                <a:lnTo>
                  <a:pt x="272" y="3"/>
                </a:lnTo>
                <a:lnTo>
                  <a:pt x="269" y="0"/>
                </a:lnTo>
                <a:lnTo>
                  <a:pt x="26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8" name="Freeform 38"/>
          <p:cNvSpPr>
            <a:spLocks/>
          </p:cNvSpPr>
          <p:nvPr/>
        </p:nvSpPr>
        <p:spPr bwMode="auto">
          <a:xfrm>
            <a:off x="7996238" y="5083323"/>
            <a:ext cx="3905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240" y="18"/>
              </a:cxn>
              <a:cxn ang="0">
                <a:pos x="243" y="15"/>
              </a:cxn>
              <a:cxn ang="0">
                <a:pos x="246" y="12"/>
              </a:cxn>
              <a:cxn ang="0">
                <a:pos x="246" y="6"/>
              </a:cxn>
              <a:cxn ang="0">
                <a:pos x="243" y="3"/>
              </a:cxn>
              <a:cxn ang="0">
                <a:pos x="240" y="0"/>
              </a:cxn>
              <a:cxn ang="0">
                <a:pos x="237" y="0"/>
              </a:cxn>
              <a:cxn ang="0">
                <a:pos x="9" y="0"/>
              </a:cxn>
            </a:cxnLst>
            <a:rect l="0" t="0" r="r" b="b"/>
            <a:pathLst>
              <a:path w="24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40" y="18"/>
                </a:lnTo>
                <a:lnTo>
                  <a:pt x="243" y="15"/>
                </a:lnTo>
                <a:lnTo>
                  <a:pt x="246" y="12"/>
                </a:lnTo>
                <a:lnTo>
                  <a:pt x="246" y="6"/>
                </a:lnTo>
                <a:lnTo>
                  <a:pt x="243" y="3"/>
                </a:lnTo>
                <a:lnTo>
                  <a:pt x="240" y="0"/>
                </a:lnTo>
                <a:lnTo>
                  <a:pt x="2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19" name="Freeform 39"/>
          <p:cNvSpPr>
            <a:spLocks/>
          </p:cNvSpPr>
          <p:nvPr/>
        </p:nvSpPr>
        <p:spPr bwMode="auto">
          <a:xfrm>
            <a:off x="8358188" y="5037286"/>
            <a:ext cx="74612" cy="74612"/>
          </a:xfrm>
          <a:custGeom>
            <a:avLst/>
            <a:gdLst/>
            <a:ahLst/>
            <a:cxnLst>
              <a:cxn ang="0">
                <a:pos x="3" y="32"/>
              </a:cxn>
              <a:cxn ang="0">
                <a:pos x="0" y="35"/>
              </a:cxn>
              <a:cxn ang="0">
                <a:pos x="0" y="41"/>
              </a:cxn>
              <a:cxn ang="0">
                <a:pos x="3" y="44"/>
              </a:cxn>
              <a:cxn ang="0">
                <a:pos x="6" y="47"/>
              </a:cxn>
              <a:cxn ang="0">
                <a:pos x="12" y="47"/>
              </a:cxn>
              <a:cxn ang="0">
                <a:pos x="15" y="44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5" y="0"/>
              </a:cxn>
              <a:cxn ang="0">
                <a:pos x="32" y="3"/>
              </a:cxn>
              <a:cxn ang="0">
                <a:pos x="3" y="32"/>
              </a:cxn>
            </a:cxnLst>
            <a:rect l="0" t="0" r="r" b="b"/>
            <a:pathLst>
              <a:path w="47" h="47">
                <a:moveTo>
                  <a:pt x="3" y="32"/>
                </a:moveTo>
                <a:lnTo>
                  <a:pt x="0" y="35"/>
                </a:lnTo>
                <a:lnTo>
                  <a:pt x="0" y="41"/>
                </a:lnTo>
                <a:lnTo>
                  <a:pt x="3" y="44"/>
                </a:lnTo>
                <a:lnTo>
                  <a:pt x="6" y="47"/>
                </a:lnTo>
                <a:lnTo>
                  <a:pt x="12" y="47"/>
                </a:lnTo>
                <a:lnTo>
                  <a:pt x="15" y="44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5" y="0"/>
                </a:lnTo>
                <a:lnTo>
                  <a:pt x="32" y="3"/>
                </a:lnTo>
                <a:lnTo>
                  <a:pt x="3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0" name="Freeform 40"/>
          <p:cNvSpPr>
            <a:spLocks/>
          </p:cNvSpPr>
          <p:nvPr/>
        </p:nvSpPr>
        <p:spPr bwMode="auto">
          <a:xfrm>
            <a:off x="8404225" y="3186261"/>
            <a:ext cx="28575" cy="1879600"/>
          </a:xfrm>
          <a:custGeom>
            <a:avLst/>
            <a:gdLst/>
            <a:ahLst/>
            <a:cxnLst>
              <a:cxn ang="0">
                <a:pos x="0" y="1175"/>
              </a:cxn>
              <a:cxn ang="0">
                <a:pos x="0" y="1178"/>
              </a:cxn>
              <a:cxn ang="0">
                <a:pos x="3" y="1181"/>
              </a:cxn>
              <a:cxn ang="0">
                <a:pos x="6" y="1184"/>
              </a:cxn>
              <a:cxn ang="0">
                <a:pos x="12" y="1184"/>
              </a:cxn>
              <a:cxn ang="0">
                <a:pos x="15" y="1181"/>
              </a:cxn>
              <a:cxn ang="0">
                <a:pos x="18" y="1178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175"/>
              </a:cxn>
            </a:cxnLst>
            <a:rect l="0" t="0" r="r" b="b"/>
            <a:pathLst>
              <a:path w="18" h="1184">
                <a:moveTo>
                  <a:pt x="0" y="1175"/>
                </a:moveTo>
                <a:lnTo>
                  <a:pt x="0" y="1178"/>
                </a:lnTo>
                <a:lnTo>
                  <a:pt x="3" y="1181"/>
                </a:lnTo>
                <a:lnTo>
                  <a:pt x="6" y="1184"/>
                </a:lnTo>
                <a:lnTo>
                  <a:pt x="12" y="1184"/>
                </a:lnTo>
                <a:lnTo>
                  <a:pt x="15" y="1181"/>
                </a:lnTo>
                <a:lnTo>
                  <a:pt x="18" y="1178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1" name="Freeform 41"/>
          <p:cNvSpPr>
            <a:spLocks/>
          </p:cNvSpPr>
          <p:nvPr/>
        </p:nvSpPr>
        <p:spPr bwMode="auto">
          <a:xfrm>
            <a:off x="4876800" y="3186261"/>
            <a:ext cx="3556000" cy="28575"/>
          </a:xfrm>
          <a:custGeom>
            <a:avLst/>
            <a:gdLst/>
            <a:ahLst/>
            <a:cxnLst>
              <a:cxn ang="0">
                <a:pos x="2231" y="18"/>
              </a:cxn>
              <a:cxn ang="0">
                <a:pos x="2234" y="18"/>
              </a:cxn>
              <a:cxn ang="0">
                <a:pos x="2237" y="15"/>
              </a:cxn>
              <a:cxn ang="0">
                <a:pos x="2240" y="12"/>
              </a:cxn>
              <a:cxn ang="0">
                <a:pos x="2240" y="6"/>
              </a:cxn>
              <a:cxn ang="0">
                <a:pos x="2237" y="3"/>
              </a:cxn>
              <a:cxn ang="0">
                <a:pos x="2234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0" y="18"/>
              </a:cxn>
              <a:cxn ang="0">
                <a:pos x="2231" y="18"/>
              </a:cxn>
            </a:cxnLst>
            <a:rect l="0" t="0" r="r" b="b"/>
            <a:pathLst>
              <a:path w="2240" h="18">
                <a:moveTo>
                  <a:pt x="2231" y="18"/>
                </a:moveTo>
                <a:lnTo>
                  <a:pt x="2234" y="18"/>
                </a:lnTo>
                <a:lnTo>
                  <a:pt x="2237" y="15"/>
                </a:lnTo>
                <a:lnTo>
                  <a:pt x="2240" y="12"/>
                </a:lnTo>
                <a:lnTo>
                  <a:pt x="2240" y="6"/>
                </a:lnTo>
                <a:lnTo>
                  <a:pt x="2237" y="3"/>
                </a:lnTo>
                <a:lnTo>
                  <a:pt x="223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0" y="18"/>
                </a:lnTo>
                <a:lnTo>
                  <a:pt x="223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3" name="Freeform 43"/>
          <p:cNvSpPr>
            <a:spLocks/>
          </p:cNvSpPr>
          <p:nvPr/>
        </p:nvSpPr>
        <p:spPr bwMode="auto">
          <a:xfrm>
            <a:off x="4876800" y="5096023"/>
            <a:ext cx="571500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354" y="18"/>
              </a:cxn>
              <a:cxn ang="0">
                <a:pos x="357" y="15"/>
              </a:cxn>
              <a:cxn ang="0">
                <a:pos x="360" y="12"/>
              </a:cxn>
              <a:cxn ang="0">
                <a:pos x="360" y="6"/>
              </a:cxn>
              <a:cxn ang="0">
                <a:pos x="357" y="3"/>
              </a:cxn>
              <a:cxn ang="0">
                <a:pos x="354" y="0"/>
              </a:cxn>
              <a:cxn ang="0">
                <a:pos x="351" y="0"/>
              </a:cxn>
              <a:cxn ang="0">
                <a:pos x="10" y="0"/>
              </a:cxn>
            </a:cxnLst>
            <a:rect l="0" t="0" r="r" b="b"/>
            <a:pathLst>
              <a:path w="360" h="18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351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4" name="Freeform 44"/>
          <p:cNvSpPr>
            <a:spLocks/>
          </p:cNvSpPr>
          <p:nvPr/>
        </p:nvSpPr>
        <p:spPr bwMode="auto">
          <a:xfrm>
            <a:off x="7996238" y="5445273"/>
            <a:ext cx="528637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327" y="18"/>
              </a:cxn>
              <a:cxn ang="0">
                <a:pos x="330" y="15"/>
              </a:cxn>
              <a:cxn ang="0">
                <a:pos x="333" y="12"/>
              </a:cxn>
              <a:cxn ang="0">
                <a:pos x="333" y="6"/>
              </a:cxn>
              <a:cxn ang="0">
                <a:pos x="330" y="3"/>
              </a:cxn>
              <a:cxn ang="0">
                <a:pos x="327" y="0"/>
              </a:cxn>
              <a:cxn ang="0">
                <a:pos x="323" y="0"/>
              </a:cxn>
              <a:cxn ang="0">
                <a:pos x="9" y="0"/>
              </a:cxn>
            </a:cxnLst>
            <a:rect l="0" t="0" r="r" b="b"/>
            <a:pathLst>
              <a:path w="333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27" y="18"/>
                </a:lnTo>
                <a:lnTo>
                  <a:pt x="330" y="15"/>
                </a:lnTo>
                <a:lnTo>
                  <a:pt x="333" y="12"/>
                </a:lnTo>
                <a:lnTo>
                  <a:pt x="333" y="6"/>
                </a:lnTo>
                <a:lnTo>
                  <a:pt x="330" y="3"/>
                </a:lnTo>
                <a:lnTo>
                  <a:pt x="327" y="0"/>
                </a:lnTo>
                <a:lnTo>
                  <a:pt x="323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5" name="Freeform 45"/>
          <p:cNvSpPr>
            <a:spLocks/>
          </p:cNvSpPr>
          <p:nvPr/>
        </p:nvSpPr>
        <p:spPr bwMode="auto">
          <a:xfrm>
            <a:off x="8494713" y="5356373"/>
            <a:ext cx="73025" cy="117475"/>
          </a:xfrm>
          <a:custGeom>
            <a:avLst/>
            <a:gdLst/>
            <a:ahLst/>
            <a:cxnLst>
              <a:cxn ang="0">
                <a:pos x="2" y="61"/>
              </a:cxn>
              <a:cxn ang="0">
                <a:pos x="0" y="64"/>
              </a:cxn>
              <a:cxn ang="0">
                <a:pos x="0" y="68"/>
              </a:cxn>
              <a:cxn ang="0">
                <a:pos x="2" y="70"/>
              </a:cxn>
              <a:cxn ang="0">
                <a:pos x="3" y="73"/>
              </a:cxn>
              <a:cxn ang="0">
                <a:pos x="5" y="73"/>
              </a:cxn>
              <a:cxn ang="0">
                <a:pos x="8" y="74"/>
              </a:cxn>
              <a:cxn ang="0">
                <a:pos x="13" y="74"/>
              </a:cxn>
              <a:cxn ang="0">
                <a:pos x="14" y="73"/>
              </a:cxn>
              <a:cxn ang="0">
                <a:pos x="17" y="71"/>
              </a:cxn>
              <a:cxn ang="0">
                <a:pos x="17" y="70"/>
              </a:cxn>
              <a:cxn ang="0">
                <a:pos x="44" y="13"/>
              </a:cxn>
              <a:cxn ang="0">
                <a:pos x="46" y="10"/>
              </a:cxn>
              <a:cxn ang="0">
                <a:pos x="46" y="6"/>
              </a:cxn>
              <a:cxn ang="0">
                <a:pos x="44" y="4"/>
              </a:cxn>
              <a:cxn ang="0">
                <a:pos x="43" y="1"/>
              </a:cxn>
              <a:cxn ang="0">
                <a:pos x="41" y="1"/>
              </a:cxn>
              <a:cxn ang="0">
                <a:pos x="38" y="0"/>
              </a:cxn>
              <a:cxn ang="0">
                <a:pos x="34" y="0"/>
              </a:cxn>
              <a:cxn ang="0">
                <a:pos x="32" y="1"/>
              </a:cxn>
              <a:cxn ang="0">
                <a:pos x="29" y="3"/>
              </a:cxn>
              <a:cxn ang="0">
                <a:pos x="29" y="4"/>
              </a:cxn>
              <a:cxn ang="0">
                <a:pos x="2" y="61"/>
              </a:cxn>
            </a:cxnLst>
            <a:rect l="0" t="0" r="r" b="b"/>
            <a:pathLst>
              <a:path w="46" h="74">
                <a:moveTo>
                  <a:pt x="2" y="61"/>
                </a:moveTo>
                <a:lnTo>
                  <a:pt x="0" y="64"/>
                </a:lnTo>
                <a:lnTo>
                  <a:pt x="0" y="68"/>
                </a:lnTo>
                <a:lnTo>
                  <a:pt x="2" y="70"/>
                </a:lnTo>
                <a:lnTo>
                  <a:pt x="3" y="73"/>
                </a:lnTo>
                <a:lnTo>
                  <a:pt x="5" y="73"/>
                </a:lnTo>
                <a:lnTo>
                  <a:pt x="8" y="74"/>
                </a:lnTo>
                <a:lnTo>
                  <a:pt x="13" y="74"/>
                </a:lnTo>
                <a:lnTo>
                  <a:pt x="14" y="73"/>
                </a:lnTo>
                <a:lnTo>
                  <a:pt x="17" y="71"/>
                </a:lnTo>
                <a:lnTo>
                  <a:pt x="17" y="70"/>
                </a:lnTo>
                <a:lnTo>
                  <a:pt x="44" y="13"/>
                </a:lnTo>
                <a:lnTo>
                  <a:pt x="46" y="10"/>
                </a:lnTo>
                <a:lnTo>
                  <a:pt x="46" y="6"/>
                </a:lnTo>
                <a:lnTo>
                  <a:pt x="44" y="4"/>
                </a:lnTo>
                <a:lnTo>
                  <a:pt x="43" y="1"/>
                </a:lnTo>
                <a:lnTo>
                  <a:pt x="41" y="1"/>
                </a:lnTo>
                <a:lnTo>
                  <a:pt x="38" y="0"/>
                </a:lnTo>
                <a:lnTo>
                  <a:pt x="34" y="0"/>
                </a:lnTo>
                <a:lnTo>
                  <a:pt x="32" y="1"/>
                </a:lnTo>
                <a:lnTo>
                  <a:pt x="29" y="3"/>
                </a:lnTo>
                <a:lnTo>
                  <a:pt x="29" y="4"/>
                </a:lnTo>
                <a:lnTo>
                  <a:pt x="2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6" name="Freeform 46"/>
          <p:cNvSpPr>
            <a:spLocks/>
          </p:cNvSpPr>
          <p:nvPr/>
        </p:nvSpPr>
        <p:spPr bwMode="auto">
          <a:xfrm>
            <a:off x="8539163" y="3048148"/>
            <a:ext cx="28575" cy="2336800"/>
          </a:xfrm>
          <a:custGeom>
            <a:avLst/>
            <a:gdLst/>
            <a:ahLst/>
            <a:cxnLst>
              <a:cxn ang="0">
                <a:pos x="0" y="1463"/>
              </a:cxn>
              <a:cxn ang="0">
                <a:pos x="0" y="1466"/>
              </a:cxn>
              <a:cxn ang="0">
                <a:pos x="3" y="1469"/>
              </a:cxn>
              <a:cxn ang="0">
                <a:pos x="6" y="1472"/>
              </a:cxn>
              <a:cxn ang="0">
                <a:pos x="12" y="1472"/>
              </a:cxn>
              <a:cxn ang="0">
                <a:pos x="15" y="1469"/>
              </a:cxn>
              <a:cxn ang="0">
                <a:pos x="18" y="1466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463"/>
              </a:cxn>
            </a:cxnLst>
            <a:rect l="0" t="0" r="r" b="b"/>
            <a:pathLst>
              <a:path w="18" h="1472">
                <a:moveTo>
                  <a:pt x="0" y="1463"/>
                </a:moveTo>
                <a:lnTo>
                  <a:pt x="0" y="1466"/>
                </a:lnTo>
                <a:lnTo>
                  <a:pt x="3" y="1469"/>
                </a:lnTo>
                <a:lnTo>
                  <a:pt x="6" y="1472"/>
                </a:lnTo>
                <a:lnTo>
                  <a:pt x="12" y="1472"/>
                </a:lnTo>
                <a:lnTo>
                  <a:pt x="15" y="1469"/>
                </a:lnTo>
                <a:lnTo>
                  <a:pt x="18" y="1466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4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7" name="Freeform 47"/>
          <p:cNvSpPr>
            <a:spLocks/>
          </p:cNvSpPr>
          <p:nvPr/>
        </p:nvSpPr>
        <p:spPr bwMode="auto">
          <a:xfrm>
            <a:off x="4740275" y="3048148"/>
            <a:ext cx="3827463" cy="28575"/>
          </a:xfrm>
          <a:custGeom>
            <a:avLst/>
            <a:gdLst/>
            <a:ahLst/>
            <a:cxnLst>
              <a:cxn ang="0">
                <a:pos x="2402" y="18"/>
              </a:cxn>
              <a:cxn ang="0">
                <a:pos x="2405" y="18"/>
              </a:cxn>
              <a:cxn ang="0">
                <a:pos x="2408" y="15"/>
              </a:cxn>
              <a:cxn ang="0">
                <a:pos x="2411" y="12"/>
              </a:cxn>
              <a:cxn ang="0">
                <a:pos x="2411" y="6"/>
              </a:cxn>
              <a:cxn ang="0">
                <a:pos x="2408" y="3"/>
              </a:cxn>
              <a:cxn ang="0">
                <a:pos x="240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2402" y="18"/>
              </a:cxn>
            </a:cxnLst>
            <a:rect l="0" t="0" r="r" b="b"/>
            <a:pathLst>
              <a:path w="2411" h="18">
                <a:moveTo>
                  <a:pt x="2402" y="18"/>
                </a:moveTo>
                <a:lnTo>
                  <a:pt x="2405" y="18"/>
                </a:lnTo>
                <a:lnTo>
                  <a:pt x="2408" y="15"/>
                </a:lnTo>
                <a:lnTo>
                  <a:pt x="2411" y="12"/>
                </a:lnTo>
                <a:lnTo>
                  <a:pt x="2411" y="6"/>
                </a:lnTo>
                <a:lnTo>
                  <a:pt x="2408" y="3"/>
                </a:lnTo>
                <a:lnTo>
                  <a:pt x="240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40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29" name="Freeform 49"/>
          <p:cNvSpPr>
            <a:spLocks/>
          </p:cNvSpPr>
          <p:nvPr/>
        </p:nvSpPr>
        <p:spPr bwMode="auto">
          <a:xfrm>
            <a:off x="4740275" y="5408761"/>
            <a:ext cx="7080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440" y="18"/>
              </a:cxn>
              <a:cxn ang="0">
                <a:pos x="443" y="15"/>
              </a:cxn>
              <a:cxn ang="0">
                <a:pos x="446" y="12"/>
              </a:cxn>
              <a:cxn ang="0">
                <a:pos x="446" y="6"/>
              </a:cxn>
              <a:cxn ang="0">
                <a:pos x="443" y="3"/>
              </a:cxn>
              <a:cxn ang="0">
                <a:pos x="440" y="0"/>
              </a:cxn>
              <a:cxn ang="0">
                <a:pos x="437" y="0"/>
              </a:cxn>
              <a:cxn ang="0">
                <a:pos x="9" y="0"/>
              </a:cxn>
            </a:cxnLst>
            <a:rect l="0" t="0" r="r" b="b"/>
            <a:pathLst>
              <a:path w="44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40" y="18"/>
                </a:lnTo>
                <a:lnTo>
                  <a:pt x="443" y="15"/>
                </a:lnTo>
                <a:lnTo>
                  <a:pt x="446" y="12"/>
                </a:lnTo>
                <a:lnTo>
                  <a:pt x="446" y="6"/>
                </a:lnTo>
                <a:lnTo>
                  <a:pt x="443" y="3"/>
                </a:lnTo>
                <a:lnTo>
                  <a:pt x="440" y="0"/>
                </a:lnTo>
                <a:lnTo>
                  <a:pt x="4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34" name="Freeform 54"/>
          <p:cNvSpPr>
            <a:spLocks/>
          </p:cNvSpPr>
          <p:nvPr/>
        </p:nvSpPr>
        <p:spPr bwMode="auto">
          <a:xfrm>
            <a:off x="4967288" y="6169173"/>
            <a:ext cx="2198687" cy="28575"/>
          </a:xfrm>
          <a:custGeom>
            <a:avLst/>
            <a:gdLst/>
            <a:ahLst/>
            <a:cxnLst>
              <a:cxn ang="0">
                <a:pos x="1376" y="18"/>
              </a:cxn>
              <a:cxn ang="0">
                <a:pos x="1379" y="18"/>
              </a:cxn>
              <a:cxn ang="0">
                <a:pos x="1382" y="15"/>
              </a:cxn>
              <a:cxn ang="0">
                <a:pos x="1385" y="12"/>
              </a:cxn>
              <a:cxn ang="0">
                <a:pos x="1385" y="6"/>
              </a:cxn>
              <a:cxn ang="0">
                <a:pos x="1382" y="3"/>
              </a:cxn>
              <a:cxn ang="0">
                <a:pos x="137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376" y="18"/>
              </a:cxn>
            </a:cxnLst>
            <a:rect l="0" t="0" r="r" b="b"/>
            <a:pathLst>
              <a:path w="1385" h="18">
                <a:moveTo>
                  <a:pt x="1376" y="18"/>
                </a:moveTo>
                <a:lnTo>
                  <a:pt x="1379" y="18"/>
                </a:lnTo>
                <a:lnTo>
                  <a:pt x="1382" y="15"/>
                </a:lnTo>
                <a:lnTo>
                  <a:pt x="1385" y="12"/>
                </a:lnTo>
                <a:lnTo>
                  <a:pt x="1385" y="6"/>
                </a:lnTo>
                <a:lnTo>
                  <a:pt x="1382" y="3"/>
                </a:lnTo>
                <a:lnTo>
                  <a:pt x="137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37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4100513" y="5945336"/>
            <a:ext cx="817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 i="0" baseline="0">
                <a:solidFill>
                  <a:srgbClr val="000000"/>
                </a:solidFill>
                <a:latin typeface="Comic Sans MS" pitchFamily="66" charset="0"/>
              </a:rPr>
              <a:t>Clock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5702300" y="3806973"/>
            <a:ext cx="846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0" i="0" baseline="0">
                <a:solidFill>
                  <a:srgbClr val="000000"/>
                </a:solidFill>
                <a:latin typeface="Comic Sans MS" pitchFamily="66" charset="0"/>
              </a:rPr>
              <a:t>Incre-menter</a:t>
            </a:r>
            <a:endParaRPr lang="en-US" sz="700">
              <a:latin typeface="Comic Sans MS" pitchFamily="66" charset="0"/>
            </a:endParaRPr>
          </a:p>
        </p:txBody>
      </p:sp>
      <p:sp>
        <p:nvSpPr>
          <p:cNvPr id="942138" name="Line 58"/>
          <p:cNvSpPr>
            <a:spLocks noChangeShapeType="1"/>
          </p:cNvSpPr>
          <p:nvPr/>
        </p:nvSpPr>
        <p:spPr bwMode="auto">
          <a:xfrm flipV="1">
            <a:off x="4737100" y="3048148"/>
            <a:ext cx="0" cy="238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39" name="Line 59"/>
          <p:cNvSpPr>
            <a:spLocks noChangeShapeType="1"/>
          </p:cNvSpPr>
          <p:nvPr/>
        </p:nvSpPr>
        <p:spPr bwMode="auto">
          <a:xfrm>
            <a:off x="4889500" y="3187848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41" name="Line 61"/>
          <p:cNvSpPr>
            <a:spLocks noChangeShapeType="1"/>
          </p:cNvSpPr>
          <p:nvPr/>
        </p:nvSpPr>
        <p:spPr bwMode="auto">
          <a:xfrm>
            <a:off x="5016500" y="3352948"/>
            <a:ext cx="0" cy="138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43" name="Line 63"/>
          <p:cNvSpPr>
            <a:spLocks noChangeShapeType="1"/>
          </p:cNvSpPr>
          <p:nvPr/>
        </p:nvSpPr>
        <p:spPr bwMode="auto">
          <a:xfrm>
            <a:off x="5156200" y="3454548"/>
            <a:ext cx="0" cy="952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42146" name="Rectangle 66"/>
          <p:cNvSpPr>
            <a:spLocks noChangeArrowheads="1"/>
          </p:cNvSpPr>
          <p:nvPr/>
        </p:nvSpPr>
        <p:spPr bwMode="auto">
          <a:xfrm>
            <a:off x="5499100" y="4303861"/>
            <a:ext cx="2580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A3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47" name="Rectangle 67"/>
          <p:cNvSpPr>
            <a:spLocks noChangeArrowheads="1"/>
          </p:cNvSpPr>
          <p:nvPr/>
        </p:nvSpPr>
        <p:spPr bwMode="auto">
          <a:xfrm>
            <a:off x="5499100" y="4641998"/>
            <a:ext cx="2580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A2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48" name="Rectangle 68"/>
          <p:cNvSpPr>
            <a:spLocks noChangeArrowheads="1"/>
          </p:cNvSpPr>
          <p:nvPr/>
        </p:nvSpPr>
        <p:spPr bwMode="auto">
          <a:xfrm>
            <a:off x="5499100" y="4978548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A1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49" name="Rectangle 69"/>
          <p:cNvSpPr>
            <a:spLocks noChangeArrowheads="1"/>
          </p:cNvSpPr>
          <p:nvPr/>
        </p:nvSpPr>
        <p:spPr bwMode="auto">
          <a:xfrm>
            <a:off x="5499100" y="5313511"/>
            <a:ext cx="2580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A0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50" name="Rectangle 70"/>
          <p:cNvSpPr>
            <a:spLocks noChangeArrowheads="1"/>
          </p:cNvSpPr>
          <p:nvPr/>
        </p:nvSpPr>
        <p:spPr bwMode="auto">
          <a:xfrm>
            <a:off x="6384925" y="4300686"/>
            <a:ext cx="250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S3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51" name="Rectangle 71"/>
          <p:cNvSpPr>
            <a:spLocks noChangeArrowheads="1"/>
          </p:cNvSpPr>
          <p:nvPr/>
        </p:nvSpPr>
        <p:spPr bwMode="auto">
          <a:xfrm>
            <a:off x="6384925" y="4638823"/>
            <a:ext cx="250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S2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52" name="Rectangle 72"/>
          <p:cNvSpPr>
            <a:spLocks noChangeArrowheads="1"/>
          </p:cNvSpPr>
          <p:nvPr/>
        </p:nvSpPr>
        <p:spPr bwMode="auto">
          <a:xfrm>
            <a:off x="6384925" y="4975373"/>
            <a:ext cx="2196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S1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42153" name="Rectangle 73"/>
          <p:cNvSpPr>
            <a:spLocks noChangeArrowheads="1"/>
          </p:cNvSpPr>
          <p:nvPr/>
        </p:nvSpPr>
        <p:spPr bwMode="auto">
          <a:xfrm>
            <a:off x="6384925" y="5310336"/>
            <a:ext cx="250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Comic Sans MS" pitchFamily="66" charset="0"/>
              </a:rPr>
              <a:t>S0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620688"/>
            <a:ext cx="5436096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4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200150"/>
            <a:ext cx="4932040" cy="5325194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Comic Sans MS" pitchFamily="66" charset="0"/>
              </a:rPr>
              <a:t>I</a:t>
            </a:r>
            <a:r>
              <a:rPr lang="en-US" sz="2400" dirty="0" err="1" smtClean="0">
                <a:latin typeface="Comic Sans MS" pitchFamily="66" charset="0"/>
              </a:rPr>
              <a:t>nternal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Logic</a:t>
            </a:r>
          </a:p>
          <a:p>
            <a:pPr lvl="1"/>
            <a:r>
              <a:rPr lang="tr-TR" sz="2000" dirty="0" err="1" smtClean="0">
                <a:latin typeface="Comic Sans MS" pitchFamily="66" charset="0"/>
              </a:rPr>
              <a:t>Half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Adders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to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increment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the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value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stored</a:t>
            </a:r>
            <a:r>
              <a:rPr lang="tr-TR" sz="2000" dirty="0" smtClean="0">
                <a:latin typeface="Comic Sans MS" pitchFamily="66" charset="0"/>
              </a:rPr>
              <a:t> in </a:t>
            </a:r>
            <a:r>
              <a:rPr lang="tr-TR" sz="2000" dirty="0" err="1" smtClean="0">
                <a:latin typeface="Comic Sans MS" pitchFamily="66" charset="0"/>
              </a:rPr>
              <a:t>the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flip</a:t>
            </a:r>
            <a:r>
              <a:rPr lang="tr-TR" sz="2000" dirty="0" smtClean="0">
                <a:latin typeface="Comic Sans MS" pitchFamily="66" charset="0"/>
              </a:rPr>
              <a:t>-</a:t>
            </a:r>
            <a:r>
              <a:rPr lang="tr-TR" sz="2000" dirty="0" err="1" smtClean="0">
                <a:latin typeface="Comic Sans MS" pitchFamily="66" charset="0"/>
              </a:rPr>
              <a:t>flops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Count Enable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Forces all outputs of AND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chain to 0 to “hold” the state</a:t>
            </a:r>
          </a:p>
          <a:p>
            <a:r>
              <a:rPr lang="en-US" sz="2400" dirty="0">
                <a:latin typeface="Comic Sans MS" pitchFamily="66" charset="0"/>
              </a:rPr>
              <a:t>Carry Out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Added as part of  </a:t>
            </a:r>
            <a:r>
              <a:rPr lang="en-US" sz="2000" dirty="0" err="1">
                <a:latin typeface="Comic Sans MS" pitchFamily="66" charset="0"/>
              </a:rPr>
              <a:t>incrementer</a:t>
            </a:r>
            <a:endParaRPr lang="en-US" sz="2000" dirty="0">
              <a:latin typeface="Comic Sans MS" pitchFamily="66" charset="0"/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Connect to Count Enable of</a:t>
            </a:r>
            <a:b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additional 4-bit counters to</a:t>
            </a:r>
            <a:b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form larger counters</a:t>
            </a:r>
          </a:p>
          <a:p>
            <a:pPr lvl="1"/>
            <a:endParaRPr lang="en-US" sz="2000" dirty="0">
              <a:latin typeface="Comic Sans MS" pitchFamily="66" charset="0"/>
            </a:endParaRPr>
          </a:p>
        </p:txBody>
      </p:sp>
      <p:sp>
        <p:nvSpPr>
          <p:cNvPr id="944136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519492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Synchronous Counters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(continued)</a:t>
            </a:r>
          </a:p>
        </p:txBody>
      </p:sp>
      <p:sp>
        <p:nvSpPr>
          <p:cNvPr id="944154" name="Text Box 26"/>
          <p:cNvSpPr txBox="1">
            <a:spLocks noChangeArrowheads="1"/>
          </p:cNvSpPr>
          <p:nvPr/>
        </p:nvSpPr>
        <p:spPr bwMode="auto">
          <a:xfrm>
            <a:off x="-650875" y="3944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8640"/>
            <a:ext cx="5436096" cy="666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7789" name="Rectangle 17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sz="2000" dirty="0">
                <a:latin typeface="Comic Sans MS" pitchFamily="66" charset="0"/>
              </a:rPr>
              <a:t>Add path for input data</a:t>
            </a:r>
          </a:p>
          <a:p>
            <a:pPr lvl="1"/>
            <a:r>
              <a:rPr lang="en-US" sz="1800" dirty="0">
                <a:latin typeface="Comic Sans MS" pitchFamily="66" charset="0"/>
              </a:rPr>
              <a:t>enabled for Load = 1</a:t>
            </a:r>
          </a:p>
          <a:p>
            <a:r>
              <a:rPr lang="en-US" sz="2000" dirty="0">
                <a:latin typeface="Comic Sans MS" pitchFamily="66" charset="0"/>
              </a:rPr>
              <a:t>Add logic to: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disable count logic for Load = 1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disable feedback from outputs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for Load = 1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enable count logic for Load = 0</a:t>
            </a:r>
            <a:br>
              <a:rPr lang="en-US" sz="1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and Count = 1</a:t>
            </a:r>
          </a:p>
          <a:p>
            <a:r>
              <a:rPr lang="en-US" sz="2000" dirty="0">
                <a:latin typeface="Comic Sans MS" pitchFamily="66" charset="0"/>
              </a:rPr>
              <a:t>The resulting function table:</a:t>
            </a:r>
          </a:p>
          <a:p>
            <a:pPr lvl="1"/>
            <a:endParaRPr lang="en-US" sz="1800" dirty="0">
              <a:latin typeface="Comic Sans MS" pitchFamily="66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endParaRPr lang="en-US" sz="2000" dirty="0">
              <a:latin typeface="Comic Sans MS" pitchFamily="66" charset="0"/>
            </a:endParaRPr>
          </a:p>
        </p:txBody>
      </p:sp>
      <p:sp>
        <p:nvSpPr>
          <p:cNvPr id="1007791" name="Rectangle 175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3940745" cy="10207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Counter with Parallel Load</a:t>
            </a:r>
          </a:p>
        </p:txBody>
      </p:sp>
      <p:graphicFrame>
        <p:nvGraphicFramePr>
          <p:cNvPr id="1007891" name="Group 275"/>
          <p:cNvGraphicFramePr>
            <a:graphicFrameLocks noGrp="1"/>
          </p:cNvGraphicFramePr>
          <p:nvPr/>
        </p:nvGraphicFramePr>
        <p:xfrm>
          <a:off x="251520" y="5012392"/>
          <a:ext cx="4508500" cy="1584960"/>
        </p:xfrm>
        <a:graphic>
          <a:graphicData uri="http://schemas.openxmlformats.org/drawingml/2006/table">
            <a:tbl>
              <a:tblPr/>
              <a:tblGrid>
                <a:gridCol w="795338"/>
                <a:gridCol w="881062"/>
                <a:gridCol w="2832100"/>
              </a:tblGrid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Hold Stored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 Up Stored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Load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692696"/>
            <a:ext cx="3203849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6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167005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Carry chain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series of AND gates through which the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carry “ripples</a:t>
            </a:r>
            <a:r>
              <a:rPr lang="en-US" sz="2000" dirty="0" smtClean="0">
                <a:latin typeface="Comic Sans MS" pitchFamily="66" charset="0"/>
              </a:rPr>
              <a:t>”</a:t>
            </a:r>
            <a:r>
              <a:rPr lang="tr-TR" sz="2000" dirty="0" smtClean="0">
                <a:latin typeface="Comic Sans MS" pitchFamily="66" charset="0"/>
              </a:rPr>
              <a:t> 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Yields long path delays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Called </a:t>
            </a:r>
            <a:r>
              <a:rPr lang="en-US" sz="2000" i="1" dirty="0">
                <a:solidFill>
                  <a:srgbClr val="FF0000"/>
                </a:solidFill>
                <a:latin typeface="Comic Sans MS" pitchFamily="66" charset="0"/>
              </a:rPr>
              <a:t>serial gating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Replace AND carry chain with </a:t>
            </a:r>
            <a:r>
              <a:rPr lang="en-US" sz="2400" dirty="0" smtClean="0">
                <a:latin typeface="Comic Sans MS" pitchFamily="66" charset="0"/>
              </a:rPr>
              <a:t>ANDs</a:t>
            </a:r>
            <a:endParaRPr lang="tr-TR" sz="2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omic Sans MS" pitchFamily="66" charset="0"/>
              </a:rPr>
              <a:t>in </a:t>
            </a:r>
            <a:r>
              <a:rPr lang="en-US" sz="2400" dirty="0">
                <a:latin typeface="Comic Sans MS" pitchFamily="66" charset="0"/>
              </a:rPr>
              <a:t>parallel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Reduces path delays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Called </a:t>
            </a:r>
            <a:r>
              <a:rPr lang="en-US" sz="2000" i="1" dirty="0">
                <a:solidFill>
                  <a:srgbClr val="FF0000"/>
                </a:solidFill>
                <a:latin typeface="Comic Sans MS" pitchFamily="66" charset="0"/>
              </a:rPr>
              <a:t>parallel gating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94618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131024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Synchronous Counters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(continued)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941168"/>
            <a:ext cx="1469132" cy="16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Design Example:  Synchronous BCD</a:t>
            </a:r>
          </a:p>
        </p:txBody>
      </p:sp>
      <p:sp>
        <p:nvSpPr>
          <p:cNvPr id="952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314450"/>
            <a:ext cx="9144000" cy="229711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hlink"/>
              </a:buClr>
              <a:buSzPct val="110000"/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Use the sequential logic model to design a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synchronous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BCD counter with D flip-flops</a:t>
            </a:r>
          </a:p>
          <a:p>
            <a:pPr>
              <a:spcBef>
                <a:spcPct val="0"/>
              </a:spcBef>
              <a:buClr>
                <a:schemeClr val="hlink"/>
              </a:buClr>
              <a:buSzPct val="110000"/>
            </a:pPr>
            <a:r>
              <a:rPr lang="en-US" sz="2400" dirty="0" smtClean="0">
                <a:latin typeface="Comic Sans MS" pitchFamily="66" charset="0"/>
              </a:rPr>
              <a:t>Input combinations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1010 </a:t>
            </a:r>
            <a:r>
              <a:rPr lang="en-US" sz="2400" dirty="0">
                <a:latin typeface="Comic Sans MS" pitchFamily="66" charset="0"/>
              </a:rPr>
              <a:t>through </a:t>
            </a:r>
            <a:r>
              <a:rPr lang="en-US" sz="2400" dirty="0" smtClean="0">
                <a:latin typeface="Comic Sans MS" pitchFamily="66" charset="0"/>
              </a:rPr>
              <a:t>1111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don’t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cares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697385" y="2634505"/>
            <a:ext cx="4017963" cy="4106863"/>
            <a:chOff x="2368" y="1337"/>
            <a:chExt cx="2531" cy="2587"/>
          </a:xfrm>
        </p:grpSpPr>
        <p:sp>
          <p:nvSpPr>
            <p:cNvPr id="952328" name="Rectangle 8"/>
            <p:cNvSpPr>
              <a:spLocks noChangeArrowheads="1"/>
            </p:cNvSpPr>
            <p:nvPr/>
          </p:nvSpPr>
          <p:spPr bwMode="auto">
            <a:xfrm>
              <a:off x="2602" y="1364"/>
              <a:ext cx="90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Current State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29" name="Rectangle 9"/>
            <p:cNvSpPr>
              <a:spLocks noChangeArrowheads="1"/>
            </p:cNvSpPr>
            <p:nvPr/>
          </p:nvSpPr>
          <p:spPr bwMode="auto">
            <a:xfrm>
              <a:off x="3491" y="1364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30" name="Rectangle 10"/>
            <p:cNvSpPr>
              <a:spLocks noChangeArrowheads="1"/>
            </p:cNvSpPr>
            <p:nvPr/>
          </p:nvSpPr>
          <p:spPr bwMode="auto">
            <a:xfrm>
              <a:off x="2555" y="1564"/>
              <a:ext cx="95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Q8 Q4 Q2 Q1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32" name="Rectangle 12"/>
            <p:cNvSpPr>
              <a:spLocks noChangeArrowheads="1"/>
            </p:cNvSpPr>
            <p:nvPr/>
          </p:nvSpPr>
          <p:spPr bwMode="auto">
            <a:xfrm>
              <a:off x="3961" y="1364"/>
              <a:ext cx="7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Next State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33" name="Rectangle 13"/>
            <p:cNvSpPr>
              <a:spLocks noChangeArrowheads="1"/>
            </p:cNvSpPr>
            <p:nvPr/>
          </p:nvSpPr>
          <p:spPr bwMode="auto">
            <a:xfrm>
              <a:off x="4627" y="1364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34" name="Rectangle 14"/>
            <p:cNvSpPr>
              <a:spLocks noChangeArrowheads="1"/>
            </p:cNvSpPr>
            <p:nvPr/>
          </p:nvSpPr>
          <p:spPr bwMode="auto">
            <a:xfrm>
              <a:off x="3821" y="1564"/>
              <a:ext cx="95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Q8 Q4 Q2 Q1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2" name="Rectangle 22"/>
            <p:cNvSpPr>
              <a:spLocks noChangeArrowheads="1"/>
            </p:cNvSpPr>
            <p:nvPr/>
          </p:nvSpPr>
          <p:spPr bwMode="auto">
            <a:xfrm>
              <a:off x="2368" y="134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3" name="Line 23"/>
            <p:cNvSpPr>
              <a:spLocks noChangeShapeType="1"/>
            </p:cNvSpPr>
            <p:nvPr/>
          </p:nvSpPr>
          <p:spPr bwMode="auto">
            <a:xfrm>
              <a:off x="2368" y="134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4" name="Line 24"/>
            <p:cNvSpPr>
              <a:spLocks noChangeShapeType="1"/>
            </p:cNvSpPr>
            <p:nvPr/>
          </p:nvSpPr>
          <p:spPr bwMode="auto">
            <a:xfrm>
              <a:off x="2368" y="134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5" name="Rectangle 25"/>
            <p:cNvSpPr>
              <a:spLocks noChangeArrowheads="1"/>
            </p:cNvSpPr>
            <p:nvPr/>
          </p:nvSpPr>
          <p:spPr bwMode="auto">
            <a:xfrm>
              <a:off x="2368" y="1345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6" name="Line 26"/>
            <p:cNvSpPr>
              <a:spLocks noChangeShapeType="1"/>
            </p:cNvSpPr>
            <p:nvPr/>
          </p:nvSpPr>
          <p:spPr bwMode="auto">
            <a:xfrm>
              <a:off x="2368" y="134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7" name="Line 27"/>
            <p:cNvSpPr>
              <a:spLocks noChangeShapeType="1"/>
            </p:cNvSpPr>
            <p:nvPr/>
          </p:nvSpPr>
          <p:spPr bwMode="auto">
            <a:xfrm>
              <a:off x="2368" y="1345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8" name="Rectangle 28"/>
            <p:cNvSpPr>
              <a:spLocks noChangeArrowheads="1"/>
            </p:cNvSpPr>
            <p:nvPr/>
          </p:nvSpPr>
          <p:spPr bwMode="auto">
            <a:xfrm>
              <a:off x="2379" y="1345"/>
              <a:ext cx="121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49" name="Line 29"/>
            <p:cNvSpPr>
              <a:spLocks noChangeShapeType="1"/>
            </p:cNvSpPr>
            <p:nvPr/>
          </p:nvSpPr>
          <p:spPr bwMode="auto">
            <a:xfrm>
              <a:off x="2379" y="1345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53" name="Rectangle 33"/>
            <p:cNvSpPr>
              <a:spLocks noChangeArrowheads="1"/>
            </p:cNvSpPr>
            <p:nvPr/>
          </p:nvSpPr>
          <p:spPr bwMode="auto">
            <a:xfrm>
              <a:off x="3608" y="1345"/>
              <a:ext cx="129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54" name="Line 34"/>
            <p:cNvSpPr>
              <a:spLocks noChangeShapeType="1"/>
            </p:cNvSpPr>
            <p:nvPr/>
          </p:nvSpPr>
          <p:spPr bwMode="auto">
            <a:xfrm>
              <a:off x="3608" y="1345"/>
              <a:ext cx="1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66" name="Rectangle 46"/>
            <p:cNvSpPr>
              <a:spLocks noChangeArrowheads="1"/>
            </p:cNvSpPr>
            <p:nvPr/>
          </p:nvSpPr>
          <p:spPr bwMode="auto">
            <a:xfrm>
              <a:off x="2368" y="1356"/>
              <a:ext cx="11" cy="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67" name="Line 47"/>
            <p:cNvSpPr>
              <a:spLocks noChangeShapeType="1"/>
            </p:cNvSpPr>
            <p:nvPr/>
          </p:nvSpPr>
          <p:spPr bwMode="auto">
            <a:xfrm>
              <a:off x="2368" y="1356"/>
              <a:ext cx="1" cy="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74" name="Rectangle 54"/>
            <p:cNvSpPr>
              <a:spLocks noChangeArrowheads="1"/>
            </p:cNvSpPr>
            <p:nvPr/>
          </p:nvSpPr>
          <p:spPr bwMode="auto">
            <a:xfrm>
              <a:off x="2540" y="1769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0   0   0   0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75" name="Rectangle 55"/>
            <p:cNvSpPr>
              <a:spLocks noChangeArrowheads="1"/>
            </p:cNvSpPr>
            <p:nvPr/>
          </p:nvSpPr>
          <p:spPr bwMode="auto">
            <a:xfrm>
              <a:off x="3434" y="1769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76" name="Rectangle 56"/>
            <p:cNvSpPr>
              <a:spLocks noChangeArrowheads="1"/>
            </p:cNvSpPr>
            <p:nvPr/>
          </p:nvSpPr>
          <p:spPr bwMode="auto">
            <a:xfrm>
              <a:off x="3806" y="1769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77" name="Rectangle 57"/>
            <p:cNvSpPr>
              <a:spLocks noChangeArrowheads="1"/>
            </p:cNvSpPr>
            <p:nvPr/>
          </p:nvSpPr>
          <p:spPr bwMode="auto">
            <a:xfrm>
              <a:off x="4700" y="1769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0" name="Rectangle 60"/>
            <p:cNvSpPr>
              <a:spLocks noChangeArrowheads="1"/>
            </p:cNvSpPr>
            <p:nvPr/>
          </p:nvSpPr>
          <p:spPr bwMode="auto">
            <a:xfrm>
              <a:off x="2368" y="1756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1" name="Line 61"/>
            <p:cNvSpPr>
              <a:spLocks noChangeShapeType="1"/>
            </p:cNvSpPr>
            <p:nvPr/>
          </p:nvSpPr>
          <p:spPr bwMode="auto">
            <a:xfrm>
              <a:off x="2368" y="175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2" name="Rectangle 62"/>
            <p:cNvSpPr>
              <a:spLocks noChangeArrowheads="1"/>
            </p:cNvSpPr>
            <p:nvPr/>
          </p:nvSpPr>
          <p:spPr bwMode="auto">
            <a:xfrm>
              <a:off x="2379" y="1756"/>
              <a:ext cx="12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3" name="Line 63"/>
            <p:cNvSpPr>
              <a:spLocks noChangeShapeType="1"/>
            </p:cNvSpPr>
            <p:nvPr/>
          </p:nvSpPr>
          <p:spPr bwMode="auto">
            <a:xfrm>
              <a:off x="2379" y="1756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7" name="Rectangle 67"/>
            <p:cNvSpPr>
              <a:spLocks noChangeArrowheads="1"/>
            </p:cNvSpPr>
            <p:nvPr/>
          </p:nvSpPr>
          <p:spPr bwMode="auto">
            <a:xfrm>
              <a:off x="3602" y="1756"/>
              <a:ext cx="12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88" name="Line 68"/>
            <p:cNvSpPr>
              <a:spLocks noChangeShapeType="1"/>
            </p:cNvSpPr>
            <p:nvPr/>
          </p:nvSpPr>
          <p:spPr bwMode="auto">
            <a:xfrm>
              <a:off x="3602" y="1756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96" name="Rectangle 76"/>
            <p:cNvSpPr>
              <a:spLocks noChangeArrowheads="1"/>
            </p:cNvSpPr>
            <p:nvPr/>
          </p:nvSpPr>
          <p:spPr bwMode="auto">
            <a:xfrm>
              <a:off x="2368" y="1762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397" name="Line 77"/>
            <p:cNvSpPr>
              <a:spLocks noChangeShapeType="1"/>
            </p:cNvSpPr>
            <p:nvPr/>
          </p:nvSpPr>
          <p:spPr bwMode="auto">
            <a:xfrm>
              <a:off x="2368" y="1762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04" name="Rectangle 84"/>
            <p:cNvSpPr>
              <a:spLocks noChangeArrowheads="1"/>
            </p:cNvSpPr>
            <p:nvPr/>
          </p:nvSpPr>
          <p:spPr bwMode="auto">
            <a:xfrm>
              <a:off x="2540" y="1975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05" name="Rectangle 85"/>
            <p:cNvSpPr>
              <a:spLocks noChangeArrowheads="1"/>
            </p:cNvSpPr>
            <p:nvPr/>
          </p:nvSpPr>
          <p:spPr bwMode="auto">
            <a:xfrm>
              <a:off x="3434" y="1975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06" name="Rectangle 86"/>
            <p:cNvSpPr>
              <a:spLocks noChangeArrowheads="1"/>
            </p:cNvSpPr>
            <p:nvPr/>
          </p:nvSpPr>
          <p:spPr bwMode="auto">
            <a:xfrm>
              <a:off x="3806" y="1975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0   0   1   0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07" name="Rectangle 87"/>
            <p:cNvSpPr>
              <a:spLocks noChangeArrowheads="1"/>
            </p:cNvSpPr>
            <p:nvPr/>
          </p:nvSpPr>
          <p:spPr bwMode="auto">
            <a:xfrm>
              <a:off x="4700" y="1975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0" name="Rectangle 90"/>
            <p:cNvSpPr>
              <a:spLocks noChangeArrowheads="1"/>
            </p:cNvSpPr>
            <p:nvPr/>
          </p:nvSpPr>
          <p:spPr bwMode="auto">
            <a:xfrm>
              <a:off x="2368" y="196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1" name="Line 91"/>
            <p:cNvSpPr>
              <a:spLocks noChangeShapeType="1"/>
            </p:cNvSpPr>
            <p:nvPr/>
          </p:nvSpPr>
          <p:spPr bwMode="auto">
            <a:xfrm>
              <a:off x="2368" y="1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2" name="Rectangle 92"/>
            <p:cNvSpPr>
              <a:spLocks noChangeArrowheads="1"/>
            </p:cNvSpPr>
            <p:nvPr/>
          </p:nvSpPr>
          <p:spPr bwMode="auto">
            <a:xfrm>
              <a:off x="2379" y="1962"/>
              <a:ext cx="121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3" name="Line 93"/>
            <p:cNvSpPr>
              <a:spLocks noChangeShapeType="1"/>
            </p:cNvSpPr>
            <p:nvPr/>
          </p:nvSpPr>
          <p:spPr bwMode="auto">
            <a:xfrm>
              <a:off x="2379" y="1962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7" name="Rectangle 97"/>
            <p:cNvSpPr>
              <a:spLocks noChangeArrowheads="1"/>
            </p:cNvSpPr>
            <p:nvPr/>
          </p:nvSpPr>
          <p:spPr bwMode="auto">
            <a:xfrm>
              <a:off x="3602" y="1962"/>
              <a:ext cx="129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18" name="Line 98"/>
            <p:cNvSpPr>
              <a:spLocks noChangeShapeType="1"/>
            </p:cNvSpPr>
            <p:nvPr/>
          </p:nvSpPr>
          <p:spPr bwMode="auto">
            <a:xfrm>
              <a:off x="3602" y="1962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26" name="Rectangle 106"/>
            <p:cNvSpPr>
              <a:spLocks noChangeArrowheads="1"/>
            </p:cNvSpPr>
            <p:nvPr/>
          </p:nvSpPr>
          <p:spPr bwMode="auto">
            <a:xfrm>
              <a:off x="2368" y="1967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27" name="Line 107"/>
            <p:cNvSpPr>
              <a:spLocks noChangeShapeType="1"/>
            </p:cNvSpPr>
            <p:nvPr/>
          </p:nvSpPr>
          <p:spPr bwMode="auto">
            <a:xfrm>
              <a:off x="2368" y="1967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34" name="Rectangle 114"/>
            <p:cNvSpPr>
              <a:spLocks noChangeArrowheads="1"/>
            </p:cNvSpPr>
            <p:nvPr/>
          </p:nvSpPr>
          <p:spPr bwMode="auto">
            <a:xfrm>
              <a:off x="2540" y="2180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0   0   1   0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35" name="Rectangle 115"/>
            <p:cNvSpPr>
              <a:spLocks noChangeArrowheads="1"/>
            </p:cNvSpPr>
            <p:nvPr/>
          </p:nvSpPr>
          <p:spPr bwMode="auto">
            <a:xfrm>
              <a:off x="3434" y="2180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36" name="Rectangle 116"/>
            <p:cNvSpPr>
              <a:spLocks noChangeArrowheads="1"/>
            </p:cNvSpPr>
            <p:nvPr/>
          </p:nvSpPr>
          <p:spPr bwMode="auto">
            <a:xfrm>
              <a:off x="3806" y="2180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0   0   1   1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37" name="Rectangle 117"/>
            <p:cNvSpPr>
              <a:spLocks noChangeArrowheads="1"/>
            </p:cNvSpPr>
            <p:nvPr/>
          </p:nvSpPr>
          <p:spPr bwMode="auto">
            <a:xfrm>
              <a:off x="4700" y="2180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0" name="Rectangle 120"/>
            <p:cNvSpPr>
              <a:spLocks noChangeArrowheads="1"/>
            </p:cNvSpPr>
            <p:nvPr/>
          </p:nvSpPr>
          <p:spPr bwMode="auto">
            <a:xfrm>
              <a:off x="2368" y="2167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1" name="Line 121"/>
            <p:cNvSpPr>
              <a:spLocks noChangeShapeType="1"/>
            </p:cNvSpPr>
            <p:nvPr/>
          </p:nvSpPr>
          <p:spPr bwMode="auto">
            <a:xfrm>
              <a:off x="2368" y="21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2" name="Rectangle 122"/>
            <p:cNvSpPr>
              <a:spLocks noChangeArrowheads="1"/>
            </p:cNvSpPr>
            <p:nvPr/>
          </p:nvSpPr>
          <p:spPr bwMode="auto">
            <a:xfrm>
              <a:off x="2379" y="2167"/>
              <a:ext cx="12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3" name="Line 123"/>
            <p:cNvSpPr>
              <a:spLocks noChangeShapeType="1"/>
            </p:cNvSpPr>
            <p:nvPr/>
          </p:nvSpPr>
          <p:spPr bwMode="auto">
            <a:xfrm>
              <a:off x="2379" y="2167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7" name="Rectangle 127"/>
            <p:cNvSpPr>
              <a:spLocks noChangeArrowheads="1"/>
            </p:cNvSpPr>
            <p:nvPr/>
          </p:nvSpPr>
          <p:spPr bwMode="auto">
            <a:xfrm>
              <a:off x="3602" y="2167"/>
              <a:ext cx="12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48" name="Line 128"/>
            <p:cNvSpPr>
              <a:spLocks noChangeShapeType="1"/>
            </p:cNvSpPr>
            <p:nvPr/>
          </p:nvSpPr>
          <p:spPr bwMode="auto">
            <a:xfrm>
              <a:off x="3602" y="2167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56" name="Rectangle 136"/>
            <p:cNvSpPr>
              <a:spLocks noChangeArrowheads="1"/>
            </p:cNvSpPr>
            <p:nvPr/>
          </p:nvSpPr>
          <p:spPr bwMode="auto">
            <a:xfrm>
              <a:off x="2368" y="2173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57" name="Line 137"/>
            <p:cNvSpPr>
              <a:spLocks noChangeShapeType="1"/>
            </p:cNvSpPr>
            <p:nvPr/>
          </p:nvSpPr>
          <p:spPr bwMode="auto">
            <a:xfrm>
              <a:off x="2368" y="2173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64" name="Rectangle 144"/>
            <p:cNvSpPr>
              <a:spLocks noChangeArrowheads="1"/>
            </p:cNvSpPr>
            <p:nvPr/>
          </p:nvSpPr>
          <p:spPr bwMode="auto">
            <a:xfrm>
              <a:off x="2540" y="2386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0   0   1   1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65" name="Rectangle 145"/>
            <p:cNvSpPr>
              <a:spLocks noChangeArrowheads="1"/>
            </p:cNvSpPr>
            <p:nvPr/>
          </p:nvSpPr>
          <p:spPr bwMode="auto">
            <a:xfrm>
              <a:off x="3434" y="2386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66" name="Rectangle 146"/>
            <p:cNvSpPr>
              <a:spLocks noChangeArrowheads="1"/>
            </p:cNvSpPr>
            <p:nvPr/>
          </p:nvSpPr>
          <p:spPr bwMode="auto">
            <a:xfrm>
              <a:off x="3806" y="2386"/>
              <a:ext cx="33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67" name="Rectangle 147"/>
            <p:cNvSpPr>
              <a:spLocks noChangeArrowheads="1"/>
            </p:cNvSpPr>
            <p:nvPr/>
          </p:nvSpPr>
          <p:spPr bwMode="auto">
            <a:xfrm>
              <a:off x="4146" y="2386"/>
              <a:ext cx="55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1   0   0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68" name="Rectangle 148"/>
            <p:cNvSpPr>
              <a:spLocks noChangeArrowheads="1"/>
            </p:cNvSpPr>
            <p:nvPr/>
          </p:nvSpPr>
          <p:spPr bwMode="auto">
            <a:xfrm>
              <a:off x="4700" y="2386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71" name="Rectangle 151"/>
            <p:cNvSpPr>
              <a:spLocks noChangeArrowheads="1"/>
            </p:cNvSpPr>
            <p:nvPr/>
          </p:nvSpPr>
          <p:spPr bwMode="auto">
            <a:xfrm>
              <a:off x="2368" y="237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72" name="Line 152"/>
            <p:cNvSpPr>
              <a:spLocks noChangeShapeType="1"/>
            </p:cNvSpPr>
            <p:nvPr/>
          </p:nvSpPr>
          <p:spPr bwMode="auto">
            <a:xfrm>
              <a:off x="2368" y="237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73" name="Rectangle 153"/>
            <p:cNvSpPr>
              <a:spLocks noChangeArrowheads="1"/>
            </p:cNvSpPr>
            <p:nvPr/>
          </p:nvSpPr>
          <p:spPr bwMode="auto">
            <a:xfrm>
              <a:off x="2379" y="2373"/>
              <a:ext cx="12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78" name="Rectangle 158"/>
            <p:cNvSpPr>
              <a:spLocks noChangeArrowheads="1"/>
            </p:cNvSpPr>
            <p:nvPr/>
          </p:nvSpPr>
          <p:spPr bwMode="auto">
            <a:xfrm>
              <a:off x="3602" y="2373"/>
              <a:ext cx="12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87" name="Rectangle 167"/>
            <p:cNvSpPr>
              <a:spLocks noChangeArrowheads="1"/>
            </p:cNvSpPr>
            <p:nvPr/>
          </p:nvSpPr>
          <p:spPr bwMode="auto">
            <a:xfrm>
              <a:off x="2368" y="2379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88" name="Line 168"/>
            <p:cNvSpPr>
              <a:spLocks noChangeShapeType="1"/>
            </p:cNvSpPr>
            <p:nvPr/>
          </p:nvSpPr>
          <p:spPr bwMode="auto">
            <a:xfrm>
              <a:off x="2368" y="2379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95" name="Rectangle 175"/>
            <p:cNvSpPr>
              <a:spLocks noChangeArrowheads="1"/>
            </p:cNvSpPr>
            <p:nvPr/>
          </p:nvSpPr>
          <p:spPr bwMode="auto">
            <a:xfrm>
              <a:off x="2518" y="2592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0   1   0   0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96" name="Rectangle 176"/>
            <p:cNvSpPr>
              <a:spLocks noChangeArrowheads="1"/>
            </p:cNvSpPr>
            <p:nvPr/>
          </p:nvSpPr>
          <p:spPr bwMode="auto">
            <a:xfrm>
              <a:off x="3454" y="2592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97" name="Rectangle 177"/>
            <p:cNvSpPr>
              <a:spLocks noChangeArrowheads="1"/>
            </p:cNvSpPr>
            <p:nvPr/>
          </p:nvSpPr>
          <p:spPr bwMode="auto">
            <a:xfrm>
              <a:off x="3806" y="2592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0   1   0   1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498" name="Rectangle 178"/>
            <p:cNvSpPr>
              <a:spLocks noChangeArrowheads="1"/>
            </p:cNvSpPr>
            <p:nvPr/>
          </p:nvSpPr>
          <p:spPr bwMode="auto">
            <a:xfrm>
              <a:off x="4700" y="2592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1" name="Rectangle 181"/>
            <p:cNvSpPr>
              <a:spLocks noChangeArrowheads="1"/>
            </p:cNvSpPr>
            <p:nvPr/>
          </p:nvSpPr>
          <p:spPr bwMode="auto">
            <a:xfrm>
              <a:off x="2368" y="2579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2" name="Line 182"/>
            <p:cNvSpPr>
              <a:spLocks noChangeShapeType="1"/>
            </p:cNvSpPr>
            <p:nvPr/>
          </p:nvSpPr>
          <p:spPr bwMode="auto">
            <a:xfrm>
              <a:off x="2368" y="257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3" name="Rectangle 183"/>
            <p:cNvSpPr>
              <a:spLocks noChangeArrowheads="1"/>
            </p:cNvSpPr>
            <p:nvPr/>
          </p:nvSpPr>
          <p:spPr bwMode="auto">
            <a:xfrm>
              <a:off x="2379" y="2579"/>
              <a:ext cx="121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4" name="Line 184"/>
            <p:cNvSpPr>
              <a:spLocks noChangeShapeType="1"/>
            </p:cNvSpPr>
            <p:nvPr/>
          </p:nvSpPr>
          <p:spPr bwMode="auto">
            <a:xfrm>
              <a:off x="2379" y="2579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8" name="Rectangle 188"/>
            <p:cNvSpPr>
              <a:spLocks noChangeArrowheads="1"/>
            </p:cNvSpPr>
            <p:nvPr/>
          </p:nvSpPr>
          <p:spPr bwMode="auto">
            <a:xfrm>
              <a:off x="3602" y="2579"/>
              <a:ext cx="129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09" name="Line 189"/>
            <p:cNvSpPr>
              <a:spLocks noChangeShapeType="1"/>
            </p:cNvSpPr>
            <p:nvPr/>
          </p:nvSpPr>
          <p:spPr bwMode="auto">
            <a:xfrm>
              <a:off x="3602" y="2579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17" name="Rectangle 197"/>
            <p:cNvSpPr>
              <a:spLocks noChangeArrowheads="1"/>
            </p:cNvSpPr>
            <p:nvPr/>
          </p:nvSpPr>
          <p:spPr bwMode="auto">
            <a:xfrm>
              <a:off x="2368" y="2584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18" name="Line 198"/>
            <p:cNvSpPr>
              <a:spLocks noChangeShapeType="1"/>
            </p:cNvSpPr>
            <p:nvPr/>
          </p:nvSpPr>
          <p:spPr bwMode="auto">
            <a:xfrm>
              <a:off x="2368" y="2584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25" name="Rectangle 205"/>
            <p:cNvSpPr>
              <a:spLocks noChangeArrowheads="1"/>
            </p:cNvSpPr>
            <p:nvPr/>
          </p:nvSpPr>
          <p:spPr bwMode="auto">
            <a:xfrm>
              <a:off x="2518" y="2797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0   1   0   1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26" name="Rectangle 206"/>
            <p:cNvSpPr>
              <a:spLocks noChangeArrowheads="1"/>
            </p:cNvSpPr>
            <p:nvPr/>
          </p:nvSpPr>
          <p:spPr bwMode="auto">
            <a:xfrm>
              <a:off x="3454" y="2797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27" name="Rectangle 207"/>
            <p:cNvSpPr>
              <a:spLocks noChangeArrowheads="1"/>
            </p:cNvSpPr>
            <p:nvPr/>
          </p:nvSpPr>
          <p:spPr bwMode="auto">
            <a:xfrm>
              <a:off x="3806" y="2797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0   1   1   0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29" name="Rectangle 209"/>
            <p:cNvSpPr>
              <a:spLocks noChangeArrowheads="1"/>
            </p:cNvSpPr>
            <p:nvPr/>
          </p:nvSpPr>
          <p:spPr bwMode="auto">
            <a:xfrm>
              <a:off x="4700" y="2797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2" name="Rectangle 212"/>
            <p:cNvSpPr>
              <a:spLocks noChangeArrowheads="1"/>
            </p:cNvSpPr>
            <p:nvPr/>
          </p:nvSpPr>
          <p:spPr bwMode="auto">
            <a:xfrm>
              <a:off x="2368" y="2784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3" name="Line 213"/>
            <p:cNvSpPr>
              <a:spLocks noChangeShapeType="1"/>
            </p:cNvSpPr>
            <p:nvPr/>
          </p:nvSpPr>
          <p:spPr bwMode="auto">
            <a:xfrm>
              <a:off x="2368" y="27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4" name="Rectangle 214"/>
            <p:cNvSpPr>
              <a:spLocks noChangeArrowheads="1"/>
            </p:cNvSpPr>
            <p:nvPr/>
          </p:nvSpPr>
          <p:spPr bwMode="auto">
            <a:xfrm>
              <a:off x="2379" y="2784"/>
              <a:ext cx="12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5" name="Line 215"/>
            <p:cNvSpPr>
              <a:spLocks noChangeShapeType="1"/>
            </p:cNvSpPr>
            <p:nvPr/>
          </p:nvSpPr>
          <p:spPr bwMode="auto">
            <a:xfrm>
              <a:off x="2379" y="2784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39" name="Rectangle 219"/>
            <p:cNvSpPr>
              <a:spLocks noChangeArrowheads="1"/>
            </p:cNvSpPr>
            <p:nvPr/>
          </p:nvSpPr>
          <p:spPr bwMode="auto">
            <a:xfrm>
              <a:off x="3602" y="2784"/>
              <a:ext cx="12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40" name="Line 220"/>
            <p:cNvSpPr>
              <a:spLocks noChangeShapeType="1"/>
            </p:cNvSpPr>
            <p:nvPr/>
          </p:nvSpPr>
          <p:spPr bwMode="auto">
            <a:xfrm>
              <a:off x="3602" y="2784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48" name="Rectangle 228"/>
            <p:cNvSpPr>
              <a:spLocks noChangeArrowheads="1"/>
            </p:cNvSpPr>
            <p:nvPr/>
          </p:nvSpPr>
          <p:spPr bwMode="auto">
            <a:xfrm>
              <a:off x="2368" y="2790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49" name="Line 229"/>
            <p:cNvSpPr>
              <a:spLocks noChangeShapeType="1"/>
            </p:cNvSpPr>
            <p:nvPr/>
          </p:nvSpPr>
          <p:spPr bwMode="auto">
            <a:xfrm>
              <a:off x="2368" y="2790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56" name="Rectangle 236"/>
            <p:cNvSpPr>
              <a:spLocks noChangeArrowheads="1"/>
            </p:cNvSpPr>
            <p:nvPr/>
          </p:nvSpPr>
          <p:spPr bwMode="auto">
            <a:xfrm>
              <a:off x="2518" y="3003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0   1   1   0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57" name="Rectangle 237"/>
            <p:cNvSpPr>
              <a:spLocks noChangeArrowheads="1"/>
            </p:cNvSpPr>
            <p:nvPr/>
          </p:nvSpPr>
          <p:spPr bwMode="auto">
            <a:xfrm>
              <a:off x="3454" y="3003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58" name="Rectangle 238"/>
            <p:cNvSpPr>
              <a:spLocks noChangeArrowheads="1"/>
            </p:cNvSpPr>
            <p:nvPr/>
          </p:nvSpPr>
          <p:spPr bwMode="auto">
            <a:xfrm>
              <a:off x="3806" y="3003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0   1   1   1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59" name="Rectangle 239"/>
            <p:cNvSpPr>
              <a:spLocks noChangeArrowheads="1"/>
            </p:cNvSpPr>
            <p:nvPr/>
          </p:nvSpPr>
          <p:spPr bwMode="auto">
            <a:xfrm>
              <a:off x="4700" y="3003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63" name="Line 243"/>
            <p:cNvSpPr>
              <a:spLocks noChangeShapeType="1"/>
            </p:cNvSpPr>
            <p:nvPr/>
          </p:nvSpPr>
          <p:spPr bwMode="auto">
            <a:xfrm>
              <a:off x="2368" y="299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65" name="Line 245"/>
            <p:cNvSpPr>
              <a:spLocks noChangeShapeType="1"/>
            </p:cNvSpPr>
            <p:nvPr/>
          </p:nvSpPr>
          <p:spPr bwMode="auto">
            <a:xfrm>
              <a:off x="2379" y="2990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70" name="Line 250"/>
            <p:cNvSpPr>
              <a:spLocks noChangeShapeType="1"/>
            </p:cNvSpPr>
            <p:nvPr/>
          </p:nvSpPr>
          <p:spPr bwMode="auto">
            <a:xfrm>
              <a:off x="3602" y="2990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78" name="Rectangle 258"/>
            <p:cNvSpPr>
              <a:spLocks noChangeArrowheads="1"/>
            </p:cNvSpPr>
            <p:nvPr/>
          </p:nvSpPr>
          <p:spPr bwMode="auto">
            <a:xfrm>
              <a:off x="2368" y="2995"/>
              <a:ext cx="11" cy="2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79" name="Line 259"/>
            <p:cNvSpPr>
              <a:spLocks noChangeShapeType="1"/>
            </p:cNvSpPr>
            <p:nvPr/>
          </p:nvSpPr>
          <p:spPr bwMode="auto">
            <a:xfrm>
              <a:off x="2368" y="2995"/>
              <a:ext cx="1" cy="2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86" name="Rectangle 266"/>
            <p:cNvSpPr>
              <a:spLocks noChangeArrowheads="1"/>
            </p:cNvSpPr>
            <p:nvPr/>
          </p:nvSpPr>
          <p:spPr bwMode="auto">
            <a:xfrm>
              <a:off x="2518" y="3208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0   1   1   1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87" name="Rectangle 267"/>
            <p:cNvSpPr>
              <a:spLocks noChangeArrowheads="1"/>
            </p:cNvSpPr>
            <p:nvPr/>
          </p:nvSpPr>
          <p:spPr bwMode="auto">
            <a:xfrm>
              <a:off x="3454" y="3208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88" name="Rectangle 268"/>
            <p:cNvSpPr>
              <a:spLocks noChangeArrowheads="1"/>
            </p:cNvSpPr>
            <p:nvPr/>
          </p:nvSpPr>
          <p:spPr bwMode="auto">
            <a:xfrm>
              <a:off x="3806" y="3208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1   0   0   0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89" name="Rectangle 269"/>
            <p:cNvSpPr>
              <a:spLocks noChangeArrowheads="1"/>
            </p:cNvSpPr>
            <p:nvPr/>
          </p:nvSpPr>
          <p:spPr bwMode="auto">
            <a:xfrm>
              <a:off x="4700" y="3208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92" name="Rectangle 272"/>
            <p:cNvSpPr>
              <a:spLocks noChangeArrowheads="1"/>
            </p:cNvSpPr>
            <p:nvPr/>
          </p:nvSpPr>
          <p:spPr bwMode="auto">
            <a:xfrm>
              <a:off x="2368" y="31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93" name="Line 273"/>
            <p:cNvSpPr>
              <a:spLocks noChangeShapeType="1"/>
            </p:cNvSpPr>
            <p:nvPr/>
          </p:nvSpPr>
          <p:spPr bwMode="auto">
            <a:xfrm>
              <a:off x="2368" y="31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94" name="Rectangle 274"/>
            <p:cNvSpPr>
              <a:spLocks noChangeArrowheads="1"/>
            </p:cNvSpPr>
            <p:nvPr/>
          </p:nvSpPr>
          <p:spPr bwMode="auto">
            <a:xfrm>
              <a:off x="2379" y="3196"/>
              <a:ext cx="121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95" name="Line 275"/>
            <p:cNvSpPr>
              <a:spLocks noChangeShapeType="1"/>
            </p:cNvSpPr>
            <p:nvPr/>
          </p:nvSpPr>
          <p:spPr bwMode="auto">
            <a:xfrm>
              <a:off x="2379" y="3196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599" name="Rectangle 279"/>
            <p:cNvSpPr>
              <a:spLocks noChangeArrowheads="1"/>
            </p:cNvSpPr>
            <p:nvPr/>
          </p:nvSpPr>
          <p:spPr bwMode="auto">
            <a:xfrm>
              <a:off x="3602" y="3196"/>
              <a:ext cx="129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00" name="Line 280"/>
            <p:cNvSpPr>
              <a:spLocks noChangeShapeType="1"/>
            </p:cNvSpPr>
            <p:nvPr/>
          </p:nvSpPr>
          <p:spPr bwMode="auto">
            <a:xfrm>
              <a:off x="3602" y="3196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08" name="Rectangle 288"/>
            <p:cNvSpPr>
              <a:spLocks noChangeArrowheads="1"/>
            </p:cNvSpPr>
            <p:nvPr/>
          </p:nvSpPr>
          <p:spPr bwMode="auto">
            <a:xfrm>
              <a:off x="2368" y="3201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09" name="Line 289"/>
            <p:cNvSpPr>
              <a:spLocks noChangeShapeType="1"/>
            </p:cNvSpPr>
            <p:nvPr/>
          </p:nvSpPr>
          <p:spPr bwMode="auto">
            <a:xfrm>
              <a:off x="2368" y="3201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16" name="Rectangle 296"/>
            <p:cNvSpPr>
              <a:spLocks noChangeArrowheads="1"/>
            </p:cNvSpPr>
            <p:nvPr/>
          </p:nvSpPr>
          <p:spPr bwMode="auto">
            <a:xfrm>
              <a:off x="2518" y="3414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1   0   0   0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17" name="Rectangle 297"/>
            <p:cNvSpPr>
              <a:spLocks noChangeArrowheads="1"/>
            </p:cNvSpPr>
            <p:nvPr/>
          </p:nvSpPr>
          <p:spPr bwMode="auto">
            <a:xfrm>
              <a:off x="3454" y="3414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18" name="Rectangle 298"/>
            <p:cNvSpPr>
              <a:spLocks noChangeArrowheads="1"/>
            </p:cNvSpPr>
            <p:nvPr/>
          </p:nvSpPr>
          <p:spPr bwMode="auto">
            <a:xfrm>
              <a:off x="3806" y="3414"/>
              <a:ext cx="12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19" name="Rectangle 299"/>
            <p:cNvSpPr>
              <a:spLocks noChangeArrowheads="1"/>
            </p:cNvSpPr>
            <p:nvPr/>
          </p:nvSpPr>
          <p:spPr bwMode="auto">
            <a:xfrm>
              <a:off x="3934" y="3414"/>
              <a:ext cx="76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1   0   0   1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20" name="Rectangle 300"/>
            <p:cNvSpPr>
              <a:spLocks noChangeArrowheads="1"/>
            </p:cNvSpPr>
            <p:nvPr/>
          </p:nvSpPr>
          <p:spPr bwMode="auto">
            <a:xfrm>
              <a:off x="4700" y="3414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23" name="Rectangle 303"/>
            <p:cNvSpPr>
              <a:spLocks noChangeArrowheads="1"/>
            </p:cNvSpPr>
            <p:nvPr/>
          </p:nvSpPr>
          <p:spPr bwMode="auto">
            <a:xfrm>
              <a:off x="2368" y="340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24" name="Line 304"/>
            <p:cNvSpPr>
              <a:spLocks noChangeShapeType="1"/>
            </p:cNvSpPr>
            <p:nvPr/>
          </p:nvSpPr>
          <p:spPr bwMode="auto">
            <a:xfrm>
              <a:off x="2368" y="3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25" name="Rectangle 305"/>
            <p:cNvSpPr>
              <a:spLocks noChangeArrowheads="1"/>
            </p:cNvSpPr>
            <p:nvPr/>
          </p:nvSpPr>
          <p:spPr bwMode="auto">
            <a:xfrm>
              <a:off x="2379" y="3401"/>
              <a:ext cx="12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26" name="Line 306"/>
            <p:cNvSpPr>
              <a:spLocks noChangeShapeType="1"/>
            </p:cNvSpPr>
            <p:nvPr/>
          </p:nvSpPr>
          <p:spPr bwMode="auto">
            <a:xfrm>
              <a:off x="2379" y="3401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30" name="Rectangle 310"/>
            <p:cNvSpPr>
              <a:spLocks noChangeArrowheads="1"/>
            </p:cNvSpPr>
            <p:nvPr/>
          </p:nvSpPr>
          <p:spPr bwMode="auto">
            <a:xfrm>
              <a:off x="3602" y="3401"/>
              <a:ext cx="12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31" name="Line 311"/>
            <p:cNvSpPr>
              <a:spLocks noChangeShapeType="1"/>
            </p:cNvSpPr>
            <p:nvPr/>
          </p:nvSpPr>
          <p:spPr bwMode="auto">
            <a:xfrm>
              <a:off x="3602" y="3401"/>
              <a:ext cx="1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39" name="Rectangle 319"/>
            <p:cNvSpPr>
              <a:spLocks noChangeArrowheads="1"/>
            </p:cNvSpPr>
            <p:nvPr/>
          </p:nvSpPr>
          <p:spPr bwMode="auto">
            <a:xfrm>
              <a:off x="2368" y="3407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40" name="Line 320"/>
            <p:cNvSpPr>
              <a:spLocks noChangeShapeType="1"/>
            </p:cNvSpPr>
            <p:nvPr/>
          </p:nvSpPr>
          <p:spPr bwMode="auto">
            <a:xfrm>
              <a:off x="2368" y="3407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47" name="Rectangle 327"/>
            <p:cNvSpPr>
              <a:spLocks noChangeArrowheads="1"/>
            </p:cNvSpPr>
            <p:nvPr/>
          </p:nvSpPr>
          <p:spPr bwMode="auto">
            <a:xfrm>
              <a:off x="2518" y="3620"/>
              <a:ext cx="9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1   0   0   1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48" name="Rectangle 328"/>
            <p:cNvSpPr>
              <a:spLocks noChangeArrowheads="1"/>
            </p:cNvSpPr>
            <p:nvPr/>
          </p:nvSpPr>
          <p:spPr bwMode="auto">
            <a:xfrm>
              <a:off x="3454" y="3620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49" name="Rectangle 329"/>
            <p:cNvSpPr>
              <a:spLocks noChangeArrowheads="1"/>
            </p:cNvSpPr>
            <p:nvPr/>
          </p:nvSpPr>
          <p:spPr bwMode="auto">
            <a:xfrm>
              <a:off x="3806" y="3620"/>
              <a:ext cx="89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0   0   0   0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50" name="Rectangle 330"/>
            <p:cNvSpPr>
              <a:spLocks noChangeArrowheads="1"/>
            </p:cNvSpPr>
            <p:nvPr/>
          </p:nvSpPr>
          <p:spPr bwMode="auto">
            <a:xfrm>
              <a:off x="4700" y="3620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54" name="Line 334"/>
            <p:cNvSpPr>
              <a:spLocks noChangeShapeType="1"/>
            </p:cNvSpPr>
            <p:nvPr/>
          </p:nvSpPr>
          <p:spPr bwMode="auto">
            <a:xfrm>
              <a:off x="2368" y="36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69" name="Rectangle 349"/>
            <p:cNvSpPr>
              <a:spLocks noChangeArrowheads="1"/>
            </p:cNvSpPr>
            <p:nvPr/>
          </p:nvSpPr>
          <p:spPr bwMode="auto">
            <a:xfrm>
              <a:off x="2368" y="3612"/>
              <a:ext cx="11" cy="2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0" name="Line 350"/>
            <p:cNvSpPr>
              <a:spLocks noChangeShapeType="1"/>
            </p:cNvSpPr>
            <p:nvPr/>
          </p:nvSpPr>
          <p:spPr bwMode="auto">
            <a:xfrm>
              <a:off x="2368" y="3612"/>
              <a:ext cx="1" cy="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1" name="Rectangle 351"/>
            <p:cNvSpPr>
              <a:spLocks noChangeArrowheads="1"/>
            </p:cNvSpPr>
            <p:nvPr/>
          </p:nvSpPr>
          <p:spPr bwMode="auto">
            <a:xfrm>
              <a:off x="2368" y="381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2" name="Line 352"/>
            <p:cNvSpPr>
              <a:spLocks noChangeShapeType="1"/>
            </p:cNvSpPr>
            <p:nvPr/>
          </p:nvSpPr>
          <p:spPr bwMode="auto">
            <a:xfrm>
              <a:off x="2368" y="381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3" name="Line 353"/>
            <p:cNvSpPr>
              <a:spLocks noChangeShapeType="1"/>
            </p:cNvSpPr>
            <p:nvPr/>
          </p:nvSpPr>
          <p:spPr bwMode="auto">
            <a:xfrm>
              <a:off x="2368" y="381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4" name="Rectangle 354"/>
            <p:cNvSpPr>
              <a:spLocks noChangeArrowheads="1"/>
            </p:cNvSpPr>
            <p:nvPr/>
          </p:nvSpPr>
          <p:spPr bwMode="auto">
            <a:xfrm>
              <a:off x="2368" y="381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5" name="Line 355"/>
            <p:cNvSpPr>
              <a:spLocks noChangeShapeType="1"/>
            </p:cNvSpPr>
            <p:nvPr/>
          </p:nvSpPr>
          <p:spPr bwMode="auto">
            <a:xfrm>
              <a:off x="2368" y="381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6" name="Line 356"/>
            <p:cNvSpPr>
              <a:spLocks noChangeShapeType="1"/>
            </p:cNvSpPr>
            <p:nvPr/>
          </p:nvSpPr>
          <p:spPr bwMode="auto">
            <a:xfrm>
              <a:off x="2368" y="381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7" name="Rectangle 357"/>
            <p:cNvSpPr>
              <a:spLocks noChangeArrowheads="1"/>
            </p:cNvSpPr>
            <p:nvPr/>
          </p:nvSpPr>
          <p:spPr bwMode="auto">
            <a:xfrm>
              <a:off x="2379" y="3812"/>
              <a:ext cx="121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78" name="Line 358"/>
            <p:cNvSpPr>
              <a:spLocks noChangeShapeType="1"/>
            </p:cNvSpPr>
            <p:nvPr/>
          </p:nvSpPr>
          <p:spPr bwMode="auto">
            <a:xfrm>
              <a:off x="2379" y="3812"/>
              <a:ext cx="12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84" name="Rectangle 364"/>
            <p:cNvSpPr>
              <a:spLocks noChangeArrowheads="1"/>
            </p:cNvSpPr>
            <p:nvPr/>
          </p:nvSpPr>
          <p:spPr bwMode="auto">
            <a:xfrm>
              <a:off x="3608" y="3812"/>
              <a:ext cx="129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685" name="Line 365"/>
            <p:cNvSpPr>
              <a:spLocks noChangeShapeType="1"/>
            </p:cNvSpPr>
            <p:nvPr/>
          </p:nvSpPr>
          <p:spPr bwMode="auto">
            <a:xfrm>
              <a:off x="3608" y="3812"/>
              <a:ext cx="1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701" name="Rectangle 381"/>
            <p:cNvSpPr>
              <a:spLocks noChangeArrowheads="1"/>
            </p:cNvSpPr>
            <p:nvPr/>
          </p:nvSpPr>
          <p:spPr bwMode="auto">
            <a:xfrm>
              <a:off x="2401" y="3827"/>
              <a:ext cx="2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702" name="Line 382"/>
            <p:cNvSpPr>
              <a:spLocks noChangeShapeType="1"/>
            </p:cNvSpPr>
            <p:nvPr/>
          </p:nvSpPr>
          <p:spPr bwMode="auto">
            <a:xfrm>
              <a:off x="3664" y="1337"/>
              <a:ext cx="0" cy="2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703" name="Line 383"/>
            <p:cNvSpPr>
              <a:spLocks noChangeShapeType="1"/>
            </p:cNvSpPr>
            <p:nvPr/>
          </p:nvSpPr>
          <p:spPr bwMode="auto">
            <a:xfrm>
              <a:off x="4896" y="1345"/>
              <a:ext cx="0" cy="2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705" name="Line 385"/>
            <p:cNvSpPr>
              <a:spLocks noChangeShapeType="1"/>
            </p:cNvSpPr>
            <p:nvPr/>
          </p:nvSpPr>
          <p:spPr bwMode="auto">
            <a:xfrm flipV="1">
              <a:off x="2379" y="3623"/>
              <a:ext cx="1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2706" name="Line 386"/>
            <p:cNvSpPr>
              <a:spLocks noChangeShapeType="1"/>
            </p:cNvSpPr>
            <p:nvPr/>
          </p:nvSpPr>
          <p:spPr bwMode="auto">
            <a:xfrm>
              <a:off x="3599" y="3622"/>
              <a:ext cx="12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Synchronous BCD (continued)</a:t>
            </a:r>
          </a:p>
        </p:txBody>
      </p:sp>
      <p:sp>
        <p:nvSpPr>
          <p:cNvPr id="9533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en-US" sz="2400" dirty="0">
                <a:latin typeface="Comic Sans MS" pitchFamily="66" charset="0"/>
              </a:rPr>
              <a:t>Use K-Maps to two-level optimize the next state equations and manipulate into forms containing XOR gates: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D1 = Q1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D2 = Q2 + Q1Q8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D4 = Q4 + Q1Q2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D8 = Q8 + (Q1Q8 + Q1Q2Q4)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en-US" sz="2400" dirty="0">
                <a:latin typeface="Comic Sans MS" pitchFamily="66" charset="0"/>
              </a:rPr>
              <a:t>The logic diagram can be draw from these equations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en-US" sz="2000" dirty="0">
                <a:latin typeface="Comic Sans MS" pitchFamily="66" charset="0"/>
              </a:rPr>
              <a:t>An asynchronous or synchronous reset should be added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What happens if the counter is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perturbed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by a power disturbance or other interference and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it enters a state other than 0000 through 1001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53351" name="Oval 7"/>
          <p:cNvSpPr>
            <a:spLocks noChangeArrowheads="1"/>
          </p:cNvSpPr>
          <p:nvPr/>
        </p:nvSpPr>
        <p:spPr bwMode="auto">
          <a:xfrm>
            <a:off x="2687216" y="2993901"/>
            <a:ext cx="228600" cy="2190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3352" name="Oval 8"/>
          <p:cNvSpPr>
            <a:spLocks noChangeArrowheads="1"/>
          </p:cNvSpPr>
          <p:nvPr/>
        </p:nvSpPr>
        <p:spPr bwMode="auto">
          <a:xfrm>
            <a:off x="2687216" y="3353941"/>
            <a:ext cx="228600" cy="2190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3353" name="Oval 9"/>
          <p:cNvSpPr>
            <a:spLocks noChangeArrowheads="1"/>
          </p:cNvSpPr>
          <p:nvPr/>
        </p:nvSpPr>
        <p:spPr bwMode="auto">
          <a:xfrm>
            <a:off x="2699792" y="3645024"/>
            <a:ext cx="228600" cy="2190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3355" name="Line 11"/>
          <p:cNvSpPr>
            <a:spLocks noChangeShapeType="1"/>
          </p:cNvSpPr>
          <p:nvPr/>
        </p:nvSpPr>
        <p:spPr bwMode="auto">
          <a:xfrm>
            <a:off x="2140868" y="2636912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53356" name="Line 12"/>
          <p:cNvSpPr>
            <a:spLocks noChangeShapeType="1"/>
          </p:cNvSpPr>
          <p:nvPr/>
        </p:nvSpPr>
        <p:spPr bwMode="auto">
          <a:xfrm>
            <a:off x="3419872" y="2924944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138" y="1314450"/>
            <a:ext cx="7772400" cy="5138886"/>
          </a:xfrm>
        </p:spPr>
        <p:txBody>
          <a:bodyPr/>
          <a:lstStyle/>
          <a:p>
            <a:r>
              <a:rPr lang="en-US" sz="2000" dirty="0">
                <a:latin typeface="Comic Sans MS" pitchFamily="66" charset="0"/>
              </a:rPr>
              <a:t>Find the actual values of the six next states for the don’t care combinations from the equations</a:t>
            </a:r>
          </a:p>
          <a:p>
            <a:r>
              <a:rPr lang="en-US" sz="2000" dirty="0">
                <a:latin typeface="Comic Sans MS" pitchFamily="66" charset="0"/>
              </a:rPr>
              <a:t>Find the overall state diagram to assess behavior for the don’t care states (states in decimal)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sp>
        <p:nvSpPr>
          <p:cNvPr id="95437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ynchronous BCD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(continued)</a:t>
            </a:r>
          </a:p>
        </p:txBody>
      </p:sp>
      <p:graphicFrame>
        <p:nvGraphicFramePr>
          <p:cNvPr id="954487" name="Group 119"/>
          <p:cNvGraphicFramePr>
            <a:graphicFrameLocks noGrp="1"/>
          </p:cNvGraphicFramePr>
          <p:nvPr/>
        </p:nvGraphicFramePr>
        <p:xfrm>
          <a:off x="609600" y="2984500"/>
          <a:ext cx="3390900" cy="3219768"/>
        </p:xfrm>
        <a:graphic>
          <a:graphicData uri="http://schemas.openxmlformats.org/drawingml/2006/table">
            <a:tbl>
              <a:tblPr/>
              <a:tblGrid>
                <a:gridCol w="1695450"/>
                <a:gridCol w="16954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Q8 Q4 Q2 Q1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Q8 Q4 Q2 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1    0    1    0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1    0    1    1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1    0    1    1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0    1    1    0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0    1    0    0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1    1    1    1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0    0    1    0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140200" y="2686050"/>
            <a:ext cx="4356100" cy="3657600"/>
            <a:chOff x="2608" y="1692"/>
            <a:chExt cx="2744" cy="2304"/>
          </a:xfrm>
        </p:grpSpPr>
        <p:sp>
          <p:nvSpPr>
            <p:cNvPr id="954435" name="Oval 67"/>
            <p:cNvSpPr>
              <a:spLocks noChangeArrowheads="1"/>
            </p:cNvSpPr>
            <p:nvPr/>
          </p:nvSpPr>
          <p:spPr bwMode="auto">
            <a:xfrm>
              <a:off x="3796" y="1692"/>
              <a:ext cx="368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36" name="Oval 68"/>
            <p:cNvSpPr>
              <a:spLocks noChangeArrowheads="1"/>
            </p:cNvSpPr>
            <p:nvPr/>
          </p:nvSpPr>
          <p:spPr bwMode="auto">
            <a:xfrm>
              <a:off x="3796" y="3652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37" name="Oval 69"/>
            <p:cNvSpPr>
              <a:spLocks noChangeArrowheads="1"/>
            </p:cNvSpPr>
            <p:nvPr/>
          </p:nvSpPr>
          <p:spPr bwMode="auto">
            <a:xfrm>
              <a:off x="4976" y="2980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38" name="Oval 70"/>
            <p:cNvSpPr>
              <a:spLocks noChangeArrowheads="1"/>
            </p:cNvSpPr>
            <p:nvPr/>
          </p:nvSpPr>
          <p:spPr bwMode="auto">
            <a:xfrm>
              <a:off x="2608" y="2980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39" name="Oval 71"/>
            <p:cNvSpPr>
              <a:spLocks noChangeArrowheads="1"/>
            </p:cNvSpPr>
            <p:nvPr/>
          </p:nvSpPr>
          <p:spPr bwMode="auto">
            <a:xfrm>
              <a:off x="4984" y="2364"/>
              <a:ext cx="368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0" name="Oval 72"/>
            <p:cNvSpPr>
              <a:spLocks noChangeArrowheads="1"/>
            </p:cNvSpPr>
            <p:nvPr/>
          </p:nvSpPr>
          <p:spPr bwMode="auto">
            <a:xfrm>
              <a:off x="2632" y="2380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41" name="Oval 73"/>
            <p:cNvSpPr>
              <a:spLocks noChangeArrowheads="1"/>
            </p:cNvSpPr>
            <p:nvPr/>
          </p:nvSpPr>
          <p:spPr bwMode="auto">
            <a:xfrm>
              <a:off x="4496" y="1876"/>
              <a:ext cx="368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2" name="Oval 74"/>
            <p:cNvSpPr>
              <a:spLocks noChangeArrowheads="1"/>
            </p:cNvSpPr>
            <p:nvPr/>
          </p:nvSpPr>
          <p:spPr bwMode="auto">
            <a:xfrm>
              <a:off x="3080" y="1852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43" name="Oval 75"/>
            <p:cNvSpPr>
              <a:spLocks noChangeArrowheads="1"/>
            </p:cNvSpPr>
            <p:nvPr/>
          </p:nvSpPr>
          <p:spPr bwMode="auto">
            <a:xfrm>
              <a:off x="4512" y="3436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4" name="Oval 76"/>
            <p:cNvSpPr>
              <a:spLocks noChangeArrowheads="1"/>
            </p:cNvSpPr>
            <p:nvPr/>
          </p:nvSpPr>
          <p:spPr bwMode="auto">
            <a:xfrm>
              <a:off x="3104" y="3420"/>
              <a:ext cx="360" cy="3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45" name="Line 77"/>
            <p:cNvSpPr>
              <a:spLocks noChangeShapeType="1"/>
            </p:cNvSpPr>
            <p:nvPr/>
          </p:nvSpPr>
          <p:spPr bwMode="auto">
            <a:xfrm>
              <a:off x="4144" y="1880"/>
              <a:ext cx="376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6" name="Line 78"/>
            <p:cNvSpPr>
              <a:spLocks noChangeShapeType="1"/>
            </p:cNvSpPr>
            <p:nvPr/>
          </p:nvSpPr>
          <p:spPr bwMode="auto">
            <a:xfrm flipH="1">
              <a:off x="4832" y="3312"/>
              <a:ext cx="229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7" name="Line 79"/>
            <p:cNvSpPr>
              <a:spLocks noChangeShapeType="1"/>
            </p:cNvSpPr>
            <p:nvPr/>
          </p:nvSpPr>
          <p:spPr bwMode="auto">
            <a:xfrm>
              <a:off x="5152" y="2704"/>
              <a:ext cx="1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8" name="Line 80"/>
            <p:cNvSpPr>
              <a:spLocks noChangeShapeType="1"/>
            </p:cNvSpPr>
            <p:nvPr/>
          </p:nvSpPr>
          <p:spPr bwMode="auto">
            <a:xfrm>
              <a:off x="4808" y="2168"/>
              <a:ext cx="262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49" name="Line 81"/>
            <p:cNvSpPr>
              <a:spLocks noChangeShapeType="1"/>
            </p:cNvSpPr>
            <p:nvPr/>
          </p:nvSpPr>
          <p:spPr bwMode="auto">
            <a:xfrm flipH="1">
              <a:off x="4160" y="3696"/>
              <a:ext cx="384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0" name="Line 82"/>
            <p:cNvSpPr>
              <a:spLocks noChangeShapeType="1"/>
            </p:cNvSpPr>
            <p:nvPr/>
          </p:nvSpPr>
          <p:spPr bwMode="auto">
            <a:xfrm flipH="1" flipV="1">
              <a:off x="3456" y="3696"/>
              <a:ext cx="376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1" name="Line 83"/>
            <p:cNvSpPr>
              <a:spLocks noChangeShapeType="1"/>
            </p:cNvSpPr>
            <p:nvPr/>
          </p:nvSpPr>
          <p:spPr bwMode="auto">
            <a:xfrm flipV="1">
              <a:off x="2896" y="215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2" name="Line 84"/>
            <p:cNvSpPr>
              <a:spLocks noChangeShapeType="1"/>
            </p:cNvSpPr>
            <p:nvPr/>
          </p:nvSpPr>
          <p:spPr bwMode="auto">
            <a:xfrm flipH="1" flipV="1">
              <a:off x="2792" y="2712"/>
              <a:ext cx="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3" name="Line 85"/>
            <p:cNvSpPr>
              <a:spLocks noChangeShapeType="1"/>
            </p:cNvSpPr>
            <p:nvPr/>
          </p:nvSpPr>
          <p:spPr bwMode="auto">
            <a:xfrm flipH="1" flipV="1">
              <a:off x="2880" y="3280"/>
              <a:ext cx="256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4" name="Line 86"/>
            <p:cNvSpPr>
              <a:spLocks noChangeShapeType="1"/>
            </p:cNvSpPr>
            <p:nvPr/>
          </p:nvSpPr>
          <p:spPr bwMode="auto">
            <a:xfrm flipV="1">
              <a:off x="3432" y="1888"/>
              <a:ext cx="376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56" name="Rectangle 88"/>
            <p:cNvSpPr>
              <a:spLocks noChangeArrowheads="1"/>
            </p:cNvSpPr>
            <p:nvPr/>
          </p:nvSpPr>
          <p:spPr bwMode="auto">
            <a:xfrm>
              <a:off x="3874" y="1724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0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57" name="Rectangle 89"/>
            <p:cNvSpPr>
              <a:spLocks noChangeArrowheads="1"/>
            </p:cNvSpPr>
            <p:nvPr/>
          </p:nvSpPr>
          <p:spPr bwMode="auto">
            <a:xfrm>
              <a:off x="4578" y="1908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1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58" name="Rectangle 90"/>
            <p:cNvSpPr>
              <a:spLocks noChangeArrowheads="1"/>
            </p:cNvSpPr>
            <p:nvPr/>
          </p:nvSpPr>
          <p:spPr bwMode="auto">
            <a:xfrm>
              <a:off x="2698" y="2432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8</a:t>
              </a:r>
              <a:endParaRPr lang="en-US" sz="2000" i="0" baseline="0">
                <a:latin typeface="Comic Sans MS" pitchFamily="66" charset="0"/>
              </a:endParaRPr>
            </a:p>
          </p:txBody>
        </p:sp>
        <p:sp>
          <p:nvSpPr>
            <p:cNvPr id="954459" name="Rectangle 91"/>
            <p:cNvSpPr>
              <a:spLocks noChangeArrowheads="1"/>
            </p:cNvSpPr>
            <p:nvPr/>
          </p:nvSpPr>
          <p:spPr bwMode="auto">
            <a:xfrm>
              <a:off x="2674" y="3020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7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0" name="Rectangle 92"/>
            <p:cNvSpPr>
              <a:spLocks noChangeArrowheads="1"/>
            </p:cNvSpPr>
            <p:nvPr/>
          </p:nvSpPr>
          <p:spPr bwMode="auto">
            <a:xfrm>
              <a:off x="3162" y="3452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6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1" name="Rectangle 93"/>
            <p:cNvSpPr>
              <a:spLocks noChangeArrowheads="1"/>
            </p:cNvSpPr>
            <p:nvPr/>
          </p:nvSpPr>
          <p:spPr bwMode="auto">
            <a:xfrm>
              <a:off x="3858" y="3684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5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2" name="Rectangle 94"/>
            <p:cNvSpPr>
              <a:spLocks noChangeArrowheads="1"/>
            </p:cNvSpPr>
            <p:nvPr/>
          </p:nvSpPr>
          <p:spPr bwMode="auto">
            <a:xfrm>
              <a:off x="4578" y="3468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4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3" name="Rectangle 95"/>
            <p:cNvSpPr>
              <a:spLocks noChangeArrowheads="1"/>
            </p:cNvSpPr>
            <p:nvPr/>
          </p:nvSpPr>
          <p:spPr bwMode="auto">
            <a:xfrm>
              <a:off x="5042" y="3012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3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4" name="Rectangle 96"/>
            <p:cNvSpPr>
              <a:spLocks noChangeArrowheads="1"/>
            </p:cNvSpPr>
            <p:nvPr/>
          </p:nvSpPr>
          <p:spPr bwMode="auto">
            <a:xfrm>
              <a:off x="5058" y="2400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2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5" name="Rectangle 97"/>
            <p:cNvSpPr>
              <a:spLocks noChangeArrowheads="1"/>
            </p:cNvSpPr>
            <p:nvPr/>
          </p:nvSpPr>
          <p:spPr bwMode="auto">
            <a:xfrm>
              <a:off x="3138" y="1904"/>
              <a:ext cx="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latin typeface="Comic Sans MS" pitchFamily="66" charset="0"/>
                </a:rPr>
                <a:t>9</a:t>
              </a:r>
              <a:r>
                <a:rPr lang="en-US" sz="2000" i="0" baseline="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954466" name="Oval 98"/>
            <p:cNvSpPr>
              <a:spLocks noChangeArrowheads="1"/>
            </p:cNvSpPr>
            <p:nvPr/>
          </p:nvSpPr>
          <p:spPr bwMode="auto">
            <a:xfrm>
              <a:off x="4088" y="3364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67" name="Rectangle 99"/>
            <p:cNvSpPr>
              <a:spLocks noChangeArrowheads="1"/>
            </p:cNvSpPr>
            <p:nvPr/>
          </p:nvSpPr>
          <p:spPr bwMode="auto">
            <a:xfrm>
              <a:off x="4115" y="3401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10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70" name="Oval 102"/>
            <p:cNvSpPr>
              <a:spLocks noChangeArrowheads="1"/>
            </p:cNvSpPr>
            <p:nvPr/>
          </p:nvSpPr>
          <p:spPr bwMode="auto">
            <a:xfrm>
              <a:off x="3512" y="2984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71" name="Rectangle 103"/>
            <p:cNvSpPr>
              <a:spLocks noChangeArrowheads="1"/>
            </p:cNvSpPr>
            <p:nvPr/>
          </p:nvSpPr>
          <p:spPr bwMode="auto">
            <a:xfrm>
              <a:off x="3539" y="3021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11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73" name="Oval 105"/>
            <p:cNvSpPr>
              <a:spLocks noChangeArrowheads="1"/>
            </p:cNvSpPr>
            <p:nvPr/>
          </p:nvSpPr>
          <p:spPr bwMode="auto">
            <a:xfrm flipH="1">
              <a:off x="4088" y="2016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74" name="Rectangle 106"/>
            <p:cNvSpPr>
              <a:spLocks noChangeArrowheads="1"/>
            </p:cNvSpPr>
            <p:nvPr/>
          </p:nvSpPr>
          <p:spPr bwMode="auto">
            <a:xfrm flipH="1">
              <a:off x="4121" y="2053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14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76" name="Oval 108"/>
            <p:cNvSpPr>
              <a:spLocks noChangeArrowheads="1"/>
            </p:cNvSpPr>
            <p:nvPr/>
          </p:nvSpPr>
          <p:spPr bwMode="auto">
            <a:xfrm flipH="1">
              <a:off x="4256" y="2568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77" name="Rectangle 109"/>
            <p:cNvSpPr>
              <a:spLocks noChangeArrowheads="1"/>
            </p:cNvSpPr>
            <p:nvPr/>
          </p:nvSpPr>
          <p:spPr bwMode="auto">
            <a:xfrm flipH="1">
              <a:off x="4289" y="2605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15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79" name="Oval 111"/>
            <p:cNvSpPr>
              <a:spLocks noChangeArrowheads="1"/>
            </p:cNvSpPr>
            <p:nvPr/>
          </p:nvSpPr>
          <p:spPr bwMode="auto">
            <a:xfrm flipH="1">
              <a:off x="4684" y="2680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80" name="Rectangle 112"/>
            <p:cNvSpPr>
              <a:spLocks noChangeArrowheads="1"/>
            </p:cNvSpPr>
            <p:nvPr/>
          </p:nvSpPr>
          <p:spPr bwMode="auto">
            <a:xfrm flipH="1">
              <a:off x="4717" y="2717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12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82" name="Oval 114"/>
            <p:cNvSpPr>
              <a:spLocks noChangeArrowheads="1"/>
            </p:cNvSpPr>
            <p:nvPr/>
          </p:nvSpPr>
          <p:spPr bwMode="auto">
            <a:xfrm flipH="1">
              <a:off x="4040" y="2960"/>
              <a:ext cx="368" cy="3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         </a:t>
              </a:r>
            </a:p>
          </p:txBody>
        </p:sp>
        <p:sp>
          <p:nvSpPr>
            <p:cNvPr id="954483" name="Rectangle 115"/>
            <p:cNvSpPr>
              <a:spLocks noChangeArrowheads="1"/>
            </p:cNvSpPr>
            <p:nvPr/>
          </p:nvSpPr>
          <p:spPr bwMode="auto">
            <a:xfrm flipH="1">
              <a:off x="4073" y="2997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13</a:t>
              </a:r>
              <a:endParaRPr lang="en-US" sz="2000" i="0" baseline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sp>
          <p:nvSpPr>
            <p:cNvPr id="954485" name="Line 117"/>
            <p:cNvSpPr>
              <a:spLocks noChangeShapeType="1"/>
            </p:cNvSpPr>
            <p:nvPr/>
          </p:nvSpPr>
          <p:spPr bwMode="auto">
            <a:xfrm flipH="1" flipV="1">
              <a:off x="3816" y="3246"/>
              <a:ext cx="319" cy="20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86" name="Line 118"/>
            <p:cNvSpPr>
              <a:spLocks noChangeShapeType="1"/>
            </p:cNvSpPr>
            <p:nvPr/>
          </p:nvSpPr>
          <p:spPr bwMode="auto">
            <a:xfrm flipH="1">
              <a:off x="3408" y="3288"/>
              <a:ext cx="180" cy="17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88" name="Line 120"/>
            <p:cNvSpPr>
              <a:spLocks noChangeShapeType="1"/>
            </p:cNvSpPr>
            <p:nvPr/>
          </p:nvSpPr>
          <p:spPr bwMode="auto">
            <a:xfrm flipH="1">
              <a:off x="4392" y="2936"/>
              <a:ext cx="327" cy="1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89" name="Line 121"/>
            <p:cNvSpPr>
              <a:spLocks noChangeShapeType="1"/>
            </p:cNvSpPr>
            <p:nvPr/>
          </p:nvSpPr>
          <p:spPr bwMode="auto">
            <a:xfrm>
              <a:off x="4352" y="3256"/>
              <a:ext cx="237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90" name="Line 122"/>
            <p:cNvSpPr>
              <a:spLocks noChangeShapeType="1"/>
            </p:cNvSpPr>
            <p:nvPr/>
          </p:nvSpPr>
          <p:spPr bwMode="auto">
            <a:xfrm>
              <a:off x="4288" y="2352"/>
              <a:ext cx="74" cy="2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4491" name="Line 123"/>
            <p:cNvSpPr>
              <a:spLocks noChangeShapeType="1"/>
            </p:cNvSpPr>
            <p:nvPr/>
          </p:nvSpPr>
          <p:spPr bwMode="auto">
            <a:xfrm flipV="1">
              <a:off x="4608" y="2574"/>
              <a:ext cx="401" cy="1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Synchronous BCD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048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76672"/>
            <a:ext cx="4531990" cy="60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188640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Arbitrary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Count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Sequence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389901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51145"/>
            <a:ext cx="2470337" cy="260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Cell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as a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Storage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212850"/>
            <a:ext cx="8432800" cy="502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register can store information for multiple clock cycles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To “store” or “load” information should be controlled by a signal</a:t>
            </a:r>
          </a:p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Load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is a frequent name for  the signal that controls   register storage and loading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Load = 1: Load the values on the data inputs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Load = 0: Store the values in the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Register Cell Design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06525"/>
            <a:ext cx="7789862" cy="47244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  <a:cs typeface="Times New Roman" pitchFamily="18" charset="0"/>
              </a:rPr>
              <a:t>Assume that a register consists of 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Comic Sans MS" pitchFamily="66" charset="0"/>
                <a:cs typeface="Times New Roman" pitchFamily="18" charset="0"/>
              </a:rPr>
              <a:t>dentical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cells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  <a:cs typeface="Times New Roman" pitchFamily="18" charset="0"/>
              </a:rPr>
              <a:t>Then register design can be approached as follows: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Design representative cell for the register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Connect copies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of the cell together to form the register</a:t>
            </a:r>
          </a:p>
          <a:p>
            <a:pPr marL="742950" lvl="1" indent="-285750">
              <a:lnSpc>
                <a:spcPct val="90000"/>
              </a:lnSpc>
            </a:pPr>
            <a:endParaRPr lang="en-US" sz="2400" dirty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692696"/>
            <a:ext cx="8229600" cy="4525963"/>
          </a:xfrm>
        </p:spPr>
        <p:txBody>
          <a:bodyPr>
            <a:normAutofit/>
          </a:bodyPr>
          <a:lstStyle/>
          <a:p>
            <a:r>
              <a:rPr lang="tr-TR" sz="2000" dirty="0" err="1" smtClean="0">
                <a:latin typeface="Comic Sans MS" pitchFamily="66" charset="0"/>
                <a:cs typeface="Times New Roman" pitchFamily="18" charset="0"/>
              </a:rPr>
              <a:t>Implement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Comic Sans MS" pitchFamily="66" charset="0"/>
                <a:cs typeface="Times New Roman" pitchFamily="18" charset="0"/>
              </a:rPr>
              <a:t>the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Comic Sans MS" pitchFamily="66" charset="0"/>
                <a:cs typeface="Times New Roman" pitchFamily="18" charset="0"/>
              </a:rPr>
              <a:t>following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Comic Sans MS" pitchFamily="66" charset="0"/>
                <a:cs typeface="Times New Roman" pitchFamily="18" charset="0"/>
              </a:rPr>
              <a:t>register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Comic Sans MS" pitchFamily="66" charset="0"/>
                <a:cs typeface="Times New Roman" pitchFamily="18" charset="0"/>
              </a:rPr>
              <a:t>transfers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lvl="1"/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: (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 . B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) </a:t>
            </a:r>
            <a:endParaRPr lang="tr-TR" sz="2000" dirty="0" smtClean="0">
              <a:latin typeface="Comic Sans MS" pitchFamily="66" charset="0"/>
              <a:cs typeface="Times New Roman" pitchFamily="18" charset="0"/>
            </a:endParaRPr>
          </a:p>
          <a:p>
            <a:pPr lvl="1"/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EXOR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: (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tr-TR" sz="2000" dirty="0" smtClean="0">
                <a:latin typeface="Comic Sans MS" pitchFamily="66" charset="0"/>
              </a:rPr>
              <a:t>+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 B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) </a:t>
            </a:r>
            <a:endParaRPr lang="tr-TR" sz="2000" dirty="0" smtClean="0">
              <a:latin typeface="Comic Sans MS" pitchFamily="66" charset="0"/>
              <a:cs typeface="Times New Roman" pitchFamily="18" charset="0"/>
            </a:endParaRPr>
          </a:p>
          <a:p>
            <a:pPr lvl="1"/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OR: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(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A + B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) </a:t>
            </a:r>
            <a:endParaRPr lang="tr-TR" sz="20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LOAD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= AND + EXOR + OR</a:t>
            </a:r>
          </a:p>
          <a:p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A(t+1)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=AND.A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+ EXOR.(A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tr-TR" sz="2000" b="1" baseline="-25000" dirty="0" smtClean="0"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+A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) + OR(A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tr-TR" sz="2000" b="1" dirty="0" smtClean="0">
                <a:latin typeface="Comic Sans MS" pitchFamily="66" charset="0"/>
              </a:rPr>
              <a:t>+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1" baseline="-25000" dirty="0" err="1" smtClean="0">
                <a:latin typeface="Comic Sans MS" pitchFamily="66" charset="0"/>
              </a:rPr>
              <a:t>i</a:t>
            </a:r>
            <a:r>
              <a:rPr lang="tr-TR" sz="200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Example 1: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-1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85092" name="Oval 4"/>
          <p:cNvSpPr>
            <a:spLocks noChangeArrowheads="1"/>
          </p:cNvSpPr>
          <p:nvPr/>
        </p:nvSpPr>
        <p:spPr bwMode="auto">
          <a:xfrm>
            <a:off x="2641464" y="1500174"/>
            <a:ext cx="216024" cy="21602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" name="Line 64"/>
          <p:cNvSpPr>
            <a:spLocks noChangeShapeType="1"/>
          </p:cNvSpPr>
          <p:nvPr/>
        </p:nvSpPr>
        <p:spPr bwMode="auto">
          <a:xfrm>
            <a:off x="4025206" y="2564904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Line 64"/>
          <p:cNvSpPr>
            <a:spLocks noChangeShapeType="1"/>
          </p:cNvSpPr>
          <p:nvPr/>
        </p:nvSpPr>
        <p:spPr bwMode="auto">
          <a:xfrm>
            <a:off x="4457254" y="2564904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786190"/>
            <a:ext cx="50958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Düz Ok Bağlayıcısı"/>
          <p:cNvCxnSpPr/>
          <p:nvPr/>
        </p:nvCxnSpPr>
        <p:spPr>
          <a:xfrm rot="16200000" flipH="1">
            <a:off x="392877" y="3036091"/>
            <a:ext cx="2143140" cy="1071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rot="16200000" flipH="1">
            <a:off x="250001" y="3464719"/>
            <a:ext cx="2286016" cy="1214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Example 1: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-2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209" y="2214554"/>
            <a:ext cx="4943792" cy="300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2571744"/>
            <a:ext cx="402986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Dikdörtgen"/>
          <p:cNvSpPr/>
          <p:nvPr/>
        </p:nvSpPr>
        <p:spPr>
          <a:xfrm>
            <a:off x="357158" y="1000108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A(t+1)</a:t>
            </a:r>
            <a:r>
              <a:rPr lang="en-US" b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=AND.A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+ EXOR.(A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tr-TR" b="1" baseline="-25000" dirty="0" smtClean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+A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) + OR(A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b="1" dirty="0" smtClean="0">
                <a:latin typeface="Comic Sans MS" pitchFamily="66" charset="0"/>
              </a:rPr>
              <a:t>+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) + (AND+EXOR+OR) 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endParaRPr lang="tr-TR" b="1" baseline="-25000" dirty="0" smtClean="0">
              <a:latin typeface="Comic Sans MS" pitchFamily="66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endParaRPr lang="tr-TR" b="1" dirty="0" smtClean="0">
              <a:latin typeface="Times New Roman" pitchFamily="18" charset="0"/>
            </a:endParaRPr>
          </a:p>
          <a:p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	=(AND+OR+EXOR).A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+ (EXOR+OR+AND).A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tr-TR" b="1" baseline="-25000" dirty="0" smtClean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+ (EXOR+OR).A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b="1" baseline="-25000" dirty="0" err="1" smtClean="0">
                <a:latin typeface="Comic Sans MS" pitchFamily="66" charset="0"/>
              </a:rPr>
              <a:t>i</a:t>
            </a:r>
            <a:r>
              <a:rPr lang="tr-TR" b="1" baseline="-25000" dirty="0" smtClean="0">
                <a:latin typeface="Comic Sans MS" pitchFamily="66" charset="0"/>
              </a:rPr>
              <a:t> </a:t>
            </a:r>
            <a:endParaRPr lang="tr-TR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5" name="14 Düz Bağlayıcı"/>
          <p:cNvCxnSpPr/>
          <p:nvPr/>
        </p:nvCxnSpPr>
        <p:spPr>
          <a:xfrm>
            <a:off x="6215074" y="1000108"/>
            <a:ext cx="17145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64"/>
          <p:cNvSpPr>
            <a:spLocks noChangeShapeType="1"/>
          </p:cNvSpPr>
          <p:nvPr/>
        </p:nvSpPr>
        <p:spPr bwMode="auto">
          <a:xfrm>
            <a:off x="3571868" y="1069958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" name="Line 64"/>
          <p:cNvSpPr>
            <a:spLocks noChangeShapeType="1"/>
          </p:cNvSpPr>
          <p:nvPr/>
        </p:nvSpPr>
        <p:spPr bwMode="auto">
          <a:xfrm>
            <a:off x="4000496" y="1069958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cxnSp>
        <p:nvCxnSpPr>
          <p:cNvPr id="18" name="17 Düz Bağlayıcı"/>
          <p:cNvCxnSpPr/>
          <p:nvPr/>
        </p:nvCxnSpPr>
        <p:spPr>
          <a:xfrm>
            <a:off x="2643174" y="1570024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>
            <a:off x="5357818" y="1570024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6242064" y="1570024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>
            <a:off x="7956576" y="1570024"/>
            <a:ext cx="258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" name="24 Metin kutusu"/>
          <p:cNvSpPr txBox="1"/>
          <p:nvPr/>
        </p:nvSpPr>
        <p:spPr>
          <a:xfrm>
            <a:off x="1928794" y="5643578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  <a:latin typeface="Comic Sans MS" pitchFamily="66" charset="0"/>
              </a:rPr>
              <a:t>REDUCED COST!!!</a:t>
            </a:r>
            <a:endParaRPr lang="tr-TR" sz="3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Multiplexer and Bus-Based Transfers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for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Multiple Registers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32656"/>
            <a:ext cx="4104456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579613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Dedicated MUX-Based Transfers 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14450"/>
            <a:ext cx="4306918" cy="5027613"/>
          </a:xfrm>
        </p:spPr>
        <p:txBody>
          <a:bodyPr>
            <a:normAutofit fontScale="85000" lnSpcReduction="20000"/>
          </a:bodyPr>
          <a:lstStyle/>
          <a:p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digital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system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has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many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registers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Paths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be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provided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top transfer data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one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register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to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another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Bus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– a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shared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transfer </a:t>
            </a:r>
            <a:r>
              <a:rPr lang="tr-TR" sz="2800" dirty="0" err="1" smtClean="0">
                <a:latin typeface="Comic Sans MS" pitchFamily="66" charset="0"/>
                <a:cs typeface="Times New Roman" pitchFamily="18" charset="0"/>
              </a:rPr>
              <a:t>path</a:t>
            </a:r>
            <a:endParaRPr lang="tr-TR" sz="28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Multiplexer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connected to each register input produces a very flexible transfer 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structure</a:t>
            </a:r>
            <a:endParaRPr lang="en-US" sz="28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800" dirty="0">
                <a:latin typeface="Comic Sans MS" pitchFamily="66" charset="0"/>
                <a:cs typeface="Times New Roman" pitchFamily="18" charset="0"/>
              </a:rPr>
              <a:t>Characterize the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simultaneous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transfers possible with this structure.   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496" y="44624"/>
            <a:ext cx="4644008" cy="672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4546848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Multiplexer Bus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01775"/>
            <a:ext cx="4005263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A single bus driven by a multiplexer lowers cost, but limits the available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transfers</a:t>
            </a:r>
            <a:endParaRPr lang="en-US" sz="2000" dirty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Characterize the simultaneous transfers possible with this structure.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  <a:cs typeface="Times New Roman" pitchFamily="18" charset="0"/>
              </a:rPr>
              <a:t>Characterize the cost savings compared to 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dedicated multiplexers 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8"/>
            <a:ext cx="4500562" cy="184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379409"/>
            <a:ext cx="2592288" cy="447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5796136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Three-State Bus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76350"/>
            <a:ext cx="5760640" cy="50276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The 3-input MUX can be replaced by a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3-state node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(bus) and 3-state buffers. </a:t>
            </a:r>
          </a:p>
          <a:p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Cost is further reduced, but transfers are limited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88640"/>
            <a:ext cx="2648322" cy="640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Serial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Transfer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Microoperations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Serial Transfers and </a:t>
            </a:r>
            <a:r>
              <a:rPr lang="tr-TR" sz="3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3600" dirty="0" err="1" smtClean="0">
                <a:solidFill>
                  <a:srgbClr val="FF0000"/>
                </a:solidFill>
                <a:latin typeface="Comic Sans MS" pitchFamily="66" charset="0"/>
              </a:rPr>
              <a:t>icrooperations</a:t>
            </a:r>
            <a:endParaRPr 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692" y="764704"/>
            <a:ext cx="8216900" cy="502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Serial </a:t>
            </a:r>
            <a:r>
              <a:rPr lang="en-US" sz="2800" dirty="0" smtClean="0">
                <a:latin typeface="Comic Sans MS" pitchFamily="66" charset="0"/>
              </a:rPr>
              <a:t>Transfer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from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register</a:t>
            </a:r>
            <a:r>
              <a:rPr lang="tr-TR" sz="2800" dirty="0" smtClean="0">
                <a:latin typeface="Comic Sans MS" pitchFamily="66" charset="0"/>
              </a:rPr>
              <a:t> A </a:t>
            </a:r>
            <a:r>
              <a:rPr lang="tr-TR" sz="2800" dirty="0" err="1" smtClean="0">
                <a:latin typeface="Comic Sans MS" pitchFamily="66" charset="0"/>
              </a:rPr>
              <a:t>to</a:t>
            </a:r>
            <a:r>
              <a:rPr lang="tr-TR" sz="2800" dirty="0" smtClean="0">
                <a:latin typeface="Comic Sans MS" pitchFamily="66" charset="0"/>
              </a:rPr>
              <a:t> B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966" y="1268760"/>
            <a:ext cx="74104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72" y="3212976"/>
            <a:ext cx="83439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6772" y="4956831"/>
            <a:ext cx="4137556" cy="190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82700"/>
            <a:ext cx="8724900" cy="502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The circuit shown uses two shift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registers for operands A(3:0)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and B(3:0).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result is stored in the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A register and the final</a:t>
            </a:r>
            <a:br>
              <a:rPr lang="en-US" sz="2400" dirty="0">
                <a:latin typeface="Comic Sans MS" pitchFamily="66" charset="0"/>
                <a:cs typeface="Times New Roman" pitchFamily="18" charset="0"/>
              </a:rPr>
            </a:br>
            <a:r>
              <a:rPr lang="en-US" sz="2400" dirty="0">
                <a:latin typeface="Comic Sans MS" pitchFamily="66" charset="0"/>
                <a:cs typeface="Times New Roman" pitchFamily="18" charset="0"/>
              </a:rPr>
              <a:t>carry in the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flip-flop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974857" name="Freeform 9"/>
          <p:cNvSpPr>
            <a:spLocks/>
          </p:cNvSpPr>
          <p:nvPr/>
        </p:nvSpPr>
        <p:spPr bwMode="auto">
          <a:xfrm>
            <a:off x="5530850" y="3260725"/>
            <a:ext cx="358775" cy="36036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6" y="227"/>
              </a:cxn>
              <a:cxn ang="0">
                <a:pos x="221" y="227"/>
              </a:cxn>
              <a:cxn ang="0">
                <a:pos x="224" y="224"/>
              </a:cxn>
              <a:cxn ang="0">
                <a:pos x="226" y="221"/>
              </a:cxn>
              <a:cxn ang="0">
                <a:pos x="226" y="6"/>
              </a:cxn>
              <a:cxn ang="0">
                <a:pos x="224" y="3"/>
              </a:cxn>
              <a:cxn ang="0">
                <a:pos x="221" y="0"/>
              </a:cxn>
              <a:cxn ang="0">
                <a:pos x="218" y="0"/>
              </a:cxn>
              <a:cxn ang="0">
                <a:pos x="8" y="0"/>
              </a:cxn>
              <a:cxn ang="0">
                <a:pos x="8" y="17"/>
              </a:cxn>
              <a:cxn ang="0">
                <a:pos x="218" y="17"/>
              </a:cxn>
              <a:cxn ang="0">
                <a:pos x="210" y="9"/>
              </a:cxn>
              <a:cxn ang="0">
                <a:pos x="210" y="218"/>
              </a:cxn>
              <a:cxn ang="0">
                <a:pos x="218" y="210"/>
              </a:cxn>
              <a:cxn ang="0">
                <a:pos x="8" y="210"/>
              </a:cxn>
              <a:cxn ang="0">
                <a:pos x="17" y="218"/>
              </a:cxn>
              <a:cxn ang="0">
                <a:pos x="17" y="9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226" h="22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6" y="227"/>
                </a:lnTo>
                <a:lnTo>
                  <a:pt x="221" y="227"/>
                </a:lnTo>
                <a:lnTo>
                  <a:pt x="224" y="224"/>
                </a:lnTo>
                <a:lnTo>
                  <a:pt x="226" y="221"/>
                </a:lnTo>
                <a:lnTo>
                  <a:pt x="226" y="6"/>
                </a:lnTo>
                <a:lnTo>
                  <a:pt x="224" y="3"/>
                </a:lnTo>
                <a:lnTo>
                  <a:pt x="221" y="0"/>
                </a:lnTo>
                <a:lnTo>
                  <a:pt x="218" y="0"/>
                </a:lnTo>
                <a:lnTo>
                  <a:pt x="8" y="0"/>
                </a:lnTo>
                <a:lnTo>
                  <a:pt x="8" y="17"/>
                </a:lnTo>
                <a:lnTo>
                  <a:pt x="218" y="17"/>
                </a:lnTo>
                <a:lnTo>
                  <a:pt x="210" y="9"/>
                </a:lnTo>
                <a:lnTo>
                  <a:pt x="210" y="218"/>
                </a:lnTo>
                <a:lnTo>
                  <a:pt x="218" y="210"/>
                </a:lnTo>
                <a:lnTo>
                  <a:pt x="8" y="210"/>
                </a:lnTo>
                <a:lnTo>
                  <a:pt x="17" y="218"/>
                </a:lnTo>
                <a:lnTo>
                  <a:pt x="17" y="9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58" name="Freeform 10"/>
          <p:cNvSpPr>
            <a:spLocks/>
          </p:cNvSpPr>
          <p:nvPr/>
        </p:nvSpPr>
        <p:spPr bwMode="auto">
          <a:xfrm>
            <a:off x="5864225" y="3260725"/>
            <a:ext cx="358775" cy="36036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0" y="6"/>
              </a:cxn>
              <a:cxn ang="0">
                <a:pos x="0" y="221"/>
              </a:cxn>
              <a:cxn ang="0">
                <a:pos x="2" y="224"/>
              </a:cxn>
              <a:cxn ang="0">
                <a:pos x="5" y="227"/>
              </a:cxn>
              <a:cxn ang="0">
                <a:pos x="221" y="227"/>
              </a:cxn>
              <a:cxn ang="0">
                <a:pos x="223" y="224"/>
              </a:cxn>
              <a:cxn ang="0">
                <a:pos x="226" y="221"/>
              </a:cxn>
              <a:cxn ang="0">
                <a:pos x="226" y="6"/>
              </a:cxn>
              <a:cxn ang="0">
                <a:pos x="223" y="3"/>
              </a:cxn>
              <a:cxn ang="0">
                <a:pos x="221" y="0"/>
              </a:cxn>
              <a:cxn ang="0">
                <a:pos x="218" y="0"/>
              </a:cxn>
              <a:cxn ang="0">
                <a:pos x="8" y="0"/>
              </a:cxn>
              <a:cxn ang="0">
                <a:pos x="8" y="17"/>
              </a:cxn>
              <a:cxn ang="0">
                <a:pos x="218" y="17"/>
              </a:cxn>
              <a:cxn ang="0">
                <a:pos x="209" y="9"/>
              </a:cxn>
              <a:cxn ang="0">
                <a:pos x="209" y="218"/>
              </a:cxn>
              <a:cxn ang="0">
                <a:pos x="218" y="210"/>
              </a:cxn>
              <a:cxn ang="0">
                <a:pos x="8" y="210"/>
              </a:cxn>
              <a:cxn ang="0">
                <a:pos x="16" y="218"/>
              </a:cxn>
              <a:cxn ang="0">
                <a:pos x="16" y="9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226" h="227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221"/>
                </a:lnTo>
                <a:lnTo>
                  <a:pt x="2" y="224"/>
                </a:lnTo>
                <a:lnTo>
                  <a:pt x="5" y="227"/>
                </a:lnTo>
                <a:lnTo>
                  <a:pt x="221" y="227"/>
                </a:lnTo>
                <a:lnTo>
                  <a:pt x="223" y="224"/>
                </a:lnTo>
                <a:lnTo>
                  <a:pt x="226" y="221"/>
                </a:lnTo>
                <a:lnTo>
                  <a:pt x="226" y="6"/>
                </a:lnTo>
                <a:lnTo>
                  <a:pt x="223" y="3"/>
                </a:lnTo>
                <a:lnTo>
                  <a:pt x="221" y="0"/>
                </a:lnTo>
                <a:lnTo>
                  <a:pt x="218" y="0"/>
                </a:lnTo>
                <a:lnTo>
                  <a:pt x="8" y="0"/>
                </a:lnTo>
                <a:lnTo>
                  <a:pt x="8" y="17"/>
                </a:lnTo>
                <a:lnTo>
                  <a:pt x="218" y="17"/>
                </a:lnTo>
                <a:lnTo>
                  <a:pt x="209" y="9"/>
                </a:lnTo>
                <a:lnTo>
                  <a:pt x="209" y="218"/>
                </a:lnTo>
                <a:lnTo>
                  <a:pt x="218" y="210"/>
                </a:lnTo>
                <a:lnTo>
                  <a:pt x="8" y="210"/>
                </a:lnTo>
                <a:lnTo>
                  <a:pt x="16" y="218"/>
                </a:lnTo>
                <a:lnTo>
                  <a:pt x="16" y="9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59" name="Freeform 11"/>
          <p:cNvSpPr>
            <a:spLocks/>
          </p:cNvSpPr>
          <p:nvPr/>
        </p:nvSpPr>
        <p:spPr bwMode="auto">
          <a:xfrm>
            <a:off x="6196013" y="3260725"/>
            <a:ext cx="360362" cy="3603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6" y="227"/>
              </a:cxn>
              <a:cxn ang="0">
                <a:pos x="221" y="227"/>
              </a:cxn>
              <a:cxn ang="0">
                <a:pos x="224" y="224"/>
              </a:cxn>
              <a:cxn ang="0">
                <a:pos x="227" y="221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218" y="0"/>
              </a:cxn>
              <a:cxn ang="0">
                <a:pos x="9" y="0"/>
              </a:cxn>
              <a:cxn ang="0">
                <a:pos x="9" y="17"/>
              </a:cxn>
              <a:cxn ang="0">
                <a:pos x="218" y="17"/>
              </a:cxn>
              <a:cxn ang="0">
                <a:pos x="210" y="9"/>
              </a:cxn>
              <a:cxn ang="0">
                <a:pos x="210" y="218"/>
              </a:cxn>
              <a:cxn ang="0">
                <a:pos x="218" y="210"/>
              </a:cxn>
              <a:cxn ang="0">
                <a:pos x="9" y="210"/>
              </a:cxn>
              <a:cxn ang="0">
                <a:pos x="17" y="218"/>
              </a:cxn>
              <a:cxn ang="0">
                <a:pos x="17" y="9"/>
              </a:cxn>
              <a:cxn ang="0">
                <a:pos x="9" y="17"/>
              </a:cxn>
              <a:cxn ang="0">
                <a:pos x="9" y="0"/>
              </a:cxn>
            </a:cxnLst>
            <a:rect l="0" t="0" r="r" b="b"/>
            <a:pathLst>
              <a:path w="227" h="22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6" y="227"/>
                </a:lnTo>
                <a:lnTo>
                  <a:pt x="221" y="227"/>
                </a:lnTo>
                <a:lnTo>
                  <a:pt x="224" y="224"/>
                </a:lnTo>
                <a:lnTo>
                  <a:pt x="227" y="221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218" y="0"/>
                </a:lnTo>
                <a:lnTo>
                  <a:pt x="9" y="0"/>
                </a:lnTo>
                <a:lnTo>
                  <a:pt x="9" y="17"/>
                </a:lnTo>
                <a:lnTo>
                  <a:pt x="218" y="17"/>
                </a:lnTo>
                <a:lnTo>
                  <a:pt x="210" y="9"/>
                </a:lnTo>
                <a:lnTo>
                  <a:pt x="210" y="218"/>
                </a:lnTo>
                <a:lnTo>
                  <a:pt x="218" y="210"/>
                </a:lnTo>
                <a:lnTo>
                  <a:pt x="9" y="210"/>
                </a:lnTo>
                <a:lnTo>
                  <a:pt x="17" y="218"/>
                </a:lnTo>
                <a:lnTo>
                  <a:pt x="17" y="9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0" name="Freeform 12"/>
          <p:cNvSpPr>
            <a:spLocks/>
          </p:cNvSpPr>
          <p:nvPr/>
        </p:nvSpPr>
        <p:spPr bwMode="auto">
          <a:xfrm>
            <a:off x="6529388" y="3260725"/>
            <a:ext cx="358775" cy="36036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6" y="227"/>
              </a:cxn>
              <a:cxn ang="0">
                <a:pos x="221" y="227"/>
              </a:cxn>
              <a:cxn ang="0">
                <a:pos x="224" y="224"/>
              </a:cxn>
              <a:cxn ang="0">
                <a:pos x="226" y="221"/>
              </a:cxn>
              <a:cxn ang="0">
                <a:pos x="226" y="6"/>
              </a:cxn>
              <a:cxn ang="0">
                <a:pos x="224" y="3"/>
              </a:cxn>
              <a:cxn ang="0">
                <a:pos x="221" y="0"/>
              </a:cxn>
              <a:cxn ang="0">
                <a:pos x="218" y="0"/>
              </a:cxn>
              <a:cxn ang="0">
                <a:pos x="8" y="0"/>
              </a:cxn>
              <a:cxn ang="0">
                <a:pos x="8" y="17"/>
              </a:cxn>
              <a:cxn ang="0">
                <a:pos x="218" y="17"/>
              </a:cxn>
              <a:cxn ang="0">
                <a:pos x="210" y="9"/>
              </a:cxn>
              <a:cxn ang="0">
                <a:pos x="210" y="218"/>
              </a:cxn>
              <a:cxn ang="0">
                <a:pos x="218" y="210"/>
              </a:cxn>
              <a:cxn ang="0">
                <a:pos x="8" y="210"/>
              </a:cxn>
              <a:cxn ang="0">
                <a:pos x="17" y="218"/>
              </a:cxn>
              <a:cxn ang="0">
                <a:pos x="17" y="9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226" h="22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6" y="227"/>
                </a:lnTo>
                <a:lnTo>
                  <a:pt x="221" y="227"/>
                </a:lnTo>
                <a:lnTo>
                  <a:pt x="224" y="224"/>
                </a:lnTo>
                <a:lnTo>
                  <a:pt x="226" y="221"/>
                </a:lnTo>
                <a:lnTo>
                  <a:pt x="226" y="6"/>
                </a:lnTo>
                <a:lnTo>
                  <a:pt x="224" y="3"/>
                </a:lnTo>
                <a:lnTo>
                  <a:pt x="221" y="0"/>
                </a:lnTo>
                <a:lnTo>
                  <a:pt x="218" y="0"/>
                </a:lnTo>
                <a:lnTo>
                  <a:pt x="8" y="0"/>
                </a:lnTo>
                <a:lnTo>
                  <a:pt x="8" y="17"/>
                </a:lnTo>
                <a:lnTo>
                  <a:pt x="218" y="17"/>
                </a:lnTo>
                <a:lnTo>
                  <a:pt x="210" y="9"/>
                </a:lnTo>
                <a:lnTo>
                  <a:pt x="210" y="218"/>
                </a:lnTo>
                <a:lnTo>
                  <a:pt x="218" y="210"/>
                </a:lnTo>
                <a:lnTo>
                  <a:pt x="8" y="210"/>
                </a:lnTo>
                <a:lnTo>
                  <a:pt x="17" y="218"/>
                </a:lnTo>
                <a:lnTo>
                  <a:pt x="17" y="9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1" name="Freeform 13"/>
          <p:cNvSpPr>
            <a:spLocks/>
          </p:cNvSpPr>
          <p:nvPr/>
        </p:nvSpPr>
        <p:spPr bwMode="auto">
          <a:xfrm>
            <a:off x="5559425" y="1874838"/>
            <a:ext cx="360363" cy="3587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6" y="226"/>
              </a:cxn>
              <a:cxn ang="0">
                <a:pos x="221" y="226"/>
              </a:cxn>
              <a:cxn ang="0">
                <a:pos x="224" y="224"/>
              </a:cxn>
              <a:cxn ang="0">
                <a:pos x="227" y="221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218" y="0"/>
              </a:cxn>
              <a:cxn ang="0">
                <a:pos x="9" y="0"/>
              </a:cxn>
              <a:cxn ang="0">
                <a:pos x="9" y="17"/>
              </a:cxn>
              <a:cxn ang="0">
                <a:pos x="218" y="17"/>
              </a:cxn>
              <a:cxn ang="0">
                <a:pos x="210" y="8"/>
              </a:cxn>
              <a:cxn ang="0">
                <a:pos x="210" y="218"/>
              </a:cxn>
              <a:cxn ang="0">
                <a:pos x="218" y="210"/>
              </a:cxn>
              <a:cxn ang="0">
                <a:pos x="9" y="210"/>
              </a:cxn>
              <a:cxn ang="0">
                <a:pos x="17" y="218"/>
              </a:cxn>
              <a:cxn ang="0">
                <a:pos x="17" y="8"/>
              </a:cxn>
              <a:cxn ang="0">
                <a:pos x="9" y="17"/>
              </a:cxn>
              <a:cxn ang="0">
                <a:pos x="9" y="0"/>
              </a:cxn>
            </a:cxnLst>
            <a:rect l="0" t="0" r="r" b="b"/>
            <a:pathLst>
              <a:path w="227" h="22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6" y="226"/>
                </a:lnTo>
                <a:lnTo>
                  <a:pt x="221" y="226"/>
                </a:lnTo>
                <a:lnTo>
                  <a:pt x="224" y="224"/>
                </a:lnTo>
                <a:lnTo>
                  <a:pt x="227" y="221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218" y="0"/>
                </a:lnTo>
                <a:lnTo>
                  <a:pt x="9" y="0"/>
                </a:lnTo>
                <a:lnTo>
                  <a:pt x="9" y="17"/>
                </a:lnTo>
                <a:lnTo>
                  <a:pt x="218" y="17"/>
                </a:lnTo>
                <a:lnTo>
                  <a:pt x="210" y="8"/>
                </a:lnTo>
                <a:lnTo>
                  <a:pt x="210" y="218"/>
                </a:lnTo>
                <a:lnTo>
                  <a:pt x="218" y="210"/>
                </a:lnTo>
                <a:lnTo>
                  <a:pt x="9" y="210"/>
                </a:lnTo>
                <a:lnTo>
                  <a:pt x="17" y="21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2" name="Freeform 14"/>
          <p:cNvSpPr>
            <a:spLocks/>
          </p:cNvSpPr>
          <p:nvPr/>
        </p:nvSpPr>
        <p:spPr bwMode="auto">
          <a:xfrm>
            <a:off x="5892800" y="1874838"/>
            <a:ext cx="358775" cy="3587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5" y="226"/>
              </a:cxn>
              <a:cxn ang="0">
                <a:pos x="221" y="226"/>
              </a:cxn>
              <a:cxn ang="0">
                <a:pos x="223" y="224"/>
              </a:cxn>
              <a:cxn ang="0">
                <a:pos x="226" y="221"/>
              </a:cxn>
              <a:cxn ang="0">
                <a:pos x="226" y="6"/>
              </a:cxn>
              <a:cxn ang="0">
                <a:pos x="223" y="3"/>
              </a:cxn>
              <a:cxn ang="0">
                <a:pos x="221" y="0"/>
              </a:cxn>
              <a:cxn ang="0">
                <a:pos x="218" y="0"/>
              </a:cxn>
              <a:cxn ang="0">
                <a:pos x="8" y="0"/>
              </a:cxn>
              <a:cxn ang="0">
                <a:pos x="8" y="17"/>
              </a:cxn>
              <a:cxn ang="0">
                <a:pos x="218" y="17"/>
              </a:cxn>
              <a:cxn ang="0">
                <a:pos x="210" y="8"/>
              </a:cxn>
              <a:cxn ang="0">
                <a:pos x="210" y="218"/>
              </a:cxn>
              <a:cxn ang="0">
                <a:pos x="218" y="210"/>
              </a:cxn>
              <a:cxn ang="0">
                <a:pos x="8" y="210"/>
              </a:cxn>
              <a:cxn ang="0">
                <a:pos x="17" y="218"/>
              </a:cxn>
              <a:cxn ang="0">
                <a:pos x="17" y="8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226" h="22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5" y="226"/>
                </a:lnTo>
                <a:lnTo>
                  <a:pt x="221" y="226"/>
                </a:lnTo>
                <a:lnTo>
                  <a:pt x="223" y="224"/>
                </a:lnTo>
                <a:lnTo>
                  <a:pt x="226" y="221"/>
                </a:lnTo>
                <a:lnTo>
                  <a:pt x="226" y="6"/>
                </a:lnTo>
                <a:lnTo>
                  <a:pt x="223" y="3"/>
                </a:lnTo>
                <a:lnTo>
                  <a:pt x="221" y="0"/>
                </a:lnTo>
                <a:lnTo>
                  <a:pt x="218" y="0"/>
                </a:lnTo>
                <a:lnTo>
                  <a:pt x="8" y="0"/>
                </a:lnTo>
                <a:lnTo>
                  <a:pt x="8" y="17"/>
                </a:lnTo>
                <a:lnTo>
                  <a:pt x="218" y="17"/>
                </a:lnTo>
                <a:lnTo>
                  <a:pt x="210" y="8"/>
                </a:lnTo>
                <a:lnTo>
                  <a:pt x="210" y="218"/>
                </a:lnTo>
                <a:lnTo>
                  <a:pt x="218" y="210"/>
                </a:lnTo>
                <a:lnTo>
                  <a:pt x="8" y="210"/>
                </a:lnTo>
                <a:lnTo>
                  <a:pt x="17" y="218"/>
                </a:lnTo>
                <a:lnTo>
                  <a:pt x="17" y="8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3" name="Freeform 15"/>
          <p:cNvSpPr>
            <a:spLocks/>
          </p:cNvSpPr>
          <p:nvPr/>
        </p:nvSpPr>
        <p:spPr bwMode="auto">
          <a:xfrm>
            <a:off x="6226175" y="1874838"/>
            <a:ext cx="358775" cy="3587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0" y="6"/>
              </a:cxn>
              <a:cxn ang="0">
                <a:pos x="0" y="221"/>
              </a:cxn>
              <a:cxn ang="0">
                <a:pos x="2" y="224"/>
              </a:cxn>
              <a:cxn ang="0">
                <a:pos x="5" y="226"/>
              </a:cxn>
              <a:cxn ang="0">
                <a:pos x="220" y="226"/>
              </a:cxn>
              <a:cxn ang="0">
                <a:pos x="223" y="224"/>
              </a:cxn>
              <a:cxn ang="0">
                <a:pos x="226" y="221"/>
              </a:cxn>
              <a:cxn ang="0">
                <a:pos x="226" y="6"/>
              </a:cxn>
              <a:cxn ang="0">
                <a:pos x="223" y="3"/>
              </a:cxn>
              <a:cxn ang="0">
                <a:pos x="220" y="0"/>
              </a:cxn>
              <a:cxn ang="0">
                <a:pos x="218" y="0"/>
              </a:cxn>
              <a:cxn ang="0">
                <a:pos x="8" y="0"/>
              </a:cxn>
              <a:cxn ang="0">
                <a:pos x="8" y="17"/>
              </a:cxn>
              <a:cxn ang="0">
                <a:pos x="218" y="17"/>
              </a:cxn>
              <a:cxn ang="0">
                <a:pos x="209" y="8"/>
              </a:cxn>
              <a:cxn ang="0">
                <a:pos x="209" y="218"/>
              </a:cxn>
              <a:cxn ang="0">
                <a:pos x="218" y="210"/>
              </a:cxn>
              <a:cxn ang="0">
                <a:pos x="8" y="210"/>
              </a:cxn>
              <a:cxn ang="0">
                <a:pos x="16" y="218"/>
              </a:cxn>
              <a:cxn ang="0">
                <a:pos x="16" y="8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226" h="22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221"/>
                </a:lnTo>
                <a:lnTo>
                  <a:pt x="2" y="224"/>
                </a:lnTo>
                <a:lnTo>
                  <a:pt x="5" y="226"/>
                </a:lnTo>
                <a:lnTo>
                  <a:pt x="220" y="226"/>
                </a:lnTo>
                <a:lnTo>
                  <a:pt x="223" y="224"/>
                </a:lnTo>
                <a:lnTo>
                  <a:pt x="226" y="221"/>
                </a:lnTo>
                <a:lnTo>
                  <a:pt x="226" y="6"/>
                </a:lnTo>
                <a:lnTo>
                  <a:pt x="223" y="3"/>
                </a:lnTo>
                <a:lnTo>
                  <a:pt x="220" y="0"/>
                </a:lnTo>
                <a:lnTo>
                  <a:pt x="218" y="0"/>
                </a:lnTo>
                <a:lnTo>
                  <a:pt x="8" y="0"/>
                </a:lnTo>
                <a:lnTo>
                  <a:pt x="8" y="17"/>
                </a:lnTo>
                <a:lnTo>
                  <a:pt x="218" y="17"/>
                </a:lnTo>
                <a:lnTo>
                  <a:pt x="209" y="8"/>
                </a:lnTo>
                <a:lnTo>
                  <a:pt x="209" y="218"/>
                </a:lnTo>
                <a:lnTo>
                  <a:pt x="218" y="210"/>
                </a:lnTo>
                <a:lnTo>
                  <a:pt x="8" y="210"/>
                </a:lnTo>
                <a:lnTo>
                  <a:pt x="16" y="218"/>
                </a:lnTo>
                <a:lnTo>
                  <a:pt x="16" y="8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4" name="Freeform 16"/>
          <p:cNvSpPr>
            <a:spLocks/>
          </p:cNvSpPr>
          <p:nvPr/>
        </p:nvSpPr>
        <p:spPr bwMode="auto">
          <a:xfrm>
            <a:off x="6557963" y="1874838"/>
            <a:ext cx="360362" cy="3587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1"/>
              </a:cxn>
              <a:cxn ang="0">
                <a:pos x="3" y="224"/>
              </a:cxn>
              <a:cxn ang="0">
                <a:pos x="6" y="226"/>
              </a:cxn>
              <a:cxn ang="0">
                <a:pos x="221" y="226"/>
              </a:cxn>
              <a:cxn ang="0">
                <a:pos x="224" y="224"/>
              </a:cxn>
              <a:cxn ang="0">
                <a:pos x="227" y="221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218" y="0"/>
              </a:cxn>
              <a:cxn ang="0">
                <a:pos x="9" y="0"/>
              </a:cxn>
              <a:cxn ang="0">
                <a:pos x="9" y="17"/>
              </a:cxn>
              <a:cxn ang="0">
                <a:pos x="218" y="17"/>
              </a:cxn>
              <a:cxn ang="0">
                <a:pos x="210" y="8"/>
              </a:cxn>
              <a:cxn ang="0">
                <a:pos x="210" y="218"/>
              </a:cxn>
              <a:cxn ang="0">
                <a:pos x="218" y="210"/>
              </a:cxn>
              <a:cxn ang="0">
                <a:pos x="9" y="210"/>
              </a:cxn>
              <a:cxn ang="0">
                <a:pos x="17" y="218"/>
              </a:cxn>
              <a:cxn ang="0">
                <a:pos x="17" y="8"/>
              </a:cxn>
              <a:cxn ang="0">
                <a:pos x="9" y="17"/>
              </a:cxn>
              <a:cxn ang="0">
                <a:pos x="9" y="0"/>
              </a:cxn>
            </a:cxnLst>
            <a:rect l="0" t="0" r="r" b="b"/>
            <a:pathLst>
              <a:path w="227" h="22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1"/>
                </a:lnTo>
                <a:lnTo>
                  <a:pt x="3" y="224"/>
                </a:lnTo>
                <a:lnTo>
                  <a:pt x="6" y="226"/>
                </a:lnTo>
                <a:lnTo>
                  <a:pt x="221" y="226"/>
                </a:lnTo>
                <a:lnTo>
                  <a:pt x="224" y="224"/>
                </a:lnTo>
                <a:lnTo>
                  <a:pt x="227" y="221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218" y="0"/>
                </a:lnTo>
                <a:lnTo>
                  <a:pt x="9" y="0"/>
                </a:lnTo>
                <a:lnTo>
                  <a:pt x="9" y="17"/>
                </a:lnTo>
                <a:lnTo>
                  <a:pt x="218" y="17"/>
                </a:lnTo>
                <a:lnTo>
                  <a:pt x="210" y="8"/>
                </a:lnTo>
                <a:lnTo>
                  <a:pt x="210" y="218"/>
                </a:lnTo>
                <a:lnTo>
                  <a:pt x="218" y="210"/>
                </a:lnTo>
                <a:lnTo>
                  <a:pt x="9" y="210"/>
                </a:lnTo>
                <a:lnTo>
                  <a:pt x="17" y="21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5" name="Freeform 17"/>
          <p:cNvSpPr>
            <a:spLocks/>
          </p:cNvSpPr>
          <p:nvPr/>
        </p:nvSpPr>
        <p:spPr bwMode="auto">
          <a:xfrm>
            <a:off x="5726113" y="2317750"/>
            <a:ext cx="26987" cy="2921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1"/>
              </a:cxn>
              <a:cxn ang="0">
                <a:pos x="6" y="184"/>
              </a:cxn>
              <a:cxn ang="0">
                <a:pos x="11" y="184"/>
              </a:cxn>
              <a:cxn ang="0">
                <a:pos x="14" y="181"/>
              </a:cxn>
              <a:cxn ang="0">
                <a:pos x="17" y="178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75"/>
              </a:cxn>
            </a:cxnLst>
            <a:rect l="0" t="0" r="r" b="b"/>
            <a:pathLst>
              <a:path w="17" h="184">
                <a:moveTo>
                  <a:pt x="0" y="175"/>
                </a:moveTo>
                <a:lnTo>
                  <a:pt x="0" y="178"/>
                </a:lnTo>
                <a:lnTo>
                  <a:pt x="3" y="181"/>
                </a:lnTo>
                <a:lnTo>
                  <a:pt x="6" y="184"/>
                </a:lnTo>
                <a:lnTo>
                  <a:pt x="11" y="184"/>
                </a:lnTo>
                <a:lnTo>
                  <a:pt x="14" y="181"/>
                </a:lnTo>
                <a:lnTo>
                  <a:pt x="17" y="178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6" name="Freeform 18"/>
          <p:cNvSpPr>
            <a:spLocks/>
          </p:cNvSpPr>
          <p:nvPr/>
        </p:nvSpPr>
        <p:spPr bwMode="auto">
          <a:xfrm>
            <a:off x="5680075" y="2289175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7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7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7" name="Freeform 19"/>
          <p:cNvSpPr>
            <a:spLocks/>
          </p:cNvSpPr>
          <p:nvPr/>
        </p:nvSpPr>
        <p:spPr bwMode="auto">
          <a:xfrm>
            <a:off x="5665788" y="2276475"/>
            <a:ext cx="144462" cy="144463"/>
          </a:xfrm>
          <a:custGeom>
            <a:avLst/>
            <a:gdLst/>
            <a:ahLst/>
            <a:cxnLst>
              <a:cxn ang="0">
                <a:pos x="9" y="74"/>
              </a:cxn>
              <a:cxn ang="0">
                <a:pos x="16" y="87"/>
              </a:cxn>
              <a:cxn ang="0">
                <a:pos x="53" y="12"/>
              </a:cxn>
              <a:cxn ang="0">
                <a:pos x="39" y="12"/>
              </a:cxn>
              <a:cxn ang="0">
                <a:pos x="76" y="87"/>
              </a:cxn>
              <a:cxn ang="0">
                <a:pos x="83" y="74"/>
              </a:cxn>
              <a:cxn ang="0">
                <a:pos x="9" y="74"/>
              </a:cxn>
              <a:cxn ang="0">
                <a:pos x="9" y="91"/>
              </a:cxn>
              <a:cxn ang="0">
                <a:pos x="83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9"/>
              </a:cxn>
              <a:cxn ang="0">
                <a:pos x="90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90" y="78"/>
              </a:cxn>
              <a:cxn ang="0">
                <a:pos x="53" y="4"/>
              </a:cxn>
              <a:cxn ang="0">
                <a:pos x="52" y="3"/>
              </a:cxn>
              <a:cxn ang="0">
                <a:pos x="51" y="1"/>
              </a:cxn>
              <a:cxn ang="0">
                <a:pos x="48" y="0"/>
              </a:cxn>
              <a:cxn ang="0">
                <a:pos x="46" y="0"/>
              </a:cxn>
              <a:cxn ang="0">
                <a:pos x="44" y="0"/>
              </a:cxn>
              <a:cxn ang="0">
                <a:pos x="42" y="1"/>
              </a:cxn>
              <a:cxn ang="0">
                <a:pos x="41" y="3"/>
              </a:cxn>
              <a:cxn ang="0">
                <a:pos x="39" y="4"/>
              </a:cxn>
              <a:cxn ang="0">
                <a:pos x="2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2" y="87"/>
              </a:cxn>
              <a:cxn ang="0">
                <a:pos x="3" y="88"/>
              </a:cxn>
              <a:cxn ang="0">
                <a:pos x="5" y="89"/>
              </a:cxn>
              <a:cxn ang="0">
                <a:pos x="6" y="91"/>
              </a:cxn>
              <a:cxn ang="0">
                <a:pos x="9" y="91"/>
              </a:cxn>
              <a:cxn ang="0">
                <a:pos x="9" y="74"/>
              </a:cxn>
            </a:cxnLst>
            <a:rect l="0" t="0" r="r" b="b"/>
            <a:pathLst>
              <a:path w="91" h="91">
                <a:moveTo>
                  <a:pt x="9" y="74"/>
                </a:moveTo>
                <a:lnTo>
                  <a:pt x="16" y="87"/>
                </a:lnTo>
                <a:lnTo>
                  <a:pt x="53" y="12"/>
                </a:lnTo>
                <a:lnTo>
                  <a:pt x="39" y="12"/>
                </a:lnTo>
                <a:lnTo>
                  <a:pt x="76" y="87"/>
                </a:lnTo>
                <a:lnTo>
                  <a:pt x="83" y="74"/>
                </a:lnTo>
                <a:lnTo>
                  <a:pt x="9" y="74"/>
                </a:lnTo>
                <a:lnTo>
                  <a:pt x="9" y="91"/>
                </a:lnTo>
                <a:lnTo>
                  <a:pt x="83" y="91"/>
                </a:lnTo>
                <a:lnTo>
                  <a:pt x="84" y="91"/>
                </a:lnTo>
                <a:lnTo>
                  <a:pt x="87" y="89"/>
                </a:lnTo>
                <a:lnTo>
                  <a:pt x="88" y="89"/>
                </a:lnTo>
                <a:lnTo>
                  <a:pt x="90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90" y="78"/>
                </a:lnTo>
                <a:lnTo>
                  <a:pt x="53" y="4"/>
                </a:lnTo>
                <a:lnTo>
                  <a:pt x="52" y="3"/>
                </a:lnTo>
                <a:lnTo>
                  <a:pt x="51" y="1"/>
                </a:lnTo>
                <a:lnTo>
                  <a:pt x="48" y="0"/>
                </a:lnTo>
                <a:lnTo>
                  <a:pt x="46" y="0"/>
                </a:lnTo>
                <a:lnTo>
                  <a:pt x="44" y="0"/>
                </a:lnTo>
                <a:lnTo>
                  <a:pt x="42" y="1"/>
                </a:lnTo>
                <a:lnTo>
                  <a:pt x="41" y="3"/>
                </a:lnTo>
                <a:lnTo>
                  <a:pt x="39" y="4"/>
                </a:lnTo>
                <a:lnTo>
                  <a:pt x="2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2" y="87"/>
                </a:lnTo>
                <a:lnTo>
                  <a:pt x="3" y="88"/>
                </a:lnTo>
                <a:lnTo>
                  <a:pt x="5" y="89"/>
                </a:lnTo>
                <a:lnTo>
                  <a:pt x="6" y="91"/>
                </a:lnTo>
                <a:lnTo>
                  <a:pt x="9" y="91"/>
                </a:lnTo>
                <a:lnTo>
                  <a:pt x="9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8" name="Freeform 20"/>
          <p:cNvSpPr>
            <a:spLocks/>
          </p:cNvSpPr>
          <p:nvPr/>
        </p:nvSpPr>
        <p:spPr bwMode="auto">
          <a:xfrm>
            <a:off x="6059488" y="2317750"/>
            <a:ext cx="25400" cy="2921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2" y="181"/>
              </a:cxn>
              <a:cxn ang="0">
                <a:pos x="5" y="184"/>
              </a:cxn>
              <a:cxn ang="0">
                <a:pos x="11" y="184"/>
              </a:cxn>
              <a:cxn ang="0">
                <a:pos x="14" y="181"/>
              </a:cxn>
              <a:cxn ang="0">
                <a:pos x="16" y="178"/>
              </a:cxn>
              <a:cxn ang="0">
                <a:pos x="16" y="6"/>
              </a:cxn>
              <a:cxn ang="0">
                <a:pos x="14" y="3"/>
              </a:cxn>
              <a:cxn ang="0">
                <a:pos x="11" y="0"/>
              </a:cxn>
              <a:cxn ang="0">
                <a:pos x="5" y="0"/>
              </a:cxn>
              <a:cxn ang="0">
                <a:pos x="2" y="3"/>
              </a:cxn>
              <a:cxn ang="0">
                <a:pos x="0" y="6"/>
              </a:cxn>
              <a:cxn ang="0">
                <a:pos x="0" y="9"/>
              </a:cxn>
              <a:cxn ang="0">
                <a:pos x="0" y="175"/>
              </a:cxn>
            </a:cxnLst>
            <a:rect l="0" t="0" r="r" b="b"/>
            <a:pathLst>
              <a:path w="16" h="184">
                <a:moveTo>
                  <a:pt x="0" y="175"/>
                </a:moveTo>
                <a:lnTo>
                  <a:pt x="0" y="178"/>
                </a:lnTo>
                <a:lnTo>
                  <a:pt x="2" y="181"/>
                </a:lnTo>
                <a:lnTo>
                  <a:pt x="5" y="184"/>
                </a:lnTo>
                <a:lnTo>
                  <a:pt x="11" y="184"/>
                </a:lnTo>
                <a:lnTo>
                  <a:pt x="14" y="181"/>
                </a:lnTo>
                <a:lnTo>
                  <a:pt x="16" y="178"/>
                </a:ln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69" name="Freeform 21"/>
          <p:cNvSpPr>
            <a:spLocks/>
          </p:cNvSpPr>
          <p:nvPr/>
        </p:nvSpPr>
        <p:spPr bwMode="auto">
          <a:xfrm>
            <a:off x="6011863" y="2289175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8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8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0" name="Freeform 22"/>
          <p:cNvSpPr>
            <a:spLocks/>
          </p:cNvSpPr>
          <p:nvPr/>
        </p:nvSpPr>
        <p:spPr bwMode="auto">
          <a:xfrm>
            <a:off x="5999163" y="2276475"/>
            <a:ext cx="144462" cy="144463"/>
          </a:xfrm>
          <a:custGeom>
            <a:avLst/>
            <a:gdLst/>
            <a:ahLst/>
            <a:cxnLst>
              <a:cxn ang="0">
                <a:pos x="8" y="74"/>
              </a:cxn>
              <a:cxn ang="0">
                <a:pos x="15" y="87"/>
              </a:cxn>
              <a:cxn ang="0">
                <a:pos x="53" y="12"/>
              </a:cxn>
              <a:cxn ang="0">
                <a:pos x="39" y="12"/>
              </a:cxn>
              <a:cxn ang="0">
                <a:pos x="75" y="87"/>
              </a:cxn>
              <a:cxn ang="0">
                <a:pos x="82" y="74"/>
              </a:cxn>
              <a:cxn ang="0">
                <a:pos x="8" y="74"/>
              </a:cxn>
              <a:cxn ang="0">
                <a:pos x="8" y="91"/>
              </a:cxn>
              <a:cxn ang="0">
                <a:pos x="82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9"/>
              </a:cxn>
              <a:cxn ang="0">
                <a:pos x="89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89" y="78"/>
              </a:cxn>
              <a:cxn ang="0">
                <a:pos x="53" y="4"/>
              </a:cxn>
              <a:cxn ang="0">
                <a:pos x="52" y="3"/>
              </a:cxn>
              <a:cxn ang="0">
                <a:pos x="50" y="1"/>
              </a:cxn>
              <a:cxn ang="0">
                <a:pos x="47" y="0"/>
              </a:cxn>
              <a:cxn ang="0">
                <a:pos x="46" y="0"/>
              </a:cxn>
              <a:cxn ang="0">
                <a:pos x="43" y="0"/>
              </a:cxn>
              <a:cxn ang="0">
                <a:pos x="42" y="1"/>
              </a:cxn>
              <a:cxn ang="0">
                <a:pos x="40" y="3"/>
              </a:cxn>
              <a:cxn ang="0">
                <a:pos x="39" y="4"/>
              </a:cxn>
              <a:cxn ang="0">
                <a:pos x="1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1" y="87"/>
              </a:cxn>
              <a:cxn ang="0">
                <a:pos x="3" y="88"/>
              </a:cxn>
              <a:cxn ang="0">
                <a:pos x="4" y="89"/>
              </a:cxn>
              <a:cxn ang="0">
                <a:pos x="6" y="91"/>
              </a:cxn>
              <a:cxn ang="0">
                <a:pos x="8" y="91"/>
              </a:cxn>
              <a:cxn ang="0">
                <a:pos x="8" y="74"/>
              </a:cxn>
            </a:cxnLst>
            <a:rect l="0" t="0" r="r" b="b"/>
            <a:pathLst>
              <a:path w="91" h="91">
                <a:moveTo>
                  <a:pt x="8" y="74"/>
                </a:moveTo>
                <a:lnTo>
                  <a:pt x="15" y="87"/>
                </a:lnTo>
                <a:lnTo>
                  <a:pt x="53" y="12"/>
                </a:lnTo>
                <a:lnTo>
                  <a:pt x="39" y="12"/>
                </a:lnTo>
                <a:lnTo>
                  <a:pt x="75" y="87"/>
                </a:lnTo>
                <a:lnTo>
                  <a:pt x="82" y="74"/>
                </a:lnTo>
                <a:lnTo>
                  <a:pt x="8" y="74"/>
                </a:lnTo>
                <a:lnTo>
                  <a:pt x="8" y="91"/>
                </a:lnTo>
                <a:lnTo>
                  <a:pt x="82" y="91"/>
                </a:lnTo>
                <a:lnTo>
                  <a:pt x="84" y="91"/>
                </a:lnTo>
                <a:lnTo>
                  <a:pt x="87" y="89"/>
                </a:lnTo>
                <a:lnTo>
                  <a:pt x="88" y="89"/>
                </a:lnTo>
                <a:lnTo>
                  <a:pt x="89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89" y="78"/>
                </a:lnTo>
                <a:lnTo>
                  <a:pt x="53" y="4"/>
                </a:lnTo>
                <a:lnTo>
                  <a:pt x="52" y="3"/>
                </a:lnTo>
                <a:lnTo>
                  <a:pt x="50" y="1"/>
                </a:lnTo>
                <a:lnTo>
                  <a:pt x="47" y="0"/>
                </a:lnTo>
                <a:lnTo>
                  <a:pt x="46" y="0"/>
                </a:lnTo>
                <a:lnTo>
                  <a:pt x="43" y="0"/>
                </a:lnTo>
                <a:lnTo>
                  <a:pt x="42" y="1"/>
                </a:lnTo>
                <a:lnTo>
                  <a:pt x="40" y="3"/>
                </a:lnTo>
                <a:lnTo>
                  <a:pt x="39" y="4"/>
                </a:lnTo>
                <a:lnTo>
                  <a:pt x="1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1" y="87"/>
                </a:lnTo>
                <a:lnTo>
                  <a:pt x="3" y="88"/>
                </a:lnTo>
                <a:lnTo>
                  <a:pt x="4" y="89"/>
                </a:lnTo>
                <a:lnTo>
                  <a:pt x="6" y="91"/>
                </a:lnTo>
                <a:lnTo>
                  <a:pt x="8" y="91"/>
                </a:lnTo>
                <a:lnTo>
                  <a:pt x="8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1" name="Freeform 23"/>
          <p:cNvSpPr>
            <a:spLocks/>
          </p:cNvSpPr>
          <p:nvPr/>
        </p:nvSpPr>
        <p:spPr bwMode="auto">
          <a:xfrm>
            <a:off x="6391275" y="2317750"/>
            <a:ext cx="26988" cy="2921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1"/>
              </a:cxn>
              <a:cxn ang="0">
                <a:pos x="6" y="184"/>
              </a:cxn>
              <a:cxn ang="0">
                <a:pos x="11" y="184"/>
              </a:cxn>
              <a:cxn ang="0">
                <a:pos x="14" y="181"/>
              </a:cxn>
              <a:cxn ang="0">
                <a:pos x="17" y="178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75"/>
              </a:cxn>
            </a:cxnLst>
            <a:rect l="0" t="0" r="r" b="b"/>
            <a:pathLst>
              <a:path w="17" h="184">
                <a:moveTo>
                  <a:pt x="0" y="175"/>
                </a:moveTo>
                <a:lnTo>
                  <a:pt x="0" y="178"/>
                </a:lnTo>
                <a:lnTo>
                  <a:pt x="3" y="181"/>
                </a:lnTo>
                <a:lnTo>
                  <a:pt x="6" y="184"/>
                </a:lnTo>
                <a:lnTo>
                  <a:pt x="11" y="184"/>
                </a:lnTo>
                <a:lnTo>
                  <a:pt x="14" y="181"/>
                </a:lnTo>
                <a:lnTo>
                  <a:pt x="17" y="178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2" name="Freeform 24"/>
          <p:cNvSpPr>
            <a:spLocks/>
          </p:cNvSpPr>
          <p:nvPr/>
        </p:nvSpPr>
        <p:spPr bwMode="auto">
          <a:xfrm>
            <a:off x="6345238" y="2289175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8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8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3" name="Freeform 25"/>
          <p:cNvSpPr>
            <a:spLocks/>
          </p:cNvSpPr>
          <p:nvPr/>
        </p:nvSpPr>
        <p:spPr bwMode="auto">
          <a:xfrm>
            <a:off x="6332538" y="2276475"/>
            <a:ext cx="142875" cy="144463"/>
          </a:xfrm>
          <a:custGeom>
            <a:avLst/>
            <a:gdLst/>
            <a:ahLst/>
            <a:cxnLst>
              <a:cxn ang="0">
                <a:pos x="8" y="74"/>
              </a:cxn>
              <a:cxn ang="0">
                <a:pos x="15" y="87"/>
              </a:cxn>
              <a:cxn ang="0">
                <a:pos x="53" y="12"/>
              </a:cxn>
              <a:cxn ang="0">
                <a:pos x="39" y="12"/>
              </a:cxn>
              <a:cxn ang="0">
                <a:pos x="75" y="87"/>
              </a:cxn>
              <a:cxn ang="0">
                <a:pos x="82" y="74"/>
              </a:cxn>
              <a:cxn ang="0">
                <a:pos x="8" y="74"/>
              </a:cxn>
              <a:cxn ang="0">
                <a:pos x="8" y="91"/>
              </a:cxn>
              <a:cxn ang="0">
                <a:pos x="82" y="91"/>
              </a:cxn>
              <a:cxn ang="0">
                <a:pos x="83" y="91"/>
              </a:cxn>
              <a:cxn ang="0">
                <a:pos x="86" y="89"/>
              </a:cxn>
              <a:cxn ang="0">
                <a:pos x="88" y="89"/>
              </a:cxn>
              <a:cxn ang="0">
                <a:pos x="89" y="87"/>
              </a:cxn>
              <a:cxn ang="0">
                <a:pos x="90" y="85"/>
              </a:cxn>
              <a:cxn ang="0">
                <a:pos x="90" y="82"/>
              </a:cxn>
              <a:cxn ang="0">
                <a:pos x="90" y="81"/>
              </a:cxn>
              <a:cxn ang="0">
                <a:pos x="89" y="78"/>
              </a:cxn>
              <a:cxn ang="0">
                <a:pos x="53" y="4"/>
              </a:cxn>
              <a:cxn ang="0">
                <a:pos x="51" y="3"/>
              </a:cxn>
              <a:cxn ang="0">
                <a:pos x="50" y="1"/>
              </a:cxn>
              <a:cxn ang="0">
                <a:pos x="47" y="0"/>
              </a:cxn>
              <a:cxn ang="0">
                <a:pos x="46" y="0"/>
              </a:cxn>
              <a:cxn ang="0">
                <a:pos x="43" y="0"/>
              </a:cxn>
              <a:cxn ang="0">
                <a:pos x="42" y="1"/>
              </a:cxn>
              <a:cxn ang="0">
                <a:pos x="40" y="3"/>
              </a:cxn>
              <a:cxn ang="0">
                <a:pos x="39" y="4"/>
              </a:cxn>
              <a:cxn ang="0">
                <a:pos x="1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1" y="87"/>
              </a:cxn>
              <a:cxn ang="0">
                <a:pos x="2" y="88"/>
              </a:cxn>
              <a:cxn ang="0">
                <a:pos x="4" y="89"/>
              </a:cxn>
              <a:cxn ang="0">
                <a:pos x="5" y="91"/>
              </a:cxn>
              <a:cxn ang="0">
                <a:pos x="8" y="91"/>
              </a:cxn>
              <a:cxn ang="0">
                <a:pos x="8" y="74"/>
              </a:cxn>
            </a:cxnLst>
            <a:rect l="0" t="0" r="r" b="b"/>
            <a:pathLst>
              <a:path w="90" h="91">
                <a:moveTo>
                  <a:pt x="8" y="74"/>
                </a:moveTo>
                <a:lnTo>
                  <a:pt x="15" y="87"/>
                </a:lnTo>
                <a:lnTo>
                  <a:pt x="53" y="12"/>
                </a:lnTo>
                <a:lnTo>
                  <a:pt x="39" y="12"/>
                </a:lnTo>
                <a:lnTo>
                  <a:pt x="75" y="87"/>
                </a:lnTo>
                <a:lnTo>
                  <a:pt x="82" y="74"/>
                </a:lnTo>
                <a:lnTo>
                  <a:pt x="8" y="74"/>
                </a:lnTo>
                <a:lnTo>
                  <a:pt x="8" y="91"/>
                </a:lnTo>
                <a:lnTo>
                  <a:pt x="82" y="91"/>
                </a:lnTo>
                <a:lnTo>
                  <a:pt x="83" y="91"/>
                </a:lnTo>
                <a:lnTo>
                  <a:pt x="86" y="89"/>
                </a:lnTo>
                <a:lnTo>
                  <a:pt x="88" y="89"/>
                </a:lnTo>
                <a:lnTo>
                  <a:pt x="89" y="87"/>
                </a:lnTo>
                <a:lnTo>
                  <a:pt x="90" y="85"/>
                </a:lnTo>
                <a:lnTo>
                  <a:pt x="90" y="82"/>
                </a:lnTo>
                <a:lnTo>
                  <a:pt x="90" y="81"/>
                </a:lnTo>
                <a:lnTo>
                  <a:pt x="89" y="78"/>
                </a:lnTo>
                <a:lnTo>
                  <a:pt x="53" y="4"/>
                </a:lnTo>
                <a:lnTo>
                  <a:pt x="51" y="3"/>
                </a:lnTo>
                <a:lnTo>
                  <a:pt x="50" y="1"/>
                </a:lnTo>
                <a:lnTo>
                  <a:pt x="47" y="0"/>
                </a:lnTo>
                <a:lnTo>
                  <a:pt x="46" y="0"/>
                </a:lnTo>
                <a:lnTo>
                  <a:pt x="43" y="0"/>
                </a:lnTo>
                <a:lnTo>
                  <a:pt x="42" y="1"/>
                </a:lnTo>
                <a:lnTo>
                  <a:pt x="40" y="3"/>
                </a:lnTo>
                <a:lnTo>
                  <a:pt x="39" y="4"/>
                </a:lnTo>
                <a:lnTo>
                  <a:pt x="1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1" y="87"/>
                </a:lnTo>
                <a:lnTo>
                  <a:pt x="2" y="88"/>
                </a:lnTo>
                <a:lnTo>
                  <a:pt x="4" y="89"/>
                </a:lnTo>
                <a:lnTo>
                  <a:pt x="5" y="91"/>
                </a:lnTo>
                <a:lnTo>
                  <a:pt x="8" y="91"/>
                </a:lnTo>
                <a:lnTo>
                  <a:pt x="8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4" name="Freeform 26"/>
          <p:cNvSpPr>
            <a:spLocks/>
          </p:cNvSpPr>
          <p:nvPr/>
        </p:nvSpPr>
        <p:spPr bwMode="auto">
          <a:xfrm>
            <a:off x="6724650" y="2317750"/>
            <a:ext cx="26988" cy="2921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1"/>
              </a:cxn>
              <a:cxn ang="0">
                <a:pos x="6" y="184"/>
              </a:cxn>
              <a:cxn ang="0">
                <a:pos x="11" y="184"/>
              </a:cxn>
              <a:cxn ang="0">
                <a:pos x="14" y="181"/>
              </a:cxn>
              <a:cxn ang="0">
                <a:pos x="17" y="178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75"/>
              </a:cxn>
            </a:cxnLst>
            <a:rect l="0" t="0" r="r" b="b"/>
            <a:pathLst>
              <a:path w="17" h="184">
                <a:moveTo>
                  <a:pt x="0" y="175"/>
                </a:moveTo>
                <a:lnTo>
                  <a:pt x="0" y="178"/>
                </a:lnTo>
                <a:lnTo>
                  <a:pt x="3" y="181"/>
                </a:lnTo>
                <a:lnTo>
                  <a:pt x="6" y="184"/>
                </a:lnTo>
                <a:lnTo>
                  <a:pt x="11" y="184"/>
                </a:lnTo>
                <a:lnTo>
                  <a:pt x="14" y="181"/>
                </a:lnTo>
                <a:lnTo>
                  <a:pt x="17" y="178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5" name="Freeform 27"/>
          <p:cNvSpPr>
            <a:spLocks/>
          </p:cNvSpPr>
          <p:nvPr/>
        </p:nvSpPr>
        <p:spPr bwMode="auto">
          <a:xfrm>
            <a:off x="6678613" y="2289175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7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7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6" name="Freeform 28"/>
          <p:cNvSpPr>
            <a:spLocks/>
          </p:cNvSpPr>
          <p:nvPr/>
        </p:nvSpPr>
        <p:spPr bwMode="auto">
          <a:xfrm>
            <a:off x="6664325" y="2276475"/>
            <a:ext cx="144463" cy="144463"/>
          </a:xfrm>
          <a:custGeom>
            <a:avLst/>
            <a:gdLst/>
            <a:ahLst/>
            <a:cxnLst>
              <a:cxn ang="0">
                <a:pos x="9" y="74"/>
              </a:cxn>
              <a:cxn ang="0">
                <a:pos x="16" y="87"/>
              </a:cxn>
              <a:cxn ang="0">
                <a:pos x="53" y="12"/>
              </a:cxn>
              <a:cxn ang="0">
                <a:pos x="39" y="12"/>
              </a:cxn>
              <a:cxn ang="0">
                <a:pos x="76" y="87"/>
              </a:cxn>
              <a:cxn ang="0">
                <a:pos x="83" y="74"/>
              </a:cxn>
              <a:cxn ang="0">
                <a:pos x="9" y="74"/>
              </a:cxn>
              <a:cxn ang="0">
                <a:pos x="9" y="91"/>
              </a:cxn>
              <a:cxn ang="0">
                <a:pos x="83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9"/>
              </a:cxn>
              <a:cxn ang="0">
                <a:pos x="90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90" y="78"/>
              </a:cxn>
              <a:cxn ang="0">
                <a:pos x="53" y="4"/>
              </a:cxn>
              <a:cxn ang="0">
                <a:pos x="52" y="3"/>
              </a:cxn>
              <a:cxn ang="0">
                <a:pos x="51" y="1"/>
              </a:cxn>
              <a:cxn ang="0">
                <a:pos x="48" y="0"/>
              </a:cxn>
              <a:cxn ang="0">
                <a:pos x="46" y="0"/>
              </a:cxn>
              <a:cxn ang="0">
                <a:pos x="44" y="0"/>
              </a:cxn>
              <a:cxn ang="0">
                <a:pos x="42" y="1"/>
              </a:cxn>
              <a:cxn ang="0">
                <a:pos x="41" y="3"/>
              </a:cxn>
              <a:cxn ang="0">
                <a:pos x="39" y="4"/>
              </a:cxn>
              <a:cxn ang="0">
                <a:pos x="2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2" y="87"/>
              </a:cxn>
              <a:cxn ang="0">
                <a:pos x="3" y="88"/>
              </a:cxn>
              <a:cxn ang="0">
                <a:pos x="4" y="89"/>
              </a:cxn>
              <a:cxn ang="0">
                <a:pos x="6" y="91"/>
              </a:cxn>
              <a:cxn ang="0">
                <a:pos x="9" y="91"/>
              </a:cxn>
              <a:cxn ang="0">
                <a:pos x="9" y="74"/>
              </a:cxn>
            </a:cxnLst>
            <a:rect l="0" t="0" r="r" b="b"/>
            <a:pathLst>
              <a:path w="91" h="91">
                <a:moveTo>
                  <a:pt x="9" y="74"/>
                </a:moveTo>
                <a:lnTo>
                  <a:pt x="16" y="87"/>
                </a:lnTo>
                <a:lnTo>
                  <a:pt x="53" y="12"/>
                </a:lnTo>
                <a:lnTo>
                  <a:pt x="39" y="12"/>
                </a:lnTo>
                <a:lnTo>
                  <a:pt x="76" y="87"/>
                </a:lnTo>
                <a:lnTo>
                  <a:pt x="83" y="74"/>
                </a:lnTo>
                <a:lnTo>
                  <a:pt x="9" y="74"/>
                </a:lnTo>
                <a:lnTo>
                  <a:pt x="9" y="91"/>
                </a:lnTo>
                <a:lnTo>
                  <a:pt x="83" y="91"/>
                </a:lnTo>
                <a:lnTo>
                  <a:pt x="84" y="91"/>
                </a:lnTo>
                <a:lnTo>
                  <a:pt x="87" y="89"/>
                </a:lnTo>
                <a:lnTo>
                  <a:pt x="88" y="89"/>
                </a:lnTo>
                <a:lnTo>
                  <a:pt x="90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90" y="78"/>
                </a:lnTo>
                <a:lnTo>
                  <a:pt x="53" y="4"/>
                </a:lnTo>
                <a:lnTo>
                  <a:pt x="52" y="3"/>
                </a:lnTo>
                <a:lnTo>
                  <a:pt x="51" y="1"/>
                </a:lnTo>
                <a:lnTo>
                  <a:pt x="48" y="0"/>
                </a:lnTo>
                <a:lnTo>
                  <a:pt x="46" y="0"/>
                </a:lnTo>
                <a:lnTo>
                  <a:pt x="44" y="0"/>
                </a:lnTo>
                <a:lnTo>
                  <a:pt x="42" y="1"/>
                </a:lnTo>
                <a:lnTo>
                  <a:pt x="41" y="3"/>
                </a:lnTo>
                <a:lnTo>
                  <a:pt x="39" y="4"/>
                </a:lnTo>
                <a:lnTo>
                  <a:pt x="2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2" y="87"/>
                </a:lnTo>
                <a:lnTo>
                  <a:pt x="3" y="88"/>
                </a:lnTo>
                <a:lnTo>
                  <a:pt x="4" y="89"/>
                </a:lnTo>
                <a:lnTo>
                  <a:pt x="6" y="91"/>
                </a:lnTo>
                <a:lnTo>
                  <a:pt x="9" y="91"/>
                </a:lnTo>
                <a:lnTo>
                  <a:pt x="9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7" name="Freeform 29"/>
          <p:cNvSpPr>
            <a:spLocks/>
          </p:cNvSpPr>
          <p:nvPr/>
        </p:nvSpPr>
        <p:spPr bwMode="auto">
          <a:xfrm>
            <a:off x="5680075" y="3678238"/>
            <a:ext cx="25400" cy="290512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0"/>
              </a:cxn>
              <a:cxn ang="0">
                <a:pos x="5" y="183"/>
              </a:cxn>
              <a:cxn ang="0">
                <a:pos x="11" y="183"/>
              </a:cxn>
              <a:cxn ang="0">
                <a:pos x="14" y="180"/>
              </a:cxn>
              <a:cxn ang="0">
                <a:pos x="16" y="178"/>
              </a:cxn>
              <a:cxn ang="0">
                <a:pos x="16" y="6"/>
              </a:cxn>
              <a:cxn ang="0">
                <a:pos x="14" y="3"/>
              </a:cxn>
              <a:cxn ang="0">
                <a:pos x="11" y="0"/>
              </a:cxn>
              <a:cxn ang="0">
                <a:pos x="5" y="0"/>
              </a:cxn>
              <a:cxn ang="0">
                <a:pos x="3" y="3"/>
              </a:cxn>
              <a:cxn ang="0">
                <a:pos x="0" y="6"/>
              </a:cxn>
              <a:cxn ang="0">
                <a:pos x="0" y="8"/>
              </a:cxn>
              <a:cxn ang="0">
                <a:pos x="0" y="175"/>
              </a:cxn>
            </a:cxnLst>
            <a:rect l="0" t="0" r="r" b="b"/>
            <a:pathLst>
              <a:path w="16" h="183">
                <a:moveTo>
                  <a:pt x="0" y="175"/>
                </a:moveTo>
                <a:lnTo>
                  <a:pt x="0" y="178"/>
                </a:lnTo>
                <a:lnTo>
                  <a:pt x="3" y="180"/>
                </a:lnTo>
                <a:lnTo>
                  <a:pt x="5" y="183"/>
                </a:lnTo>
                <a:lnTo>
                  <a:pt x="11" y="183"/>
                </a:lnTo>
                <a:lnTo>
                  <a:pt x="14" y="180"/>
                </a:lnTo>
                <a:lnTo>
                  <a:pt x="16" y="178"/>
                </a:ln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8" name="Freeform 30"/>
          <p:cNvSpPr>
            <a:spLocks/>
          </p:cNvSpPr>
          <p:nvPr/>
        </p:nvSpPr>
        <p:spPr bwMode="auto">
          <a:xfrm>
            <a:off x="5635625" y="3651250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6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6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79" name="Freeform 31"/>
          <p:cNvSpPr>
            <a:spLocks/>
          </p:cNvSpPr>
          <p:nvPr/>
        </p:nvSpPr>
        <p:spPr bwMode="auto">
          <a:xfrm>
            <a:off x="5621338" y="3638550"/>
            <a:ext cx="144462" cy="144463"/>
          </a:xfrm>
          <a:custGeom>
            <a:avLst/>
            <a:gdLst/>
            <a:ahLst/>
            <a:cxnLst>
              <a:cxn ang="0">
                <a:pos x="9" y="74"/>
              </a:cxn>
              <a:cxn ang="0">
                <a:pos x="16" y="87"/>
              </a:cxn>
              <a:cxn ang="0">
                <a:pos x="52" y="12"/>
              </a:cxn>
              <a:cxn ang="0">
                <a:pos x="38" y="12"/>
              </a:cxn>
              <a:cxn ang="0">
                <a:pos x="76" y="87"/>
              </a:cxn>
              <a:cxn ang="0">
                <a:pos x="83" y="74"/>
              </a:cxn>
              <a:cxn ang="0">
                <a:pos x="9" y="74"/>
              </a:cxn>
              <a:cxn ang="0">
                <a:pos x="9" y="91"/>
              </a:cxn>
              <a:cxn ang="0">
                <a:pos x="83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8"/>
              </a:cxn>
              <a:cxn ang="0">
                <a:pos x="90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90" y="78"/>
              </a:cxn>
              <a:cxn ang="0">
                <a:pos x="52" y="4"/>
              </a:cxn>
              <a:cxn ang="0">
                <a:pos x="51" y="1"/>
              </a:cxn>
              <a:cxn ang="0">
                <a:pos x="49" y="1"/>
              </a:cxn>
              <a:cxn ang="0">
                <a:pos x="46" y="0"/>
              </a:cxn>
              <a:cxn ang="0">
                <a:pos x="45" y="0"/>
              </a:cxn>
              <a:cxn ang="0">
                <a:pos x="42" y="0"/>
              </a:cxn>
              <a:cxn ang="0">
                <a:pos x="41" y="1"/>
              </a:cxn>
              <a:cxn ang="0">
                <a:pos x="38" y="3"/>
              </a:cxn>
              <a:cxn ang="0">
                <a:pos x="38" y="4"/>
              </a:cxn>
              <a:cxn ang="0">
                <a:pos x="2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2" y="87"/>
              </a:cxn>
              <a:cxn ang="0">
                <a:pos x="3" y="88"/>
              </a:cxn>
              <a:cxn ang="0">
                <a:pos x="5" y="89"/>
              </a:cxn>
              <a:cxn ang="0">
                <a:pos x="6" y="91"/>
              </a:cxn>
              <a:cxn ang="0">
                <a:pos x="9" y="91"/>
              </a:cxn>
              <a:cxn ang="0">
                <a:pos x="9" y="74"/>
              </a:cxn>
            </a:cxnLst>
            <a:rect l="0" t="0" r="r" b="b"/>
            <a:pathLst>
              <a:path w="91" h="91">
                <a:moveTo>
                  <a:pt x="9" y="74"/>
                </a:moveTo>
                <a:lnTo>
                  <a:pt x="16" y="87"/>
                </a:lnTo>
                <a:lnTo>
                  <a:pt x="52" y="12"/>
                </a:lnTo>
                <a:lnTo>
                  <a:pt x="38" y="12"/>
                </a:lnTo>
                <a:lnTo>
                  <a:pt x="76" y="87"/>
                </a:lnTo>
                <a:lnTo>
                  <a:pt x="83" y="74"/>
                </a:lnTo>
                <a:lnTo>
                  <a:pt x="9" y="74"/>
                </a:lnTo>
                <a:lnTo>
                  <a:pt x="9" y="91"/>
                </a:lnTo>
                <a:lnTo>
                  <a:pt x="83" y="91"/>
                </a:lnTo>
                <a:lnTo>
                  <a:pt x="84" y="91"/>
                </a:lnTo>
                <a:lnTo>
                  <a:pt x="87" y="89"/>
                </a:lnTo>
                <a:lnTo>
                  <a:pt x="88" y="88"/>
                </a:lnTo>
                <a:lnTo>
                  <a:pt x="90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90" y="78"/>
                </a:lnTo>
                <a:lnTo>
                  <a:pt x="52" y="4"/>
                </a:lnTo>
                <a:lnTo>
                  <a:pt x="51" y="1"/>
                </a:lnTo>
                <a:lnTo>
                  <a:pt x="49" y="1"/>
                </a:lnTo>
                <a:lnTo>
                  <a:pt x="46" y="0"/>
                </a:lnTo>
                <a:lnTo>
                  <a:pt x="45" y="0"/>
                </a:lnTo>
                <a:lnTo>
                  <a:pt x="42" y="0"/>
                </a:lnTo>
                <a:lnTo>
                  <a:pt x="41" y="1"/>
                </a:lnTo>
                <a:lnTo>
                  <a:pt x="38" y="3"/>
                </a:lnTo>
                <a:lnTo>
                  <a:pt x="38" y="4"/>
                </a:lnTo>
                <a:lnTo>
                  <a:pt x="2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2" y="87"/>
                </a:lnTo>
                <a:lnTo>
                  <a:pt x="3" y="88"/>
                </a:lnTo>
                <a:lnTo>
                  <a:pt x="5" y="89"/>
                </a:lnTo>
                <a:lnTo>
                  <a:pt x="6" y="91"/>
                </a:lnTo>
                <a:lnTo>
                  <a:pt x="9" y="91"/>
                </a:lnTo>
                <a:lnTo>
                  <a:pt x="9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0" name="Freeform 32"/>
          <p:cNvSpPr>
            <a:spLocks/>
          </p:cNvSpPr>
          <p:nvPr/>
        </p:nvSpPr>
        <p:spPr bwMode="auto">
          <a:xfrm>
            <a:off x="6011863" y="3678238"/>
            <a:ext cx="26987" cy="290512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0"/>
              </a:cxn>
              <a:cxn ang="0">
                <a:pos x="6" y="183"/>
              </a:cxn>
              <a:cxn ang="0">
                <a:pos x="12" y="183"/>
              </a:cxn>
              <a:cxn ang="0">
                <a:pos x="14" y="180"/>
              </a:cxn>
              <a:cxn ang="0">
                <a:pos x="17" y="178"/>
              </a:cxn>
              <a:cxn ang="0">
                <a:pos x="17" y="6"/>
              </a:cxn>
              <a:cxn ang="0">
                <a:pos x="14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8"/>
              </a:cxn>
              <a:cxn ang="0">
                <a:pos x="0" y="175"/>
              </a:cxn>
            </a:cxnLst>
            <a:rect l="0" t="0" r="r" b="b"/>
            <a:pathLst>
              <a:path w="17" h="183">
                <a:moveTo>
                  <a:pt x="0" y="175"/>
                </a:moveTo>
                <a:lnTo>
                  <a:pt x="0" y="178"/>
                </a:lnTo>
                <a:lnTo>
                  <a:pt x="3" y="180"/>
                </a:lnTo>
                <a:lnTo>
                  <a:pt x="6" y="183"/>
                </a:lnTo>
                <a:lnTo>
                  <a:pt x="12" y="183"/>
                </a:lnTo>
                <a:lnTo>
                  <a:pt x="14" y="180"/>
                </a:lnTo>
                <a:lnTo>
                  <a:pt x="17" y="178"/>
                </a:lnTo>
                <a:lnTo>
                  <a:pt x="17" y="6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1" name="Freeform 33"/>
          <p:cNvSpPr>
            <a:spLocks/>
          </p:cNvSpPr>
          <p:nvPr/>
        </p:nvSpPr>
        <p:spPr bwMode="auto">
          <a:xfrm>
            <a:off x="5967413" y="3651250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7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7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2" name="Freeform 34"/>
          <p:cNvSpPr>
            <a:spLocks/>
          </p:cNvSpPr>
          <p:nvPr/>
        </p:nvSpPr>
        <p:spPr bwMode="auto">
          <a:xfrm>
            <a:off x="5954713" y="3638550"/>
            <a:ext cx="144462" cy="144463"/>
          </a:xfrm>
          <a:custGeom>
            <a:avLst/>
            <a:gdLst/>
            <a:ahLst/>
            <a:cxnLst>
              <a:cxn ang="0">
                <a:pos x="8" y="74"/>
              </a:cxn>
              <a:cxn ang="0">
                <a:pos x="15" y="87"/>
              </a:cxn>
              <a:cxn ang="0">
                <a:pos x="52" y="12"/>
              </a:cxn>
              <a:cxn ang="0">
                <a:pos x="38" y="12"/>
              </a:cxn>
              <a:cxn ang="0">
                <a:pos x="75" y="87"/>
              </a:cxn>
              <a:cxn ang="0">
                <a:pos x="82" y="74"/>
              </a:cxn>
              <a:cxn ang="0">
                <a:pos x="8" y="74"/>
              </a:cxn>
              <a:cxn ang="0">
                <a:pos x="8" y="91"/>
              </a:cxn>
              <a:cxn ang="0">
                <a:pos x="82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8"/>
              </a:cxn>
              <a:cxn ang="0">
                <a:pos x="89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89" y="78"/>
              </a:cxn>
              <a:cxn ang="0">
                <a:pos x="52" y="4"/>
              </a:cxn>
              <a:cxn ang="0">
                <a:pos x="50" y="1"/>
              </a:cxn>
              <a:cxn ang="0">
                <a:pos x="49" y="1"/>
              </a:cxn>
              <a:cxn ang="0">
                <a:pos x="46" y="0"/>
              </a:cxn>
              <a:cxn ang="0">
                <a:pos x="45" y="0"/>
              </a:cxn>
              <a:cxn ang="0">
                <a:pos x="42" y="0"/>
              </a:cxn>
              <a:cxn ang="0">
                <a:pos x="41" y="1"/>
              </a:cxn>
              <a:cxn ang="0">
                <a:pos x="38" y="3"/>
              </a:cxn>
              <a:cxn ang="0">
                <a:pos x="38" y="4"/>
              </a:cxn>
              <a:cxn ang="0">
                <a:pos x="1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1" y="87"/>
              </a:cxn>
              <a:cxn ang="0">
                <a:pos x="3" y="88"/>
              </a:cxn>
              <a:cxn ang="0">
                <a:pos x="4" y="89"/>
              </a:cxn>
              <a:cxn ang="0">
                <a:pos x="6" y="91"/>
              </a:cxn>
              <a:cxn ang="0">
                <a:pos x="8" y="91"/>
              </a:cxn>
              <a:cxn ang="0">
                <a:pos x="8" y="74"/>
              </a:cxn>
            </a:cxnLst>
            <a:rect l="0" t="0" r="r" b="b"/>
            <a:pathLst>
              <a:path w="91" h="91">
                <a:moveTo>
                  <a:pt x="8" y="74"/>
                </a:moveTo>
                <a:lnTo>
                  <a:pt x="15" y="87"/>
                </a:lnTo>
                <a:lnTo>
                  <a:pt x="52" y="12"/>
                </a:lnTo>
                <a:lnTo>
                  <a:pt x="38" y="12"/>
                </a:lnTo>
                <a:lnTo>
                  <a:pt x="75" y="87"/>
                </a:lnTo>
                <a:lnTo>
                  <a:pt x="82" y="74"/>
                </a:lnTo>
                <a:lnTo>
                  <a:pt x="8" y="74"/>
                </a:lnTo>
                <a:lnTo>
                  <a:pt x="8" y="91"/>
                </a:lnTo>
                <a:lnTo>
                  <a:pt x="82" y="91"/>
                </a:lnTo>
                <a:lnTo>
                  <a:pt x="84" y="91"/>
                </a:lnTo>
                <a:lnTo>
                  <a:pt x="87" y="89"/>
                </a:lnTo>
                <a:lnTo>
                  <a:pt x="88" y="88"/>
                </a:lnTo>
                <a:lnTo>
                  <a:pt x="89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89" y="78"/>
                </a:lnTo>
                <a:lnTo>
                  <a:pt x="52" y="4"/>
                </a:lnTo>
                <a:lnTo>
                  <a:pt x="50" y="1"/>
                </a:lnTo>
                <a:lnTo>
                  <a:pt x="49" y="1"/>
                </a:lnTo>
                <a:lnTo>
                  <a:pt x="46" y="0"/>
                </a:lnTo>
                <a:lnTo>
                  <a:pt x="45" y="0"/>
                </a:lnTo>
                <a:lnTo>
                  <a:pt x="42" y="0"/>
                </a:lnTo>
                <a:lnTo>
                  <a:pt x="41" y="1"/>
                </a:lnTo>
                <a:lnTo>
                  <a:pt x="38" y="3"/>
                </a:lnTo>
                <a:lnTo>
                  <a:pt x="38" y="4"/>
                </a:lnTo>
                <a:lnTo>
                  <a:pt x="1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1" y="87"/>
                </a:lnTo>
                <a:lnTo>
                  <a:pt x="3" y="88"/>
                </a:lnTo>
                <a:lnTo>
                  <a:pt x="4" y="89"/>
                </a:lnTo>
                <a:lnTo>
                  <a:pt x="6" y="91"/>
                </a:lnTo>
                <a:lnTo>
                  <a:pt x="8" y="91"/>
                </a:lnTo>
                <a:lnTo>
                  <a:pt x="8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3" name="Freeform 35"/>
          <p:cNvSpPr>
            <a:spLocks/>
          </p:cNvSpPr>
          <p:nvPr/>
        </p:nvSpPr>
        <p:spPr bwMode="auto">
          <a:xfrm>
            <a:off x="6345238" y="3678238"/>
            <a:ext cx="26987" cy="290512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3" y="180"/>
              </a:cxn>
              <a:cxn ang="0">
                <a:pos x="6" y="183"/>
              </a:cxn>
              <a:cxn ang="0">
                <a:pos x="11" y="183"/>
              </a:cxn>
              <a:cxn ang="0">
                <a:pos x="14" y="180"/>
              </a:cxn>
              <a:cxn ang="0">
                <a:pos x="17" y="178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8"/>
              </a:cxn>
              <a:cxn ang="0">
                <a:pos x="0" y="175"/>
              </a:cxn>
            </a:cxnLst>
            <a:rect l="0" t="0" r="r" b="b"/>
            <a:pathLst>
              <a:path w="17" h="183">
                <a:moveTo>
                  <a:pt x="0" y="175"/>
                </a:moveTo>
                <a:lnTo>
                  <a:pt x="0" y="178"/>
                </a:lnTo>
                <a:lnTo>
                  <a:pt x="3" y="180"/>
                </a:lnTo>
                <a:lnTo>
                  <a:pt x="6" y="183"/>
                </a:lnTo>
                <a:lnTo>
                  <a:pt x="11" y="183"/>
                </a:lnTo>
                <a:lnTo>
                  <a:pt x="14" y="180"/>
                </a:lnTo>
                <a:lnTo>
                  <a:pt x="17" y="178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4" name="Freeform 36"/>
          <p:cNvSpPr>
            <a:spLocks/>
          </p:cNvSpPr>
          <p:nvPr/>
        </p:nvSpPr>
        <p:spPr bwMode="auto">
          <a:xfrm>
            <a:off x="6300788" y="3651250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6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6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5" name="Freeform 37"/>
          <p:cNvSpPr>
            <a:spLocks/>
          </p:cNvSpPr>
          <p:nvPr/>
        </p:nvSpPr>
        <p:spPr bwMode="auto">
          <a:xfrm>
            <a:off x="6288088" y="3638550"/>
            <a:ext cx="142875" cy="144463"/>
          </a:xfrm>
          <a:custGeom>
            <a:avLst/>
            <a:gdLst/>
            <a:ahLst/>
            <a:cxnLst>
              <a:cxn ang="0">
                <a:pos x="8" y="74"/>
              </a:cxn>
              <a:cxn ang="0">
                <a:pos x="15" y="87"/>
              </a:cxn>
              <a:cxn ang="0">
                <a:pos x="51" y="12"/>
              </a:cxn>
              <a:cxn ang="0">
                <a:pos x="37" y="12"/>
              </a:cxn>
              <a:cxn ang="0">
                <a:pos x="75" y="87"/>
              </a:cxn>
              <a:cxn ang="0">
                <a:pos x="82" y="74"/>
              </a:cxn>
              <a:cxn ang="0">
                <a:pos x="8" y="74"/>
              </a:cxn>
              <a:cxn ang="0">
                <a:pos x="8" y="91"/>
              </a:cxn>
              <a:cxn ang="0">
                <a:pos x="82" y="91"/>
              </a:cxn>
              <a:cxn ang="0">
                <a:pos x="83" y="91"/>
              </a:cxn>
              <a:cxn ang="0">
                <a:pos x="86" y="89"/>
              </a:cxn>
              <a:cxn ang="0">
                <a:pos x="88" y="88"/>
              </a:cxn>
              <a:cxn ang="0">
                <a:pos x="89" y="87"/>
              </a:cxn>
              <a:cxn ang="0">
                <a:pos x="90" y="85"/>
              </a:cxn>
              <a:cxn ang="0">
                <a:pos x="90" y="82"/>
              </a:cxn>
              <a:cxn ang="0">
                <a:pos x="90" y="81"/>
              </a:cxn>
              <a:cxn ang="0">
                <a:pos x="89" y="78"/>
              </a:cxn>
              <a:cxn ang="0">
                <a:pos x="51" y="4"/>
              </a:cxn>
              <a:cxn ang="0">
                <a:pos x="50" y="1"/>
              </a:cxn>
              <a:cxn ang="0">
                <a:pos x="49" y="1"/>
              </a:cxn>
              <a:cxn ang="0">
                <a:pos x="46" y="0"/>
              </a:cxn>
              <a:cxn ang="0">
                <a:pos x="44" y="0"/>
              </a:cxn>
              <a:cxn ang="0">
                <a:pos x="42" y="0"/>
              </a:cxn>
              <a:cxn ang="0">
                <a:pos x="40" y="1"/>
              </a:cxn>
              <a:cxn ang="0">
                <a:pos x="37" y="3"/>
              </a:cxn>
              <a:cxn ang="0">
                <a:pos x="37" y="4"/>
              </a:cxn>
              <a:cxn ang="0">
                <a:pos x="1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1" y="87"/>
              </a:cxn>
              <a:cxn ang="0">
                <a:pos x="2" y="88"/>
              </a:cxn>
              <a:cxn ang="0">
                <a:pos x="4" y="89"/>
              </a:cxn>
              <a:cxn ang="0">
                <a:pos x="5" y="91"/>
              </a:cxn>
              <a:cxn ang="0">
                <a:pos x="8" y="91"/>
              </a:cxn>
              <a:cxn ang="0">
                <a:pos x="8" y="74"/>
              </a:cxn>
            </a:cxnLst>
            <a:rect l="0" t="0" r="r" b="b"/>
            <a:pathLst>
              <a:path w="90" h="91">
                <a:moveTo>
                  <a:pt x="8" y="74"/>
                </a:moveTo>
                <a:lnTo>
                  <a:pt x="15" y="87"/>
                </a:lnTo>
                <a:lnTo>
                  <a:pt x="51" y="12"/>
                </a:lnTo>
                <a:lnTo>
                  <a:pt x="37" y="12"/>
                </a:lnTo>
                <a:lnTo>
                  <a:pt x="75" y="87"/>
                </a:lnTo>
                <a:lnTo>
                  <a:pt x="82" y="74"/>
                </a:lnTo>
                <a:lnTo>
                  <a:pt x="8" y="74"/>
                </a:lnTo>
                <a:lnTo>
                  <a:pt x="8" y="91"/>
                </a:lnTo>
                <a:lnTo>
                  <a:pt x="82" y="91"/>
                </a:lnTo>
                <a:lnTo>
                  <a:pt x="83" y="91"/>
                </a:lnTo>
                <a:lnTo>
                  <a:pt x="86" y="89"/>
                </a:lnTo>
                <a:lnTo>
                  <a:pt x="88" y="88"/>
                </a:lnTo>
                <a:lnTo>
                  <a:pt x="89" y="87"/>
                </a:lnTo>
                <a:lnTo>
                  <a:pt x="90" y="85"/>
                </a:lnTo>
                <a:lnTo>
                  <a:pt x="90" y="82"/>
                </a:lnTo>
                <a:lnTo>
                  <a:pt x="90" y="81"/>
                </a:lnTo>
                <a:lnTo>
                  <a:pt x="89" y="78"/>
                </a:lnTo>
                <a:lnTo>
                  <a:pt x="51" y="4"/>
                </a:lnTo>
                <a:lnTo>
                  <a:pt x="50" y="1"/>
                </a:lnTo>
                <a:lnTo>
                  <a:pt x="49" y="1"/>
                </a:lnTo>
                <a:lnTo>
                  <a:pt x="46" y="0"/>
                </a:lnTo>
                <a:lnTo>
                  <a:pt x="44" y="0"/>
                </a:lnTo>
                <a:lnTo>
                  <a:pt x="42" y="0"/>
                </a:lnTo>
                <a:lnTo>
                  <a:pt x="40" y="1"/>
                </a:lnTo>
                <a:lnTo>
                  <a:pt x="37" y="3"/>
                </a:lnTo>
                <a:lnTo>
                  <a:pt x="37" y="4"/>
                </a:lnTo>
                <a:lnTo>
                  <a:pt x="1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1" y="87"/>
                </a:lnTo>
                <a:lnTo>
                  <a:pt x="2" y="88"/>
                </a:lnTo>
                <a:lnTo>
                  <a:pt x="4" y="89"/>
                </a:lnTo>
                <a:lnTo>
                  <a:pt x="5" y="91"/>
                </a:lnTo>
                <a:lnTo>
                  <a:pt x="8" y="91"/>
                </a:lnTo>
                <a:lnTo>
                  <a:pt x="8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6" name="Freeform 38"/>
          <p:cNvSpPr>
            <a:spLocks/>
          </p:cNvSpPr>
          <p:nvPr/>
        </p:nvSpPr>
        <p:spPr bwMode="auto">
          <a:xfrm>
            <a:off x="6678613" y="3678238"/>
            <a:ext cx="25400" cy="290512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0" y="178"/>
              </a:cxn>
              <a:cxn ang="0">
                <a:pos x="2" y="180"/>
              </a:cxn>
              <a:cxn ang="0">
                <a:pos x="5" y="183"/>
              </a:cxn>
              <a:cxn ang="0">
                <a:pos x="11" y="183"/>
              </a:cxn>
              <a:cxn ang="0">
                <a:pos x="14" y="180"/>
              </a:cxn>
              <a:cxn ang="0">
                <a:pos x="16" y="178"/>
              </a:cxn>
              <a:cxn ang="0">
                <a:pos x="16" y="6"/>
              </a:cxn>
              <a:cxn ang="0">
                <a:pos x="14" y="3"/>
              </a:cxn>
              <a:cxn ang="0">
                <a:pos x="11" y="0"/>
              </a:cxn>
              <a:cxn ang="0">
                <a:pos x="5" y="0"/>
              </a:cxn>
              <a:cxn ang="0">
                <a:pos x="2" y="3"/>
              </a:cxn>
              <a:cxn ang="0">
                <a:pos x="0" y="6"/>
              </a:cxn>
              <a:cxn ang="0">
                <a:pos x="0" y="8"/>
              </a:cxn>
              <a:cxn ang="0">
                <a:pos x="0" y="175"/>
              </a:cxn>
            </a:cxnLst>
            <a:rect l="0" t="0" r="r" b="b"/>
            <a:pathLst>
              <a:path w="16" h="183">
                <a:moveTo>
                  <a:pt x="0" y="175"/>
                </a:moveTo>
                <a:lnTo>
                  <a:pt x="0" y="178"/>
                </a:lnTo>
                <a:lnTo>
                  <a:pt x="2" y="180"/>
                </a:lnTo>
                <a:lnTo>
                  <a:pt x="5" y="183"/>
                </a:lnTo>
                <a:lnTo>
                  <a:pt x="11" y="183"/>
                </a:lnTo>
                <a:lnTo>
                  <a:pt x="14" y="180"/>
                </a:lnTo>
                <a:lnTo>
                  <a:pt x="16" y="178"/>
                </a:lnTo>
                <a:lnTo>
                  <a:pt x="16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8"/>
                </a:lnTo>
                <a:lnTo>
                  <a:pt x="0" y="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7" name="Freeform 39"/>
          <p:cNvSpPr>
            <a:spLocks/>
          </p:cNvSpPr>
          <p:nvPr/>
        </p:nvSpPr>
        <p:spPr bwMode="auto">
          <a:xfrm>
            <a:off x="6634163" y="3651250"/>
            <a:ext cx="117475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36" y="0"/>
              </a:cxn>
              <a:cxn ang="0">
                <a:pos x="74" y="74"/>
              </a:cxn>
              <a:cxn ang="0">
                <a:pos x="0" y="74"/>
              </a:cxn>
            </a:cxnLst>
            <a:rect l="0" t="0" r="r" b="b"/>
            <a:pathLst>
              <a:path w="74" h="74">
                <a:moveTo>
                  <a:pt x="0" y="74"/>
                </a:moveTo>
                <a:lnTo>
                  <a:pt x="36" y="0"/>
                </a:lnTo>
                <a:lnTo>
                  <a:pt x="74" y="74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8" name="Freeform 40"/>
          <p:cNvSpPr>
            <a:spLocks/>
          </p:cNvSpPr>
          <p:nvPr/>
        </p:nvSpPr>
        <p:spPr bwMode="auto">
          <a:xfrm>
            <a:off x="6619875" y="3638550"/>
            <a:ext cx="144463" cy="144463"/>
          </a:xfrm>
          <a:custGeom>
            <a:avLst/>
            <a:gdLst/>
            <a:ahLst/>
            <a:cxnLst>
              <a:cxn ang="0">
                <a:pos x="9" y="74"/>
              </a:cxn>
              <a:cxn ang="0">
                <a:pos x="16" y="87"/>
              </a:cxn>
              <a:cxn ang="0">
                <a:pos x="52" y="12"/>
              </a:cxn>
              <a:cxn ang="0">
                <a:pos x="38" y="12"/>
              </a:cxn>
              <a:cxn ang="0">
                <a:pos x="76" y="87"/>
              </a:cxn>
              <a:cxn ang="0">
                <a:pos x="83" y="74"/>
              </a:cxn>
              <a:cxn ang="0">
                <a:pos x="9" y="74"/>
              </a:cxn>
              <a:cxn ang="0">
                <a:pos x="9" y="91"/>
              </a:cxn>
              <a:cxn ang="0">
                <a:pos x="83" y="91"/>
              </a:cxn>
              <a:cxn ang="0">
                <a:pos x="84" y="91"/>
              </a:cxn>
              <a:cxn ang="0">
                <a:pos x="87" y="89"/>
              </a:cxn>
              <a:cxn ang="0">
                <a:pos x="88" y="88"/>
              </a:cxn>
              <a:cxn ang="0">
                <a:pos x="90" y="87"/>
              </a:cxn>
              <a:cxn ang="0">
                <a:pos x="91" y="85"/>
              </a:cxn>
              <a:cxn ang="0">
                <a:pos x="91" y="82"/>
              </a:cxn>
              <a:cxn ang="0">
                <a:pos x="91" y="81"/>
              </a:cxn>
              <a:cxn ang="0">
                <a:pos x="90" y="78"/>
              </a:cxn>
              <a:cxn ang="0">
                <a:pos x="52" y="4"/>
              </a:cxn>
              <a:cxn ang="0">
                <a:pos x="51" y="1"/>
              </a:cxn>
              <a:cxn ang="0">
                <a:pos x="49" y="1"/>
              </a:cxn>
              <a:cxn ang="0">
                <a:pos x="46" y="0"/>
              </a:cxn>
              <a:cxn ang="0">
                <a:pos x="45" y="0"/>
              </a:cxn>
              <a:cxn ang="0">
                <a:pos x="42" y="0"/>
              </a:cxn>
              <a:cxn ang="0">
                <a:pos x="41" y="1"/>
              </a:cxn>
              <a:cxn ang="0">
                <a:pos x="38" y="3"/>
              </a:cxn>
              <a:cxn ang="0">
                <a:pos x="38" y="4"/>
              </a:cxn>
              <a:cxn ang="0">
                <a:pos x="2" y="78"/>
              </a:cxn>
              <a:cxn ang="0">
                <a:pos x="0" y="80"/>
              </a:cxn>
              <a:cxn ang="0">
                <a:pos x="0" y="82"/>
              </a:cxn>
              <a:cxn ang="0">
                <a:pos x="0" y="85"/>
              </a:cxn>
              <a:cxn ang="0">
                <a:pos x="2" y="87"/>
              </a:cxn>
              <a:cxn ang="0">
                <a:pos x="3" y="88"/>
              </a:cxn>
              <a:cxn ang="0">
                <a:pos x="4" y="89"/>
              </a:cxn>
              <a:cxn ang="0">
                <a:pos x="6" y="91"/>
              </a:cxn>
              <a:cxn ang="0">
                <a:pos x="9" y="91"/>
              </a:cxn>
              <a:cxn ang="0">
                <a:pos x="9" y="74"/>
              </a:cxn>
            </a:cxnLst>
            <a:rect l="0" t="0" r="r" b="b"/>
            <a:pathLst>
              <a:path w="91" h="91">
                <a:moveTo>
                  <a:pt x="9" y="74"/>
                </a:moveTo>
                <a:lnTo>
                  <a:pt x="16" y="87"/>
                </a:lnTo>
                <a:lnTo>
                  <a:pt x="52" y="12"/>
                </a:lnTo>
                <a:lnTo>
                  <a:pt x="38" y="12"/>
                </a:lnTo>
                <a:lnTo>
                  <a:pt x="76" y="87"/>
                </a:lnTo>
                <a:lnTo>
                  <a:pt x="83" y="74"/>
                </a:lnTo>
                <a:lnTo>
                  <a:pt x="9" y="74"/>
                </a:lnTo>
                <a:lnTo>
                  <a:pt x="9" y="91"/>
                </a:lnTo>
                <a:lnTo>
                  <a:pt x="83" y="91"/>
                </a:lnTo>
                <a:lnTo>
                  <a:pt x="84" y="91"/>
                </a:lnTo>
                <a:lnTo>
                  <a:pt x="87" y="89"/>
                </a:lnTo>
                <a:lnTo>
                  <a:pt x="88" y="88"/>
                </a:lnTo>
                <a:lnTo>
                  <a:pt x="90" y="87"/>
                </a:lnTo>
                <a:lnTo>
                  <a:pt x="91" y="85"/>
                </a:lnTo>
                <a:lnTo>
                  <a:pt x="91" y="82"/>
                </a:lnTo>
                <a:lnTo>
                  <a:pt x="91" y="81"/>
                </a:lnTo>
                <a:lnTo>
                  <a:pt x="90" y="78"/>
                </a:lnTo>
                <a:lnTo>
                  <a:pt x="52" y="4"/>
                </a:lnTo>
                <a:lnTo>
                  <a:pt x="51" y="1"/>
                </a:lnTo>
                <a:lnTo>
                  <a:pt x="49" y="1"/>
                </a:lnTo>
                <a:lnTo>
                  <a:pt x="46" y="0"/>
                </a:lnTo>
                <a:lnTo>
                  <a:pt x="45" y="0"/>
                </a:lnTo>
                <a:lnTo>
                  <a:pt x="42" y="0"/>
                </a:lnTo>
                <a:lnTo>
                  <a:pt x="41" y="1"/>
                </a:lnTo>
                <a:lnTo>
                  <a:pt x="38" y="3"/>
                </a:lnTo>
                <a:lnTo>
                  <a:pt x="38" y="4"/>
                </a:lnTo>
                <a:lnTo>
                  <a:pt x="2" y="78"/>
                </a:lnTo>
                <a:lnTo>
                  <a:pt x="0" y="80"/>
                </a:lnTo>
                <a:lnTo>
                  <a:pt x="0" y="82"/>
                </a:lnTo>
                <a:lnTo>
                  <a:pt x="0" y="85"/>
                </a:lnTo>
                <a:lnTo>
                  <a:pt x="2" y="87"/>
                </a:lnTo>
                <a:lnTo>
                  <a:pt x="3" y="88"/>
                </a:lnTo>
                <a:lnTo>
                  <a:pt x="4" y="89"/>
                </a:lnTo>
                <a:lnTo>
                  <a:pt x="6" y="91"/>
                </a:lnTo>
                <a:lnTo>
                  <a:pt x="9" y="91"/>
                </a:lnTo>
                <a:lnTo>
                  <a:pt x="9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89" name="Rectangle 41"/>
          <p:cNvSpPr>
            <a:spLocks noChangeArrowheads="1"/>
          </p:cNvSpPr>
          <p:nvPr/>
        </p:nvSpPr>
        <p:spPr bwMode="auto">
          <a:xfrm>
            <a:off x="5638800" y="2601913"/>
            <a:ext cx="13561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0" baseline="0">
                <a:solidFill>
                  <a:srgbClr val="000000"/>
                </a:solidFill>
                <a:latin typeface="Comic Sans MS" pitchFamily="66" charset="0"/>
              </a:rPr>
              <a:t>A3   A2   A1  A0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74890" name="Rectangle 42"/>
          <p:cNvSpPr>
            <a:spLocks noChangeArrowheads="1"/>
          </p:cNvSpPr>
          <p:nvPr/>
        </p:nvSpPr>
        <p:spPr bwMode="auto">
          <a:xfrm>
            <a:off x="5580063" y="3983038"/>
            <a:ext cx="1391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0" baseline="0">
                <a:solidFill>
                  <a:srgbClr val="000000"/>
                </a:solidFill>
                <a:latin typeface="Comic Sans MS" pitchFamily="66" charset="0"/>
              </a:rPr>
              <a:t>B3    B2   B1   B0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974891" name="Freeform 43"/>
          <p:cNvSpPr>
            <a:spLocks/>
          </p:cNvSpPr>
          <p:nvPr/>
        </p:nvSpPr>
        <p:spPr bwMode="auto">
          <a:xfrm>
            <a:off x="7639050" y="1846263"/>
            <a:ext cx="858838" cy="1871662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0" y="1174"/>
              </a:cxn>
              <a:cxn ang="0">
                <a:pos x="3" y="1176"/>
              </a:cxn>
              <a:cxn ang="0">
                <a:pos x="5" y="1179"/>
              </a:cxn>
              <a:cxn ang="0">
                <a:pos x="535" y="1179"/>
              </a:cxn>
              <a:cxn ang="0">
                <a:pos x="538" y="1176"/>
              </a:cxn>
              <a:cxn ang="0">
                <a:pos x="541" y="1174"/>
              </a:cxn>
              <a:cxn ang="0">
                <a:pos x="541" y="5"/>
              </a:cxn>
              <a:cxn ang="0">
                <a:pos x="538" y="3"/>
              </a:cxn>
              <a:cxn ang="0">
                <a:pos x="535" y="0"/>
              </a:cxn>
              <a:cxn ang="0">
                <a:pos x="532" y="0"/>
              </a:cxn>
              <a:cxn ang="0">
                <a:pos x="8" y="0"/>
              </a:cxn>
              <a:cxn ang="0">
                <a:pos x="8" y="17"/>
              </a:cxn>
              <a:cxn ang="0">
                <a:pos x="532" y="17"/>
              </a:cxn>
              <a:cxn ang="0">
                <a:pos x="524" y="8"/>
              </a:cxn>
              <a:cxn ang="0">
                <a:pos x="524" y="1171"/>
              </a:cxn>
              <a:cxn ang="0">
                <a:pos x="532" y="1162"/>
              </a:cxn>
              <a:cxn ang="0">
                <a:pos x="8" y="1162"/>
              </a:cxn>
              <a:cxn ang="0">
                <a:pos x="17" y="1171"/>
              </a:cxn>
              <a:cxn ang="0">
                <a:pos x="17" y="8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541" h="1179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74"/>
                </a:lnTo>
                <a:lnTo>
                  <a:pt x="3" y="1176"/>
                </a:lnTo>
                <a:lnTo>
                  <a:pt x="5" y="1179"/>
                </a:lnTo>
                <a:lnTo>
                  <a:pt x="535" y="1179"/>
                </a:lnTo>
                <a:lnTo>
                  <a:pt x="538" y="1176"/>
                </a:lnTo>
                <a:lnTo>
                  <a:pt x="541" y="1174"/>
                </a:lnTo>
                <a:lnTo>
                  <a:pt x="541" y="5"/>
                </a:lnTo>
                <a:lnTo>
                  <a:pt x="538" y="3"/>
                </a:lnTo>
                <a:lnTo>
                  <a:pt x="535" y="0"/>
                </a:lnTo>
                <a:lnTo>
                  <a:pt x="532" y="0"/>
                </a:lnTo>
                <a:lnTo>
                  <a:pt x="8" y="0"/>
                </a:lnTo>
                <a:lnTo>
                  <a:pt x="8" y="17"/>
                </a:lnTo>
                <a:lnTo>
                  <a:pt x="532" y="17"/>
                </a:lnTo>
                <a:lnTo>
                  <a:pt x="524" y="8"/>
                </a:lnTo>
                <a:lnTo>
                  <a:pt x="524" y="1171"/>
                </a:lnTo>
                <a:lnTo>
                  <a:pt x="532" y="1162"/>
                </a:lnTo>
                <a:lnTo>
                  <a:pt x="8" y="1162"/>
                </a:lnTo>
                <a:lnTo>
                  <a:pt x="17" y="1171"/>
                </a:lnTo>
                <a:lnTo>
                  <a:pt x="17" y="8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92" name="Rectangle 44"/>
          <p:cNvSpPr>
            <a:spLocks noChangeArrowheads="1"/>
          </p:cNvSpPr>
          <p:nvPr/>
        </p:nvSpPr>
        <p:spPr bwMode="auto">
          <a:xfrm>
            <a:off x="7778750" y="2068513"/>
            <a:ext cx="1218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93" name="Rectangle 45"/>
          <p:cNvSpPr>
            <a:spLocks noChangeArrowheads="1"/>
          </p:cNvSpPr>
          <p:nvPr/>
        </p:nvSpPr>
        <p:spPr bwMode="auto">
          <a:xfrm>
            <a:off x="7778750" y="2566988"/>
            <a:ext cx="10579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B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94" name="Rectangle 46"/>
          <p:cNvSpPr>
            <a:spLocks noChangeArrowheads="1"/>
          </p:cNvSpPr>
          <p:nvPr/>
        </p:nvSpPr>
        <p:spPr bwMode="auto">
          <a:xfrm>
            <a:off x="7735888" y="2981325"/>
            <a:ext cx="2340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Cin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95" name="Rectangle 47"/>
          <p:cNvSpPr>
            <a:spLocks noChangeArrowheads="1"/>
          </p:cNvSpPr>
          <p:nvPr/>
        </p:nvSpPr>
        <p:spPr bwMode="auto">
          <a:xfrm>
            <a:off x="8026400" y="2690813"/>
            <a:ext cx="33182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Sum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96" name="Rectangle 48"/>
          <p:cNvSpPr>
            <a:spLocks noChangeArrowheads="1"/>
          </p:cNvSpPr>
          <p:nvPr/>
        </p:nvSpPr>
        <p:spPr bwMode="auto">
          <a:xfrm>
            <a:off x="8026400" y="3271838"/>
            <a:ext cx="35426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Cout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97" name="Freeform 49"/>
          <p:cNvSpPr>
            <a:spLocks/>
          </p:cNvSpPr>
          <p:nvPr/>
        </p:nvSpPr>
        <p:spPr bwMode="auto">
          <a:xfrm>
            <a:off x="8470900" y="2789238"/>
            <a:ext cx="317500" cy="25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5" y="16"/>
              </a:cxn>
              <a:cxn ang="0">
                <a:pos x="194" y="16"/>
              </a:cxn>
              <a:cxn ang="0">
                <a:pos x="197" y="14"/>
              </a:cxn>
              <a:cxn ang="0">
                <a:pos x="200" y="11"/>
              </a:cxn>
              <a:cxn ang="0">
                <a:pos x="200" y="5"/>
              </a:cxn>
              <a:cxn ang="0">
                <a:pos x="197" y="3"/>
              </a:cxn>
              <a:cxn ang="0">
                <a:pos x="194" y="0"/>
              </a:cxn>
              <a:cxn ang="0">
                <a:pos x="191" y="0"/>
              </a:cxn>
              <a:cxn ang="0">
                <a:pos x="8" y="0"/>
              </a:cxn>
            </a:cxnLst>
            <a:rect l="0" t="0" r="r" b="b"/>
            <a:pathLst>
              <a:path w="200" h="16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194" y="16"/>
                </a:lnTo>
                <a:lnTo>
                  <a:pt x="197" y="14"/>
                </a:lnTo>
                <a:lnTo>
                  <a:pt x="200" y="11"/>
                </a:lnTo>
                <a:lnTo>
                  <a:pt x="200" y="5"/>
                </a:lnTo>
                <a:lnTo>
                  <a:pt x="197" y="3"/>
                </a:lnTo>
                <a:lnTo>
                  <a:pt x="194" y="0"/>
                </a:lnTo>
                <a:lnTo>
                  <a:pt x="19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98" name="Freeform 50"/>
          <p:cNvSpPr>
            <a:spLocks/>
          </p:cNvSpPr>
          <p:nvPr/>
        </p:nvSpPr>
        <p:spPr bwMode="auto">
          <a:xfrm>
            <a:off x="8763000" y="1500188"/>
            <a:ext cx="26988" cy="1314450"/>
          </a:xfrm>
          <a:custGeom>
            <a:avLst/>
            <a:gdLst/>
            <a:ahLst/>
            <a:cxnLst>
              <a:cxn ang="0">
                <a:pos x="0" y="820"/>
              </a:cxn>
              <a:cxn ang="0">
                <a:pos x="0" y="823"/>
              </a:cxn>
              <a:cxn ang="0">
                <a:pos x="3" y="826"/>
              </a:cxn>
              <a:cxn ang="0">
                <a:pos x="6" y="828"/>
              </a:cxn>
              <a:cxn ang="0">
                <a:pos x="11" y="828"/>
              </a:cxn>
              <a:cxn ang="0">
                <a:pos x="14" y="826"/>
              </a:cxn>
              <a:cxn ang="0">
                <a:pos x="17" y="823"/>
              </a:cxn>
              <a:cxn ang="0">
                <a:pos x="17" y="5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5"/>
              </a:cxn>
              <a:cxn ang="0">
                <a:pos x="0" y="8"/>
              </a:cxn>
              <a:cxn ang="0">
                <a:pos x="0" y="820"/>
              </a:cxn>
            </a:cxnLst>
            <a:rect l="0" t="0" r="r" b="b"/>
            <a:pathLst>
              <a:path w="17" h="828">
                <a:moveTo>
                  <a:pt x="0" y="820"/>
                </a:moveTo>
                <a:lnTo>
                  <a:pt x="0" y="823"/>
                </a:lnTo>
                <a:lnTo>
                  <a:pt x="3" y="826"/>
                </a:lnTo>
                <a:lnTo>
                  <a:pt x="6" y="828"/>
                </a:lnTo>
                <a:lnTo>
                  <a:pt x="11" y="828"/>
                </a:lnTo>
                <a:lnTo>
                  <a:pt x="14" y="826"/>
                </a:lnTo>
                <a:lnTo>
                  <a:pt x="17" y="823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8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899" name="Freeform 51"/>
          <p:cNvSpPr>
            <a:spLocks/>
          </p:cNvSpPr>
          <p:nvPr/>
        </p:nvSpPr>
        <p:spPr bwMode="auto">
          <a:xfrm>
            <a:off x="5268913" y="1500188"/>
            <a:ext cx="3521075" cy="26987"/>
          </a:xfrm>
          <a:custGeom>
            <a:avLst/>
            <a:gdLst/>
            <a:ahLst/>
            <a:cxnLst>
              <a:cxn ang="0">
                <a:pos x="2210" y="17"/>
              </a:cxn>
              <a:cxn ang="0">
                <a:pos x="2212" y="17"/>
              </a:cxn>
              <a:cxn ang="0">
                <a:pos x="2215" y="14"/>
              </a:cxn>
              <a:cxn ang="0">
                <a:pos x="2218" y="11"/>
              </a:cxn>
              <a:cxn ang="0">
                <a:pos x="2218" y="5"/>
              </a:cxn>
              <a:cxn ang="0">
                <a:pos x="2215" y="3"/>
              </a:cxn>
              <a:cxn ang="0">
                <a:pos x="2212" y="0"/>
              </a:cxn>
              <a:cxn ang="0">
                <a:pos x="6" y="0"/>
              </a:cxn>
              <a:cxn ang="0">
                <a:pos x="3" y="3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9" y="17"/>
              </a:cxn>
              <a:cxn ang="0">
                <a:pos x="2210" y="17"/>
              </a:cxn>
            </a:cxnLst>
            <a:rect l="0" t="0" r="r" b="b"/>
            <a:pathLst>
              <a:path w="2218" h="17">
                <a:moveTo>
                  <a:pt x="2210" y="17"/>
                </a:moveTo>
                <a:lnTo>
                  <a:pt x="2212" y="17"/>
                </a:lnTo>
                <a:lnTo>
                  <a:pt x="2215" y="14"/>
                </a:lnTo>
                <a:lnTo>
                  <a:pt x="2218" y="11"/>
                </a:lnTo>
                <a:lnTo>
                  <a:pt x="2218" y="5"/>
                </a:lnTo>
                <a:lnTo>
                  <a:pt x="2215" y="3"/>
                </a:lnTo>
                <a:lnTo>
                  <a:pt x="22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21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0" name="Freeform 52"/>
          <p:cNvSpPr>
            <a:spLocks/>
          </p:cNvSpPr>
          <p:nvPr/>
        </p:nvSpPr>
        <p:spPr bwMode="auto">
          <a:xfrm>
            <a:off x="5268913" y="1500188"/>
            <a:ext cx="26987" cy="525462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17" y="5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5"/>
              </a:cxn>
              <a:cxn ang="0">
                <a:pos x="0" y="325"/>
              </a:cxn>
              <a:cxn ang="0">
                <a:pos x="3" y="328"/>
              </a:cxn>
              <a:cxn ang="0">
                <a:pos x="6" y="331"/>
              </a:cxn>
              <a:cxn ang="0">
                <a:pos x="11" y="331"/>
              </a:cxn>
              <a:cxn ang="0">
                <a:pos x="14" y="328"/>
              </a:cxn>
              <a:cxn ang="0">
                <a:pos x="17" y="325"/>
              </a:cxn>
              <a:cxn ang="0">
                <a:pos x="17" y="323"/>
              </a:cxn>
              <a:cxn ang="0">
                <a:pos x="17" y="8"/>
              </a:cxn>
            </a:cxnLst>
            <a:rect l="0" t="0" r="r" b="b"/>
            <a:pathLst>
              <a:path w="17" h="331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325"/>
                </a:lnTo>
                <a:lnTo>
                  <a:pt x="3" y="328"/>
                </a:lnTo>
                <a:lnTo>
                  <a:pt x="6" y="331"/>
                </a:lnTo>
                <a:lnTo>
                  <a:pt x="11" y="331"/>
                </a:lnTo>
                <a:lnTo>
                  <a:pt x="14" y="328"/>
                </a:lnTo>
                <a:lnTo>
                  <a:pt x="17" y="325"/>
                </a:lnTo>
                <a:lnTo>
                  <a:pt x="17" y="32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1" name="Freeform 53"/>
          <p:cNvSpPr>
            <a:spLocks/>
          </p:cNvSpPr>
          <p:nvPr/>
        </p:nvSpPr>
        <p:spPr bwMode="auto">
          <a:xfrm>
            <a:off x="5268913" y="1998663"/>
            <a:ext cx="26987" cy="2698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11" y="17"/>
              </a:cxn>
              <a:cxn ang="0">
                <a:pos x="14" y="14"/>
              </a:cxn>
              <a:cxn ang="0">
                <a:pos x="17" y="11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9" y="0"/>
              </a:cxn>
            </a:cxnLst>
            <a:rect l="0" t="0" r="r" b="b"/>
            <a:pathLst>
              <a:path w="17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1" y="17"/>
                </a:lnTo>
                <a:lnTo>
                  <a:pt x="14" y="14"/>
                </a:lnTo>
                <a:lnTo>
                  <a:pt x="17" y="11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2" name="Freeform 54"/>
          <p:cNvSpPr>
            <a:spLocks/>
          </p:cNvSpPr>
          <p:nvPr/>
        </p:nvSpPr>
        <p:spPr bwMode="auto">
          <a:xfrm>
            <a:off x="6891338" y="2041525"/>
            <a:ext cx="233362" cy="2698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5" y="17"/>
              </a:cxn>
              <a:cxn ang="0">
                <a:pos x="141" y="17"/>
              </a:cxn>
              <a:cxn ang="0">
                <a:pos x="144" y="14"/>
              </a:cxn>
              <a:cxn ang="0">
                <a:pos x="147" y="11"/>
              </a:cxn>
              <a:cxn ang="0">
                <a:pos x="147" y="5"/>
              </a:cxn>
              <a:cxn ang="0">
                <a:pos x="144" y="3"/>
              </a:cxn>
              <a:cxn ang="0">
                <a:pos x="141" y="0"/>
              </a:cxn>
              <a:cxn ang="0">
                <a:pos x="138" y="0"/>
              </a:cxn>
              <a:cxn ang="0">
                <a:pos x="8" y="0"/>
              </a:cxn>
            </a:cxnLst>
            <a:rect l="0" t="0" r="r" b="b"/>
            <a:pathLst>
              <a:path w="147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141" y="17"/>
                </a:lnTo>
                <a:lnTo>
                  <a:pt x="144" y="14"/>
                </a:lnTo>
                <a:lnTo>
                  <a:pt x="147" y="11"/>
                </a:lnTo>
                <a:lnTo>
                  <a:pt x="147" y="5"/>
                </a:lnTo>
                <a:lnTo>
                  <a:pt x="144" y="3"/>
                </a:lnTo>
                <a:lnTo>
                  <a:pt x="141" y="0"/>
                </a:lnTo>
                <a:lnTo>
                  <a:pt x="13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3" name="Freeform 55"/>
          <p:cNvSpPr>
            <a:spLocks/>
          </p:cNvSpPr>
          <p:nvPr/>
        </p:nvSpPr>
        <p:spPr bwMode="auto">
          <a:xfrm>
            <a:off x="7099300" y="2041525"/>
            <a:ext cx="26988" cy="150813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17" y="5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5"/>
              </a:cxn>
              <a:cxn ang="0">
                <a:pos x="0" y="89"/>
              </a:cxn>
              <a:cxn ang="0">
                <a:pos x="3" y="92"/>
              </a:cxn>
              <a:cxn ang="0">
                <a:pos x="6" y="95"/>
              </a:cxn>
              <a:cxn ang="0">
                <a:pos x="11" y="95"/>
              </a:cxn>
              <a:cxn ang="0">
                <a:pos x="14" y="92"/>
              </a:cxn>
              <a:cxn ang="0">
                <a:pos x="17" y="89"/>
              </a:cxn>
              <a:cxn ang="0">
                <a:pos x="17" y="86"/>
              </a:cxn>
              <a:cxn ang="0">
                <a:pos x="17" y="8"/>
              </a:cxn>
            </a:cxnLst>
            <a:rect l="0" t="0" r="r" b="b"/>
            <a:pathLst>
              <a:path w="17" h="95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9"/>
                </a:lnTo>
                <a:lnTo>
                  <a:pt x="3" y="92"/>
                </a:lnTo>
                <a:lnTo>
                  <a:pt x="6" y="95"/>
                </a:lnTo>
                <a:lnTo>
                  <a:pt x="11" y="95"/>
                </a:lnTo>
                <a:lnTo>
                  <a:pt x="14" y="92"/>
                </a:lnTo>
                <a:lnTo>
                  <a:pt x="17" y="89"/>
                </a:lnTo>
                <a:lnTo>
                  <a:pt x="17" y="8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4" name="Freeform 56"/>
          <p:cNvSpPr>
            <a:spLocks/>
          </p:cNvSpPr>
          <p:nvPr/>
        </p:nvSpPr>
        <p:spPr bwMode="auto">
          <a:xfrm>
            <a:off x="7099300" y="2165350"/>
            <a:ext cx="496888" cy="2698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308" y="17"/>
              </a:cxn>
              <a:cxn ang="0">
                <a:pos x="310" y="14"/>
              </a:cxn>
              <a:cxn ang="0">
                <a:pos x="313" y="11"/>
              </a:cxn>
              <a:cxn ang="0">
                <a:pos x="313" y="6"/>
              </a:cxn>
              <a:cxn ang="0">
                <a:pos x="310" y="3"/>
              </a:cxn>
              <a:cxn ang="0">
                <a:pos x="308" y="0"/>
              </a:cxn>
              <a:cxn ang="0">
                <a:pos x="305" y="0"/>
              </a:cxn>
              <a:cxn ang="0">
                <a:pos x="9" y="0"/>
              </a:cxn>
            </a:cxnLst>
            <a:rect l="0" t="0" r="r" b="b"/>
            <a:pathLst>
              <a:path w="313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08" y="17"/>
                </a:lnTo>
                <a:lnTo>
                  <a:pt x="310" y="14"/>
                </a:lnTo>
                <a:lnTo>
                  <a:pt x="313" y="11"/>
                </a:lnTo>
                <a:lnTo>
                  <a:pt x="313" y="6"/>
                </a:lnTo>
                <a:lnTo>
                  <a:pt x="310" y="3"/>
                </a:lnTo>
                <a:lnTo>
                  <a:pt x="308" y="0"/>
                </a:lnTo>
                <a:lnTo>
                  <a:pt x="305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5" name="Freeform 57"/>
          <p:cNvSpPr>
            <a:spLocks/>
          </p:cNvSpPr>
          <p:nvPr/>
        </p:nvSpPr>
        <p:spPr bwMode="auto">
          <a:xfrm>
            <a:off x="7507288" y="2119313"/>
            <a:ext cx="117475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37"/>
              </a:cxn>
              <a:cxn ang="0">
                <a:pos x="0" y="75"/>
              </a:cxn>
              <a:cxn ang="0">
                <a:pos x="0" y="0"/>
              </a:cxn>
            </a:cxnLst>
            <a:rect l="0" t="0" r="r" b="b"/>
            <a:pathLst>
              <a:path w="74" h="75">
                <a:moveTo>
                  <a:pt x="0" y="0"/>
                </a:moveTo>
                <a:lnTo>
                  <a:pt x="74" y="37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6" name="Freeform 58"/>
          <p:cNvSpPr>
            <a:spLocks/>
          </p:cNvSpPr>
          <p:nvPr/>
        </p:nvSpPr>
        <p:spPr bwMode="auto">
          <a:xfrm>
            <a:off x="7494588" y="2105025"/>
            <a:ext cx="144462" cy="147638"/>
          </a:xfrm>
          <a:custGeom>
            <a:avLst/>
            <a:gdLst/>
            <a:ahLst/>
            <a:cxnLst>
              <a:cxn ang="0">
                <a:pos x="17" y="9"/>
              </a:cxn>
              <a:cxn ang="0">
                <a:pos x="4" y="16"/>
              </a:cxn>
              <a:cxn ang="0">
                <a:pos x="78" y="53"/>
              </a:cxn>
              <a:cxn ang="0">
                <a:pos x="78" y="39"/>
              </a:cxn>
              <a:cxn ang="0">
                <a:pos x="4" y="77"/>
              </a:cxn>
              <a:cxn ang="0">
                <a:pos x="17" y="84"/>
              </a:cxn>
              <a:cxn ang="0">
                <a:pos x="17" y="9"/>
              </a:cxn>
              <a:cxn ang="0">
                <a:pos x="0" y="9"/>
              </a:cxn>
              <a:cxn ang="0">
                <a:pos x="0" y="84"/>
              </a:cxn>
              <a:cxn ang="0">
                <a:pos x="0" y="86"/>
              </a:cxn>
              <a:cxn ang="0">
                <a:pos x="1" y="88"/>
              </a:cxn>
              <a:cxn ang="0">
                <a:pos x="3" y="90"/>
              </a:cxn>
              <a:cxn ang="0">
                <a:pos x="4" y="91"/>
              </a:cxn>
              <a:cxn ang="0">
                <a:pos x="5" y="93"/>
              </a:cxn>
              <a:cxn ang="0">
                <a:pos x="8" y="93"/>
              </a:cxn>
              <a:cxn ang="0">
                <a:pos x="10" y="93"/>
              </a:cxn>
              <a:cxn ang="0">
                <a:pos x="12" y="91"/>
              </a:cxn>
              <a:cxn ang="0">
                <a:pos x="87" y="53"/>
              </a:cxn>
              <a:cxn ang="0">
                <a:pos x="88" y="52"/>
              </a:cxn>
              <a:cxn ang="0">
                <a:pos x="89" y="51"/>
              </a:cxn>
              <a:cxn ang="0">
                <a:pos x="91" y="48"/>
              </a:cxn>
              <a:cxn ang="0">
                <a:pos x="91" y="46"/>
              </a:cxn>
              <a:cxn ang="0">
                <a:pos x="91" y="44"/>
              </a:cxn>
              <a:cxn ang="0">
                <a:pos x="89" y="42"/>
              </a:cxn>
              <a:cxn ang="0">
                <a:pos x="88" y="41"/>
              </a:cxn>
              <a:cxn ang="0">
                <a:pos x="87" y="39"/>
              </a:cxn>
              <a:cxn ang="0">
                <a:pos x="12" y="2"/>
              </a:cxn>
              <a:cxn ang="0">
                <a:pos x="11" y="0"/>
              </a:cxn>
              <a:cxn ang="0">
                <a:pos x="8" y="0"/>
              </a:cxn>
              <a:cxn ang="0">
                <a:pos x="5" y="0"/>
              </a:cxn>
              <a:cxn ang="0">
                <a:pos x="4" y="2"/>
              </a:cxn>
              <a:cxn ang="0">
                <a:pos x="3" y="3"/>
              </a:cxn>
              <a:cxn ang="0">
                <a:pos x="1" y="5"/>
              </a:cxn>
              <a:cxn ang="0">
                <a:pos x="0" y="6"/>
              </a:cxn>
              <a:cxn ang="0">
                <a:pos x="0" y="9"/>
              </a:cxn>
              <a:cxn ang="0">
                <a:pos x="17" y="9"/>
              </a:cxn>
            </a:cxnLst>
            <a:rect l="0" t="0" r="r" b="b"/>
            <a:pathLst>
              <a:path w="91" h="93">
                <a:moveTo>
                  <a:pt x="17" y="9"/>
                </a:moveTo>
                <a:lnTo>
                  <a:pt x="4" y="16"/>
                </a:lnTo>
                <a:lnTo>
                  <a:pt x="78" y="53"/>
                </a:lnTo>
                <a:lnTo>
                  <a:pt x="78" y="39"/>
                </a:lnTo>
                <a:lnTo>
                  <a:pt x="4" y="77"/>
                </a:lnTo>
                <a:lnTo>
                  <a:pt x="17" y="84"/>
                </a:lnTo>
                <a:lnTo>
                  <a:pt x="17" y="9"/>
                </a:lnTo>
                <a:lnTo>
                  <a:pt x="0" y="9"/>
                </a:lnTo>
                <a:lnTo>
                  <a:pt x="0" y="84"/>
                </a:lnTo>
                <a:lnTo>
                  <a:pt x="0" y="86"/>
                </a:lnTo>
                <a:lnTo>
                  <a:pt x="1" y="88"/>
                </a:lnTo>
                <a:lnTo>
                  <a:pt x="3" y="90"/>
                </a:lnTo>
                <a:lnTo>
                  <a:pt x="4" y="91"/>
                </a:lnTo>
                <a:lnTo>
                  <a:pt x="5" y="93"/>
                </a:lnTo>
                <a:lnTo>
                  <a:pt x="8" y="93"/>
                </a:lnTo>
                <a:lnTo>
                  <a:pt x="10" y="93"/>
                </a:lnTo>
                <a:lnTo>
                  <a:pt x="12" y="91"/>
                </a:lnTo>
                <a:lnTo>
                  <a:pt x="87" y="53"/>
                </a:lnTo>
                <a:lnTo>
                  <a:pt x="88" y="52"/>
                </a:lnTo>
                <a:lnTo>
                  <a:pt x="89" y="51"/>
                </a:lnTo>
                <a:lnTo>
                  <a:pt x="91" y="48"/>
                </a:lnTo>
                <a:lnTo>
                  <a:pt x="91" y="46"/>
                </a:lnTo>
                <a:lnTo>
                  <a:pt x="91" y="44"/>
                </a:lnTo>
                <a:lnTo>
                  <a:pt x="89" y="42"/>
                </a:lnTo>
                <a:lnTo>
                  <a:pt x="88" y="41"/>
                </a:lnTo>
                <a:lnTo>
                  <a:pt x="87" y="39"/>
                </a:lnTo>
                <a:lnTo>
                  <a:pt x="12" y="2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4" y="2"/>
                </a:lnTo>
                <a:lnTo>
                  <a:pt x="3" y="3"/>
                </a:lnTo>
                <a:lnTo>
                  <a:pt x="1" y="5"/>
                </a:lnTo>
                <a:lnTo>
                  <a:pt x="0" y="6"/>
                </a:lnTo>
                <a:lnTo>
                  <a:pt x="0" y="9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7" name="Freeform 59"/>
          <p:cNvSpPr>
            <a:spLocks/>
          </p:cNvSpPr>
          <p:nvPr/>
        </p:nvSpPr>
        <p:spPr bwMode="auto">
          <a:xfrm>
            <a:off x="6891338" y="3414713"/>
            <a:ext cx="233362" cy="26987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5" y="17"/>
              </a:cxn>
              <a:cxn ang="0">
                <a:pos x="141" y="17"/>
              </a:cxn>
              <a:cxn ang="0">
                <a:pos x="144" y="14"/>
              </a:cxn>
              <a:cxn ang="0">
                <a:pos x="147" y="11"/>
              </a:cxn>
              <a:cxn ang="0">
                <a:pos x="147" y="5"/>
              </a:cxn>
              <a:cxn ang="0">
                <a:pos x="144" y="3"/>
              </a:cxn>
              <a:cxn ang="0">
                <a:pos x="141" y="0"/>
              </a:cxn>
              <a:cxn ang="0">
                <a:pos x="138" y="0"/>
              </a:cxn>
              <a:cxn ang="0">
                <a:pos x="8" y="0"/>
              </a:cxn>
            </a:cxnLst>
            <a:rect l="0" t="0" r="r" b="b"/>
            <a:pathLst>
              <a:path w="147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141" y="17"/>
                </a:lnTo>
                <a:lnTo>
                  <a:pt x="144" y="14"/>
                </a:lnTo>
                <a:lnTo>
                  <a:pt x="147" y="11"/>
                </a:lnTo>
                <a:lnTo>
                  <a:pt x="147" y="5"/>
                </a:lnTo>
                <a:lnTo>
                  <a:pt x="144" y="3"/>
                </a:lnTo>
                <a:lnTo>
                  <a:pt x="141" y="0"/>
                </a:lnTo>
                <a:lnTo>
                  <a:pt x="13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8" name="Freeform 60"/>
          <p:cNvSpPr>
            <a:spLocks/>
          </p:cNvSpPr>
          <p:nvPr/>
        </p:nvSpPr>
        <p:spPr bwMode="auto">
          <a:xfrm>
            <a:off x="7099300" y="2622550"/>
            <a:ext cx="26988" cy="819150"/>
          </a:xfrm>
          <a:custGeom>
            <a:avLst/>
            <a:gdLst/>
            <a:ahLst/>
            <a:cxnLst>
              <a:cxn ang="0">
                <a:pos x="0" y="507"/>
              </a:cxn>
              <a:cxn ang="0">
                <a:pos x="0" y="510"/>
              </a:cxn>
              <a:cxn ang="0">
                <a:pos x="3" y="513"/>
              </a:cxn>
              <a:cxn ang="0">
                <a:pos x="6" y="516"/>
              </a:cxn>
              <a:cxn ang="0">
                <a:pos x="11" y="516"/>
              </a:cxn>
              <a:cxn ang="0">
                <a:pos x="14" y="513"/>
              </a:cxn>
              <a:cxn ang="0">
                <a:pos x="17" y="510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8"/>
              </a:cxn>
              <a:cxn ang="0">
                <a:pos x="0" y="507"/>
              </a:cxn>
            </a:cxnLst>
            <a:rect l="0" t="0" r="r" b="b"/>
            <a:pathLst>
              <a:path w="17" h="516">
                <a:moveTo>
                  <a:pt x="0" y="507"/>
                </a:moveTo>
                <a:lnTo>
                  <a:pt x="0" y="510"/>
                </a:lnTo>
                <a:lnTo>
                  <a:pt x="3" y="513"/>
                </a:lnTo>
                <a:lnTo>
                  <a:pt x="6" y="516"/>
                </a:lnTo>
                <a:lnTo>
                  <a:pt x="11" y="516"/>
                </a:lnTo>
                <a:lnTo>
                  <a:pt x="14" y="513"/>
                </a:lnTo>
                <a:lnTo>
                  <a:pt x="17" y="510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0" y="5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09" name="Freeform 61"/>
          <p:cNvSpPr>
            <a:spLocks/>
          </p:cNvSpPr>
          <p:nvPr/>
        </p:nvSpPr>
        <p:spPr bwMode="auto">
          <a:xfrm>
            <a:off x="7099300" y="2622550"/>
            <a:ext cx="496888" cy="2698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308" y="17"/>
              </a:cxn>
              <a:cxn ang="0">
                <a:pos x="310" y="14"/>
              </a:cxn>
              <a:cxn ang="0">
                <a:pos x="313" y="11"/>
              </a:cxn>
              <a:cxn ang="0">
                <a:pos x="313" y="6"/>
              </a:cxn>
              <a:cxn ang="0">
                <a:pos x="310" y="3"/>
              </a:cxn>
              <a:cxn ang="0">
                <a:pos x="308" y="0"/>
              </a:cxn>
              <a:cxn ang="0">
                <a:pos x="305" y="0"/>
              </a:cxn>
              <a:cxn ang="0">
                <a:pos x="9" y="0"/>
              </a:cxn>
            </a:cxnLst>
            <a:rect l="0" t="0" r="r" b="b"/>
            <a:pathLst>
              <a:path w="313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308" y="17"/>
                </a:lnTo>
                <a:lnTo>
                  <a:pt x="310" y="14"/>
                </a:lnTo>
                <a:lnTo>
                  <a:pt x="313" y="11"/>
                </a:lnTo>
                <a:lnTo>
                  <a:pt x="313" y="6"/>
                </a:lnTo>
                <a:lnTo>
                  <a:pt x="310" y="3"/>
                </a:lnTo>
                <a:lnTo>
                  <a:pt x="308" y="0"/>
                </a:lnTo>
                <a:lnTo>
                  <a:pt x="305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0" name="Freeform 62"/>
          <p:cNvSpPr>
            <a:spLocks/>
          </p:cNvSpPr>
          <p:nvPr/>
        </p:nvSpPr>
        <p:spPr bwMode="auto">
          <a:xfrm>
            <a:off x="7507288" y="2578100"/>
            <a:ext cx="1174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36"/>
              </a:cxn>
              <a:cxn ang="0">
                <a:pos x="0" y="74"/>
              </a:cxn>
              <a:cxn ang="0">
                <a:pos x="0" y="0"/>
              </a:cxn>
            </a:cxnLst>
            <a:rect l="0" t="0" r="r" b="b"/>
            <a:pathLst>
              <a:path w="74" h="74">
                <a:moveTo>
                  <a:pt x="0" y="0"/>
                </a:moveTo>
                <a:lnTo>
                  <a:pt x="74" y="36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1" name="Freeform 63"/>
          <p:cNvSpPr>
            <a:spLocks/>
          </p:cNvSpPr>
          <p:nvPr/>
        </p:nvSpPr>
        <p:spPr bwMode="auto">
          <a:xfrm>
            <a:off x="7494588" y="2565400"/>
            <a:ext cx="144462" cy="142875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4" y="15"/>
              </a:cxn>
              <a:cxn ang="0">
                <a:pos x="78" y="51"/>
              </a:cxn>
              <a:cxn ang="0">
                <a:pos x="78" y="37"/>
              </a:cxn>
              <a:cxn ang="0">
                <a:pos x="4" y="75"/>
              </a:cxn>
              <a:cxn ang="0">
                <a:pos x="17" y="82"/>
              </a:cxn>
              <a:cxn ang="0">
                <a:pos x="17" y="8"/>
              </a:cxn>
              <a:cxn ang="0">
                <a:pos x="0" y="8"/>
              </a:cxn>
              <a:cxn ang="0">
                <a:pos x="0" y="82"/>
              </a:cxn>
              <a:cxn ang="0">
                <a:pos x="0" y="83"/>
              </a:cxn>
              <a:cxn ang="0">
                <a:pos x="1" y="86"/>
              </a:cxn>
              <a:cxn ang="0">
                <a:pos x="3" y="88"/>
              </a:cxn>
              <a:cxn ang="0">
                <a:pos x="4" y="89"/>
              </a:cxn>
              <a:cxn ang="0">
                <a:pos x="5" y="90"/>
              </a:cxn>
              <a:cxn ang="0">
                <a:pos x="8" y="90"/>
              </a:cxn>
              <a:cxn ang="0">
                <a:pos x="10" y="90"/>
              </a:cxn>
              <a:cxn ang="0">
                <a:pos x="12" y="89"/>
              </a:cxn>
              <a:cxn ang="0">
                <a:pos x="87" y="51"/>
              </a:cxn>
              <a:cxn ang="0">
                <a:pos x="89" y="50"/>
              </a:cxn>
              <a:cxn ang="0">
                <a:pos x="89" y="48"/>
              </a:cxn>
              <a:cxn ang="0">
                <a:pos x="91" y="46"/>
              </a:cxn>
              <a:cxn ang="0">
                <a:pos x="91" y="44"/>
              </a:cxn>
              <a:cxn ang="0">
                <a:pos x="91" y="42"/>
              </a:cxn>
              <a:cxn ang="0">
                <a:pos x="89" y="40"/>
              </a:cxn>
              <a:cxn ang="0">
                <a:pos x="88" y="37"/>
              </a:cxn>
              <a:cxn ang="0">
                <a:pos x="87" y="37"/>
              </a:cxn>
              <a:cxn ang="0">
                <a:pos x="12" y="1"/>
              </a:cxn>
              <a:cxn ang="0">
                <a:pos x="11" y="0"/>
              </a:cxn>
              <a:cxn ang="0">
                <a:pos x="8" y="0"/>
              </a:cxn>
              <a:cxn ang="0">
                <a:pos x="5" y="0"/>
              </a:cxn>
              <a:cxn ang="0">
                <a:pos x="4" y="1"/>
              </a:cxn>
              <a:cxn ang="0">
                <a:pos x="3" y="2"/>
              </a:cxn>
              <a:cxn ang="0">
                <a:pos x="1" y="4"/>
              </a:cxn>
              <a:cxn ang="0">
                <a:pos x="0" y="5"/>
              </a:cxn>
              <a:cxn ang="0">
                <a:pos x="0" y="8"/>
              </a:cxn>
              <a:cxn ang="0">
                <a:pos x="17" y="8"/>
              </a:cxn>
            </a:cxnLst>
            <a:rect l="0" t="0" r="r" b="b"/>
            <a:pathLst>
              <a:path w="91" h="90">
                <a:moveTo>
                  <a:pt x="17" y="8"/>
                </a:moveTo>
                <a:lnTo>
                  <a:pt x="4" y="15"/>
                </a:lnTo>
                <a:lnTo>
                  <a:pt x="78" y="51"/>
                </a:lnTo>
                <a:lnTo>
                  <a:pt x="78" y="37"/>
                </a:lnTo>
                <a:lnTo>
                  <a:pt x="4" y="75"/>
                </a:lnTo>
                <a:lnTo>
                  <a:pt x="17" y="82"/>
                </a:lnTo>
                <a:lnTo>
                  <a:pt x="17" y="8"/>
                </a:lnTo>
                <a:lnTo>
                  <a:pt x="0" y="8"/>
                </a:lnTo>
                <a:lnTo>
                  <a:pt x="0" y="82"/>
                </a:lnTo>
                <a:lnTo>
                  <a:pt x="0" y="83"/>
                </a:lnTo>
                <a:lnTo>
                  <a:pt x="1" y="86"/>
                </a:lnTo>
                <a:lnTo>
                  <a:pt x="3" y="88"/>
                </a:lnTo>
                <a:lnTo>
                  <a:pt x="4" y="89"/>
                </a:lnTo>
                <a:lnTo>
                  <a:pt x="5" y="90"/>
                </a:lnTo>
                <a:lnTo>
                  <a:pt x="8" y="90"/>
                </a:lnTo>
                <a:lnTo>
                  <a:pt x="10" y="90"/>
                </a:lnTo>
                <a:lnTo>
                  <a:pt x="12" y="89"/>
                </a:lnTo>
                <a:lnTo>
                  <a:pt x="87" y="51"/>
                </a:lnTo>
                <a:lnTo>
                  <a:pt x="89" y="50"/>
                </a:lnTo>
                <a:lnTo>
                  <a:pt x="89" y="48"/>
                </a:lnTo>
                <a:lnTo>
                  <a:pt x="91" y="46"/>
                </a:lnTo>
                <a:lnTo>
                  <a:pt x="91" y="44"/>
                </a:lnTo>
                <a:lnTo>
                  <a:pt x="91" y="42"/>
                </a:lnTo>
                <a:lnTo>
                  <a:pt x="89" y="40"/>
                </a:lnTo>
                <a:lnTo>
                  <a:pt x="88" y="37"/>
                </a:lnTo>
                <a:lnTo>
                  <a:pt x="87" y="37"/>
                </a:lnTo>
                <a:lnTo>
                  <a:pt x="12" y="1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4" y="1"/>
                </a:lnTo>
                <a:lnTo>
                  <a:pt x="3" y="2"/>
                </a:lnTo>
                <a:lnTo>
                  <a:pt x="1" y="4"/>
                </a:lnTo>
                <a:lnTo>
                  <a:pt x="0" y="5"/>
                </a:lnTo>
                <a:lnTo>
                  <a:pt x="0" y="8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2" name="Freeform 64"/>
          <p:cNvSpPr>
            <a:spLocks/>
          </p:cNvSpPr>
          <p:nvPr/>
        </p:nvSpPr>
        <p:spPr bwMode="auto">
          <a:xfrm>
            <a:off x="7654925" y="4175125"/>
            <a:ext cx="857250" cy="914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0" y="6"/>
              </a:cxn>
              <a:cxn ang="0">
                <a:pos x="0" y="570"/>
              </a:cxn>
              <a:cxn ang="0">
                <a:pos x="2" y="573"/>
              </a:cxn>
              <a:cxn ang="0">
                <a:pos x="5" y="576"/>
              </a:cxn>
              <a:cxn ang="0">
                <a:pos x="535" y="576"/>
              </a:cxn>
              <a:cxn ang="0">
                <a:pos x="538" y="573"/>
              </a:cxn>
              <a:cxn ang="0">
                <a:pos x="540" y="570"/>
              </a:cxn>
              <a:cxn ang="0">
                <a:pos x="540" y="6"/>
              </a:cxn>
              <a:cxn ang="0">
                <a:pos x="538" y="3"/>
              </a:cxn>
              <a:cxn ang="0">
                <a:pos x="535" y="0"/>
              </a:cxn>
              <a:cxn ang="0">
                <a:pos x="532" y="0"/>
              </a:cxn>
              <a:cxn ang="0">
                <a:pos x="8" y="0"/>
              </a:cxn>
              <a:cxn ang="0">
                <a:pos x="8" y="17"/>
              </a:cxn>
              <a:cxn ang="0">
                <a:pos x="532" y="17"/>
              </a:cxn>
              <a:cxn ang="0">
                <a:pos x="524" y="8"/>
              </a:cxn>
              <a:cxn ang="0">
                <a:pos x="524" y="567"/>
              </a:cxn>
              <a:cxn ang="0">
                <a:pos x="532" y="559"/>
              </a:cxn>
              <a:cxn ang="0">
                <a:pos x="8" y="559"/>
              </a:cxn>
              <a:cxn ang="0">
                <a:pos x="16" y="567"/>
              </a:cxn>
              <a:cxn ang="0">
                <a:pos x="16" y="8"/>
              </a:cxn>
              <a:cxn ang="0">
                <a:pos x="8" y="17"/>
              </a:cxn>
              <a:cxn ang="0">
                <a:pos x="8" y="0"/>
              </a:cxn>
            </a:cxnLst>
            <a:rect l="0" t="0" r="r" b="b"/>
            <a:pathLst>
              <a:path w="540" h="576">
                <a:moveTo>
                  <a:pt x="8" y="0"/>
                </a:move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570"/>
                </a:lnTo>
                <a:lnTo>
                  <a:pt x="2" y="573"/>
                </a:lnTo>
                <a:lnTo>
                  <a:pt x="5" y="576"/>
                </a:lnTo>
                <a:lnTo>
                  <a:pt x="535" y="576"/>
                </a:lnTo>
                <a:lnTo>
                  <a:pt x="538" y="573"/>
                </a:lnTo>
                <a:lnTo>
                  <a:pt x="540" y="570"/>
                </a:lnTo>
                <a:lnTo>
                  <a:pt x="540" y="6"/>
                </a:lnTo>
                <a:lnTo>
                  <a:pt x="538" y="3"/>
                </a:lnTo>
                <a:lnTo>
                  <a:pt x="535" y="0"/>
                </a:lnTo>
                <a:lnTo>
                  <a:pt x="532" y="0"/>
                </a:lnTo>
                <a:lnTo>
                  <a:pt x="8" y="0"/>
                </a:lnTo>
                <a:lnTo>
                  <a:pt x="8" y="17"/>
                </a:lnTo>
                <a:lnTo>
                  <a:pt x="532" y="17"/>
                </a:lnTo>
                <a:lnTo>
                  <a:pt x="524" y="8"/>
                </a:lnTo>
                <a:lnTo>
                  <a:pt x="524" y="567"/>
                </a:lnTo>
                <a:lnTo>
                  <a:pt x="532" y="559"/>
                </a:lnTo>
                <a:lnTo>
                  <a:pt x="8" y="559"/>
                </a:lnTo>
                <a:lnTo>
                  <a:pt x="16" y="567"/>
                </a:lnTo>
                <a:lnTo>
                  <a:pt x="16" y="8"/>
                </a:lnTo>
                <a:lnTo>
                  <a:pt x="8" y="1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3" name="Rectangle 65"/>
          <p:cNvSpPr>
            <a:spLocks noChangeArrowheads="1"/>
          </p:cNvSpPr>
          <p:nvPr/>
        </p:nvSpPr>
        <p:spPr bwMode="auto">
          <a:xfrm>
            <a:off x="8266113" y="42751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14" name="Rectangle 66"/>
          <p:cNvSpPr>
            <a:spLocks noChangeArrowheads="1"/>
          </p:cNvSpPr>
          <p:nvPr/>
        </p:nvSpPr>
        <p:spPr bwMode="auto">
          <a:xfrm>
            <a:off x="7756525" y="4275138"/>
            <a:ext cx="2019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0" baseline="0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17" name="Freeform 69"/>
          <p:cNvSpPr>
            <a:spLocks/>
          </p:cNvSpPr>
          <p:nvPr/>
        </p:nvSpPr>
        <p:spPr bwMode="auto">
          <a:xfrm>
            <a:off x="5268913" y="1998663"/>
            <a:ext cx="249237" cy="2698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151" y="17"/>
              </a:cxn>
              <a:cxn ang="0">
                <a:pos x="154" y="14"/>
              </a:cxn>
              <a:cxn ang="0">
                <a:pos x="157" y="11"/>
              </a:cxn>
              <a:cxn ang="0">
                <a:pos x="157" y="6"/>
              </a:cxn>
              <a:cxn ang="0">
                <a:pos x="154" y="3"/>
              </a:cxn>
              <a:cxn ang="0">
                <a:pos x="151" y="0"/>
              </a:cxn>
              <a:cxn ang="0">
                <a:pos x="148" y="0"/>
              </a:cxn>
              <a:cxn ang="0">
                <a:pos x="9" y="0"/>
              </a:cxn>
            </a:cxnLst>
            <a:rect l="0" t="0" r="r" b="b"/>
            <a:pathLst>
              <a:path w="157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51" y="17"/>
                </a:lnTo>
                <a:lnTo>
                  <a:pt x="154" y="14"/>
                </a:lnTo>
                <a:lnTo>
                  <a:pt x="157" y="11"/>
                </a:lnTo>
                <a:lnTo>
                  <a:pt x="157" y="6"/>
                </a:lnTo>
                <a:lnTo>
                  <a:pt x="154" y="3"/>
                </a:lnTo>
                <a:lnTo>
                  <a:pt x="151" y="0"/>
                </a:lnTo>
                <a:lnTo>
                  <a:pt x="14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8" name="Freeform 70"/>
          <p:cNvSpPr>
            <a:spLocks/>
          </p:cNvSpPr>
          <p:nvPr/>
        </p:nvSpPr>
        <p:spPr bwMode="auto">
          <a:xfrm>
            <a:off x="5426075" y="1952625"/>
            <a:ext cx="117475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38"/>
              </a:cxn>
              <a:cxn ang="0">
                <a:pos x="0" y="75"/>
              </a:cxn>
              <a:cxn ang="0">
                <a:pos x="0" y="0"/>
              </a:cxn>
            </a:cxnLst>
            <a:rect l="0" t="0" r="r" b="b"/>
            <a:pathLst>
              <a:path w="74" h="75">
                <a:moveTo>
                  <a:pt x="0" y="0"/>
                </a:moveTo>
                <a:lnTo>
                  <a:pt x="74" y="38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19" name="Freeform 71"/>
          <p:cNvSpPr>
            <a:spLocks/>
          </p:cNvSpPr>
          <p:nvPr/>
        </p:nvSpPr>
        <p:spPr bwMode="auto">
          <a:xfrm>
            <a:off x="5413375" y="1939925"/>
            <a:ext cx="144463" cy="146050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4" y="15"/>
              </a:cxn>
              <a:cxn ang="0">
                <a:pos x="78" y="53"/>
              </a:cxn>
              <a:cxn ang="0">
                <a:pos x="78" y="39"/>
              </a:cxn>
              <a:cxn ang="0">
                <a:pos x="4" y="76"/>
              </a:cxn>
              <a:cxn ang="0">
                <a:pos x="17" y="83"/>
              </a:cxn>
              <a:cxn ang="0">
                <a:pos x="17" y="8"/>
              </a:cxn>
              <a:cxn ang="0">
                <a:pos x="0" y="8"/>
              </a:cxn>
              <a:cxn ang="0">
                <a:pos x="0" y="83"/>
              </a:cxn>
              <a:cxn ang="0">
                <a:pos x="0" y="85"/>
              </a:cxn>
              <a:cxn ang="0">
                <a:pos x="1" y="88"/>
              </a:cxn>
              <a:cxn ang="0">
                <a:pos x="3" y="89"/>
              </a:cxn>
              <a:cxn ang="0">
                <a:pos x="4" y="90"/>
              </a:cxn>
              <a:cxn ang="0">
                <a:pos x="6" y="92"/>
              </a:cxn>
              <a:cxn ang="0">
                <a:pos x="8" y="92"/>
              </a:cxn>
              <a:cxn ang="0">
                <a:pos x="10" y="92"/>
              </a:cxn>
              <a:cxn ang="0">
                <a:pos x="13" y="90"/>
              </a:cxn>
              <a:cxn ang="0">
                <a:pos x="87" y="53"/>
              </a:cxn>
              <a:cxn ang="0">
                <a:pos x="88" y="51"/>
              </a:cxn>
              <a:cxn ang="0">
                <a:pos x="89" y="50"/>
              </a:cxn>
              <a:cxn ang="0">
                <a:pos x="91" y="47"/>
              </a:cxn>
              <a:cxn ang="0">
                <a:pos x="91" y="46"/>
              </a:cxn>
              <a:cxn ang="0">
                <a:pos x="91" y="43"/>
              </a:cxn>
              <a:cxn ang="0">
                <a:pos x="89" y="41"/>
              </a:cxn>
              <a:cxn ang="0">
                <a:pos x="88" y="40"/>
              </a:cxn>
              <a:cxn ang="0">
                <a:pos x="87" y="39"/>
              </a:cxn>
              <a:cxn ang="0">
                <a:pos x="13" y="1"/>
              </a:cxn>
              <a:cxn ang="0">
                <a:pos x="11" y="0"/>
              </a:cxn>
              <a:cxn ang="0">
                <a:pos x="8" y="0"/>
              </a:cxn>
              <a:cxn ang="0">
                <a:pos x="6" y="0"/>
              </a:cxn>
              <a:cxn ang="0">
                <a:pos x="4" y="1"/>
              </a:cxn>
              <a:cxn ang="0">
                <a:pos x="3" y="2"/>
              </a:cxn>
              <a:cxn ang="0">
                <a:pos x="1" y="4"/>
              </a:cxn>
              <a:cxn ang="0">
                <a:pos x="0" y="5"/>
              </a:cxn>
              <a:cxn ang="0">
                <a:pos x="0" y="8"/>
              </a:cxn>
              <a:cxn ang="0">
                <a:pos x="17" y="8"/>
              </a:cxn>
            </a:cxnLst>
            <a:rect l="0" t="0" r="r" b="b"/>
            <a:pathLst>
              <a:path w="91" h="92">
                <a:moveTo>
                  <a:pt x="17" y="8"/>
                </a:moveTo>
                <a:lnTo>
                  <a:pt x="4" y="15"/>
                </a:lnTo>
                <a:lnTo>
                  <a:pt x="78" y="53"/>
                </a:lnTo>
                <a:lnTo>
                  <a:pt x="78" y="39"/>
                </a:lnTo>
                <a:lnTo>
                  <a:pt x="4" y="76"/>
                </a:lnTo>
                <a:lnTo>
                  <a:pt x="17" y="83"/>
                </a:lnTo>
                <a:lnTo>
                  <a:pt x="17" y="8"/>
                </a:lnTo>
                <a:lnTo>
                  <a:pt x="0" y="8"/>
                </a:lnTo>
                <a:lnTo>
                  <a:pt x="0" y="83"/>
                </a:lnTo>
                <a:lnTo>
                  <a:pt x="0" y="85"/>
                </a:lnTo>
                <a:lnTo>
                  <a:pt x="1" y="88"/>
                </a:lnTo>
                <a:lnTo>
                  <a:pt x="3" y="89"/>
                </a:lnTo>
                <a:lnTo>
                  <a:pt x="4" y="90"/>
                </a:lnTo>
                <a:lnTo>
                  <a:pt x="6" y="92"/>
                </a:lnTo>
                <a:lnTo>
                  <a:pt x="8" y="92"/>
                </a:lnTo>
                <a:lnTo>
                  <a:pt x="10" y="92"/>
                </a:lnTo>
                <a:lnTo>
                  <a:pt x="13" y="90"/>
                </a:lnTo>
                <a:lnTo>
                  <a:pt x="87" y="53"/>
                </a:lnTo>
                <a:lnTo>
                  <a:pt x="88" y="51"/>
                </a:lnTo>
                <a:lnTo>
                  <a:pt x="89" y="50"/>
                </a:lnTo>
                <a:lnTo>
                  <a:pt x="91" y="47"/>
                </a:lnTo>
                <a:lnTo>
                  <a:pt x="91" y="46"/>
                </a:lnTo>
                <a:lnTo>
                  <a:pt x="91" y="43"/>
                </a:lnTo>
                <a:lnTo>
                  <a:pt x="89" y="41"/>
                </a:lnTo>
                <a:lnTo>
                  <a:pt x="88" y="40"/>
                </a:lnTo>
                <a:lnTo>
                  <a:pt x="87" y="39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6" y="0"/>
                </a:lnTo>
                <a:lnTo>
                  <a:pt x="4" y="1"/>
                </a:lnTo>
                <a:lnTo>
                  <a:pt x="3" y="2"/>
                </a:lnTo>
                <a:lnTo>
                  <a:pt x="1" y="4"/>
                </a:lnTo>
                <a:lnTo>
                  <a:pt x="0" y="5"/>
                </a:lnTo>
                <a:lnTo>
                  <a:pt x="0" y="8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0" name="Freeform 72"/>
          <p:cNvSpPr>
            <a:spLocks/>
          </p:cNvSpPr>
          <p:nvPr/>
        </p:nvSpPr>
        <p:spPr bwMode="auto">
          <a:xfrm>
            <a:off x="5184775" y="3414713"/>
            <a:ext cx="290513" cy="26987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" y="0"/>
              </a:cxn>
              <a:cxn ang="0">
                <a:pos x="3" y="3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178" y="17"/>
              </a:cxn>
              <a:cxn ang="0">
                <a:pos x="180" y="14"/>
              </a:cxn>
              <a:cxn ang="0">
                <a:pos x="183" y="11"/>
              </a:cxn>
              <a:cxn ang="0">
                <a:pos x="183" y="5"/>
              </a:cxn>
              <a:cxn ang="0">
                <a:pos x="180" y="3"/>
              </a:cxn>
              <a:cxn ang="0">
                <a:pos x="178" y="0"/>
              </a:cxn>
              <a:cxn ang="0">
                <a:pos x="175" y="0"/>
              </a:cxn>
              <a:cxn ang="0">
                <a:pos x="8" y="0"/>
              </a:cxn>
            </a:cxnLst>
            <a:rect l="0" t="0" r="r" b="b"/>
            <a:pathLst>
              <a:path w="18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78" y="17"/>
                </a:lnTo>
                <a:lnTo>
                  <a:pt x="180" y="14"/>
                </a:lnTo>
                <a:lnTo>
                  <a:pt x="183" y="11"/>
                </a:lnTo>
                <a:lnTo>
                  <a:pt x="183" y="5"/>
                </a:lnTo>
                <a:lnTo>
                  <a:pt x="180" y="3"/>
                </a:lnTo>
                <a:lnTo>
                  <a:pt x="178" y="0"/>
                </a:lnTo>
                <a:lnTo>
                  <a:pt x="17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1" name="Freeform 73"/>
          <p:cNvSpPr>
            <a:spLocks/>
          </p:cNvSpPr>
          <p:nvPr/>
        </p:nvSpPr>
        <p:spPr bwMode="auto">
          <a:xfrm>
            <a:off x="5384800" y="3367088"/>
            <a:ext cx="119063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" y="38"/>
              </a:cxn>
              <a:cxn ang="0">
                <a:pos x="0" y="74"/>
              </a:cxn>
              <a:cxn ang="0">
                <a:pos x="0" y="0"/>
              </a:cxn>
            </a:cxnLst>
            <a:rect l="0" t="0" r="r" b="b"/>
            <a:pathLst>
              <a:path w="75" h="74">
                <a:moveTo>
                  <a:pt x="0" y="0"/>
                </a:moveTo>
                <a:lnTo>
                  <a:pt x="75" y="38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2" name="Freeform 74"/>
          <p:cNvSpPr>
            <a:spLocks/>
          </p:cNvSpPr>
          <p:nvPr/>
        </p:nvSpPr>
        <p:spPr bwMode="auto">
          <a:xfrm>
            <a:off x="5370513" y="3354388"/>
            <a:ext cx="147637" cy="144462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5" y="15"/>
              </a:cxn>
              <a:cxn ang="0">
                <a:pos x="80" y="53"/>
              </a:cxn>
              <a:cxn ang="0">
                <a:pos x="80" y="39"/>
              </a:cxn>
              <a:cxn ang="0">
                <a:pos x="5" y="76"/>
              </a:cxn>
              <a:cxn ang="0">
                <a:pos x="17" y="82"/>
              </a:cxn>
              <a:cxn ang="0">
                <a:pos x="17" y="8"/>
              </a:cxn>
              <a:cxn ang="0">
                <a:pos x="0" y="8"/>
              </a:cxn>
              <a:cxn ang="0">
                <a:pos x="0" y="82"/>
              </a:cxn>
              <a:cxn ang="0">
                <a:pos x="0" y="84"/>
              </a:cxn>
              <a:cxn ang="0">
                <a:pos x="2" y="87"/>
              </a:cxn>
              <a:cxn ang="0">
                <a:pos x="2" y="88"/>
              </a:cxn>
              <a:cxn ang="0">
                <a:pos x="5" y="89"/>
              </a:cxn>
              <a:cxn ang="0">
                <a:pos x="6" y="91"/>
              </a:cxn>
              <a:cxn ang="0">
                <a:pos x="9" y="91"/>
              </a:cxn>
              <a:cxn ang="0">
                <a:pos x="10" y="91"/>
              </a:cxn>
              <a:cxn ang="0">
                <a:pos x="13" y="89"/>
              </a:cxn>
              <a:cxn ang="0">
                <a:pos x="88" y="53"/>
              </a:cxn>
              <a:cxn ang="0">
                <a:pos x="90" y="52"/>
              </a:cxn>
              <a:cxn ang="0">
                <a:pos x="91" y="50"/>
              </a:cxn>
              <a:cxn ang="0">
                <a:pos x="93" y="48"/>
              </a:cxn>
              <a:cxn ang="0">
                <a:pos x="93" y="46"/>
              </a:cxn>
              <a:cxn ang="0">
                <a:pos x="93" y="43"/>
              </a:cxn>
              <a:cxn ang="0">
                <a:pos x="91" y="42"/>
              </a:cxn>
              <a:cxn ang="0">
                <a:pos x="90" y="41"/>
              </a:cxn>
              <a:cxn ang="0">
                <a:pos x="88" y="39"/>
              </a:cxn>
              <a:cxn ang="0">
                <a:pos x="13" y="1"/>
              </a:cxn>
              <a:cxn ang="0">
                <a:pos x="12" y="0"/>
              </a:cxn>
              <a:cxn ang="0">
                <a:pos x="9" y="0"/>
              </a:cxn>
              <a:cxn ang="0">
                <a:pos x="6" y="0"/>
              </a:cxn>
              <a:cxn ang="0">
                <a:pos x="5" y="1"/>
              </a:cxn>
              <a:cxn ang="0">
                <a:pos x="3" y="3"/>
              </a:cxn>
              <a:cxn ang="0">
                <a:pos x="2" y="4"/>
              </a:cxn>
              <a:cxn ang="0">
                <a:pos x="0" y="6"/>
              </a:cxn>
              <a:cxn ang="0">
                <a:pos x="0" y="8"/>
              </a:cxn>
              <a:cxn ang="0">
                <a:pos x="17" y="8"/>
              </a:cxn>
            </a:cxnLst>
            <a:rect l="0" t="0" r="r" b="b"/>
            <a:pathLst>
              <a:path w="93" h="91">
                <a:moveTo>
                  <a:pt x="17" y="8"/>
                </a:moveTo>
                <a:lnTo>
                  <a:pt x="5" y="15"/>
                </a:lnTo>
                <a:lnTo>
                  <a:pt x="80" y="53"/>
                </a:lnTo>
                <a:lnTo>
                  <a:pt x="80" y="39"/>
                </a:lnTo>
                <a:lnTo>
                  <a:pt x="5" y="76"/>
                </a:lnTo>
                <a:lnTo>
                  <a:pt x="17" y="82"/>
                </a:lnTo>
                <a:lnTo>
                  <a:pt x="17" y="8"/>
                </a:lnTo>
                <a:lnTo>
                  <a:pt x="0" y="8"/>
                </a:lnTo>
                <a:lnTo>
                  <a:pt x="0" y="82"/>
                </a:lnTo>
                <a:lnTo>
                  <a:pt x="0" y="84"/>
                </a:lnTo>
                <a:lnTo>
                  <a:pt x="2" y="87"/>
                </a:lnTo>
                <a:lnTo>
                  <a:pt x="2" y="88"/>
                </a:lnTo>
                <a:lnTo>
                  <a:pt x="5" y="89"/>
                </a:lnTo>
                <a:lnTo>
                  <a:pt x="6" y="91"/>
                </a:lnTo>
                <a:lnTo>
                  <a:pt x="9" y="91"/>
                </a:lnTo>
                <a:lnTo>
                  <a:pt x="10" y="91"/>
                </a:lnTo>
                <a:lnTo>
                  <a:pt x="13" y="89"/>
                </a:lnTo>
                <a:lnTo>
                  <a:pt x="88" y="53"/>
                </a:lnTo>
                <a:lnTo>
                  <a:pt x="90" y="52"/>
                </a:lnTo>
                <a:lnTo>
                  <a:pt x="91" y="50"/>
                </a:lnTo>
                <a:lnTo>
                  <a:pt x="93" y="48"/>
                </a:lnTo>
                <a:lnTo>
                  <a:pt x="93" y="46"/>
                </a:lnTo>
                <a:lnTo>
                  <a:pt x="93" y="43"/>
                </a:lnTo>
                <a:lnTo>
                  <a:pt x="91" y="42"/>
                </a:lnTo>
                <a:lnTo>
                  <a:pt x="90" y="41"/>
                </a:lnTo>
                <a:lnTo>
                  <a:pt x="88" y="39"/>
                </a:lnTo>
                <a:lnTo>
                  <a:pt x="13" y="1"/>
                </a:lnTo>
                <a:lnTo>
                  <a:pt x="12" y="0"/>
                </a:lnTo>
                <a:lnTo>
                  <a:pt x="9" y="0"/>
                </a:lnTo>
                <a:lnTo>
                  <a:pt x="6" y="0"/>
                </a:lnTo>
                <a:lnTo>
                  <a:pt x="5" y="1"/>
                </a:lnTo>
                <a:lnTo>
                  <a:pt x="3" y="3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6" name="Freeform 78"/>
          <p:cNvSpPr>
            <a:spLocks/>
          </p:cNvSpPr>
          <p:nvPr/>
        </p:nvSpPr>
        <p:spPr bwMode="auto">
          <a:xfrm>
            <a:off x="8582025" y="4413250"/>
            <a:ext cx="247650" cy="25400"/>
          </a:xfrm>
          <a:custGeom>
            <a:avLst/>
            <a:gdLst/>
            <a:ahLst/>
            <a:cxnLst>
              <a:cxn ang="0">
                <a:pos x="148" y="16"/>
              </a:cxn>
              <a:cxn ang="0">
                <a:pos x="151" y="16"/>
              </a:cxn>
              <a:cxn ang="0">
                <a:pos x="153" y="14"/>
              </a:cxn>
              <a:cxn ang="0">
                <a:pos x="156" y="11"/>
              </a:cxn>
              <a:cxn ang="0">
                <a:pos x="156" y="5"/>
              </a:cxn>
              <a:cxn ang="0">
                <a:pos x="153" y="2"/>
              </a:cxn>
              <a:cxn ang="0">
                <a:pos x="151" y="0"/>
              </a:cxn>
              <a:cxn ang="0">
                <a:pos x="5" y="0"/>
              </a:cxn>
              <a:cxn ang="0">
                <a:pos x="2" y="2"/>
              </a:cxn>
              <a:cxn ang="0">
                <a:pos x="0" y="5"/>
              </a:cxn>
              <a:cxn ang="0">
                <a:pos x="0" y="11"/>
              </a:cxn>
              <a:cxn ang="0">
                <a:pos x="2" y="14"/>
              </a:cxn>
              <a:cxn ang="0">
                <a:pos x="5" y="16"/>
              </a:cxn>
              <a:cxn ang="0">
                <a:pos x="8" y="16"/>
              </a:cxn>
              <a:cxn ang="0">
                <a:pos x="148" y="16"/>
              </a:cxn>
            </a:cxnLst>
            <a:rect l="0" t="0" r="r" b="b"/>
            <a:pathLst>
              <a:path w="156" h="16">
                <a:moveTo>
                  <a:pt x="148" y="16"/>
                </a:moveTo>
                <a:lnTo>
                  <a:pt x="151" y="16"/>
                </a:lnTo>
                <a:lnTo>
                  <a:pt x="153" y="14"/>
                </a:lnTo>
                <a:lnTo>
                  <a:pt x="156" y="11"/>
                </a:lnTo>
                <a:lnTo>
                  <a:pt x="156" y="5"/>
                </a:lnTo>
                <a:lnTo>
                  <a:pt x="153" y="2"/>
                </a:lnTo>
                <a:lnTo>
                  <a:pt x="151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8" y="16"/>
                </a:lnTo>
                <a:lnTo>
                  <a:pt x="14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7" name="Freeform 79"/>
          <p:cNvSpPr>
            <a:spLocks/>
          </p:cNvSpPr>
          <p:nvPr/>
        </p:nvSpPr>
        <p:spPr bwMode="auto">
          <a:xfrm>
            <a:off x="8488363" y="4365625"/>
            <a:ext cx="117475" cy="117475"/>
          </a:xfrm>
          <a:custGeom>
            <a:avLst/>
            <a:gdLst/>
            <a:ahLst/>
            <a:cxnLst>
              <a:cxn ang="0">
                <a:pos x="74" y="74"/>
              </a:cxn>
              <a:cxn ang="0">
                <a:pos x="0" y="38"/>
              </a:cxn>
              <a:cxn ang="0">
                <a:pos x="74" y="0"/>
              </a:cxn>
              <a:cxn ang="0">
                <a:pos x="74" y="74"/>
              </a:cxn>
            </a:cxnLst>
            <a:rect l="0" t="0" r="r" b="b"/>
            <a:pathLst>
              <a:path w="74" h="74">
                <a:moveTo>
                  <a:pt x="74" y="74"/>
                </a:moveTo>
                <a:lnTo>
                  <a:pt x="0" y="38"/>
                </a:lnTo>
                <a:lnTo>
                  <a:pt x="74" y="0"/>
                </a:lnTo>
                <a:lnTo>
                  <a:pt x="74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8" name="Freeform 80"/>
          <p:cNvSpPr>
            <a:spLocks/>
          </p:cNvSpPr>
          <p:nvPr/>
        </p:nvSpPr>
        <p:spPr bwMode="auto">
          <a:xfrm>
            <a:off x="8475663" y="4352925"/>
            <a:ext cx="142875" cy="144463"/>
          </a:xfrm>
          <a:custGeom>
            <a:avLst/>
            <a:gdLst/>
            <a:ahLst/>
            <a:cxnLst>
              <a:cxn ang="0">
                <a:pos x="74" y="82"/>
              </a:cxn>
              <a:cxn ang="0">
                <a:pos x="86" y="75"/>
              </a:cxn>
              <a:cxn ang="0">
                <a:pos x="12" y="39"/>
              </a:cxn>
              <a:cxn ang="0">
                <a:pos x="12" y="53"/>
              </a:cxn>
              <a:cxn ang="0">
                <a:pos x="86" y="15"/>
              </a:cxn>
              <a:cxn ang="0">
                <a:pos x="74" y="8"/>
              </a:cxn>
              <a:cxn ang="0">
                <a:pos x="74" y="82"/>
              </a:cxn>
              <a:cxn ang="0">
                <a:pos x="90" y="82"/>
              </a:cxn>
              <a:cxn ang="0">
                <a:pos x="90" y="8"/>
              </a:cxn>
              <a:cxn ang="0">
                <a:pos x="90" y="7"/>
              </a:cxn>
              <a:cxn ang="0">
                <a:pos x="89" y="4"/>
              </a:cxn>
              <a:cxn ang="0">
                <a:pos x="88" y="3"/>
              </a:cxn>
              <a:cxn ang="0">
                <a:pos x="86" y="1"/>
              </a:cxn>
              <a:cxn ang="0">
                <a:pos x="85" y="0"/>
              </a:cxn>
              <a:cxn ang="0">
                <a:pos x="82" y="0"/>
              </a:cxn>
              <a:cxn ang="0">
                <a:pos x="81" y="0"/>
              </a:cxn>
              <a:cxn ang="0">
                <a:pos x="78" y="1"/>
              </a:cxn>
              <a:cxn ang="0">
                <a:pos x="4" y="39"/>
              </a:cxn>
              <a:cxn ang="0">
                <a:pos x="1" y="40"/>
              </a:cxn>
              <a:cxn ang="0">
                <a:pos x="1" y="42"/>
              </a:cxn>
              <a:cxn ang="0">
                <a:pos x="0" y="45"/>
              </a:cxn>
              <a:cxn ang="0">
                <a:pos x="0" y="46"/>
              </a:cxn>
              <a:cxn ang="0">
                <a:pos x="0" y="49"/>
              </a:cxn>
              <a:cxn ang="0">
                <a:pos x="1" y="50"/>
              </a:cxn>
              <a:cxn ang="0">
                <a:pos x="2" y="53"/>
              </a:cxn>
              <a:cxn ang="0">
                <a:pos x="4" y="53"/>
              </a:cxn>
              <a:cxn ang="0">
                <a:pos x="78" y="89"/>
              </a:cxn>
              <a:cxn ang="0">
                <a:pos x="79" y="91"/>
              </a:cxn>
              <a:cxn ang="0">
                <a:pos x="82" y="91"/>
              </a:cxn>
              <a:cxn ang="0">
                <a:pos x="85" y="91"/>
              </a:cxn>
              <a:cxn ang="0">
                <a:pos x="86" y="89"/>
              </a:cxn>
              <a:cxn ang="0">
                <a:pos x="88" y="88"/>
              </a:cxn>
              <a:cxn ang="0">
                <a:pos x="89" y="87"/>
              </a:cxn>
              <a:cxn ang="0">
                <a:pos x="90" y="85"/>
              </a:cxn>
              <a:cxn ang="0">
                <a:pos x="90" y="82"/>
              </a:cxn>
              <a:cxn ang="0">
                <a:pos x="74" y="82"/>
              </a:cxn>
            </a:cxnLst>
            <a:rect l="0" t="0" r="r" b="b"/>
            <a:pathLst>
              <a:path w="90" h="91">
                <a:moveTo>
                  <a:pt x="74" y="82"/>
                </a:moveTo>
                <a:lnTo>
                  <a:pt x="86" y="75"/>
                </a:lnTo>
                <a:lnTo>
                  <a:pt x="12" y="39"/>
                </a:lnTo>
                <a:lnTo>
                  <a:pt x="12" y="53"/>
                </a:lnTo>
                <a:lnTo>
                  <a:pt x="86" y="15"/>
                </a:lnTo>
                <a:lnTo>
                  <a:pt x="74" y="8"/>
                </a:lnTo>
                <a:lnTo>
                  <a:pt x="74" y="82"/>
                </a:lnTo>
                <a:lnTo>
                  <a:pt x="90" y="82"/>
                </a:lnTo>
                <a:lnTo>
                  <a:pt x="90" y="8"/>
                </a:lnTo>
                <a:lnTo>
                  <a:pt x="90" y="7"/>
                </a:lnTo>
                <a:lnTo>
                  <a:pt x="89" y="4"/>
                </a:lnTo>
                <a:lnTo>
                  <a:pt x="88" y="3"/>
                </a:lnTo>
                <a:lnTo>
                  <a:pt x="86" y="1"/>
                </a:lnTo>
                <a:lnTo>
                  <a:pt x="85" y="0"/>
                </a:lnTo>
                <a:lnTo>
                  <a:pt x="82" y="0"/>
                </a:lnTo>
                <a:lnTo>
                  <a:pt x="81" y="0"/>
                </a:lnTo>
                <a:lnTo>
                  <a:pt x="78" y="1"/>
                </a:lnTo>
                <a:lnTo>
                  <a:pt x="4" y="39"/>
                </a:lnTo>
                <a:lnTo>
                  <a:pt x="1" y="40"/>
                </a:lnTo>
                <a:lnTo>
                  <a:pt x="1" y="42"/>
                </a:lnTo>
                <a:lnTo>
                  <a:pt x="0" y="45"/>
                </a:lnTo>
                <a:lnTo>
                  <a:pt x="0" y="46"/>
                </a:lnTo>
                <a:lnTo>
                  <a:pt x="0" y="49"/>
                </a:lnTo>
                <a:lnTo>
                  <a:pt x="1" y="50"/>
                </a:lnTo>
                <a:lnTo>
                  <a:pt x="2" y="53"/>
                </a:lnTo>
                <a:lnTo>
                  <a:pt x="4" y="53"/>
                </a:lnTo>
                <a:lnTo>
                  <a:pt x="78" y="89"/>
                </a:lnTo>
                <a:lnTo>
                  <a:pt x="79" y="91"/>
                </a:lnTo>
                <a:lnTo>
                  <a:pt x="82" y="91"/>
                </a:lnTo>
                <a:lnTo>
                  <a:pt x="85" y="91"/>
                </a:lnTo>
                <a:lnTo>
                  <a:pt x="86" y="89"/>
                </a:lnTo>
                <a:lnTo>
                  <a:pt x="88" y="88"/>
                </a:lnTo>
                <a:lnTo>
                  <a:pt x="89" y="87"/>
                </a:lnTo>
                <a:lnTo>
                  <a:pt x="90" y="85"/>
                </a:lnTo>
                <a:lnTo>
                  <a:pt x="90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29" name="Freeform 81"/>
          <p:cNvSpPr>
            <a:spLocks/>
          </p:cNvSpPr>
          <p:nvPr/>
        </p:nvSpPr>
        <p:spPr bwMode="auto">
          <a:xfrm>
            <a:off x="7389813" y="4370388"/>
            <a:ext cx="276225" cy="26987"/>
          </a:xfrm>
          <a:custGeom>
            <a:avLst/>
            <a:gdLst/>
            <a:ahLst/>
            <a:cxnLst>
              <a:cxn ang="0">
                <a:pos x="165" y="17"/>
              </a:cxn>
              <a:cxn ang="0">
                <a:pos x="168" y="17"/>
              </a:cxn>
              <a:cxn ang="0">
                <a:pos x="171" y="14"/>
              </a:cxn>
              <a:cxn ang="0">
                <a:pos x="174" y="11"/>
              </a:cxn>
              <a:cxn ang="0">
                <a:pos x="174" y="6"/>
              </a:cxn>
              <a:cxn ang="0">
                <a:pos x="171" y="3"/>
              </a:cxn>
              <a:cxn ang="0">
                <a:pos x="168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9" y="17"/>
              </a:cxn>
              <a:cxn ang="0">
                <a:pos x="165" y="17"/>
              </a:cxn>
            </a:cxnLst>
            <a:rect l="0" t="0" r="r" b="b"/>
            <a:pathLst>
              <a:path w="174" h="17">
                <a:moveTo>
                  <a:pt x="165" y="17"/>
                </a:moveTo>
                <a:lnTo>
                  <a:pt x="168" y="17"/>
                </a:lnTo>
                <a:lnTo>
                  <a:pt x="171" y="14"/>
                </a:lnTo>
                <a:lnTo>
                  <a:pt x="174" y="11"/>
                </a:lnTo>
                <a:lnTo>
                  <a:pt x="174" y="6"/>
                </a:lnTo>
                <a:lnTo>
                  <a:pt x="171" y="3"/>
                </a:lnTo>
                <a:lnTo>
                  <a:pt x="168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65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0" name="Freeform 82"/>
          <p:cNvSpPr>
            <a:spLocks/>
          </p:cNvSpPr>
          <p:nvPr/>
        </p:nvSpPr>
        <p:spPr bwMode="auto">
          <a:xfrm>
            <a:off x="7389813" y="3081338"/>
            <a:ext cx="26987" cy="1316037"/>
          </a:xfrm>
          <a:custGeom>
            <a:avLst/>
            <a:gdLst/>
            <a:ahLst/>
            <a:cxnLst>
              <a:cxn ang="0">
                <a:pos x="0" y="820"/>
              </a:cxn>
              <a:cxn ang="0">
                <a:pos x="0" y="823"/>
              </a:cxn>
              <a:cxn ang="0">
                <a:pos x="3" y="826"/>
              </a:cxn>
              <a:cxn ang="0">
                <a:pos x="6" y="829"/>
              </a:cxn>
              <a:cxn ang="0">
                <a:pos x="11" y="829"/>
              </a:cxn>
              <a:cxn ang="0">
                <a:pos x="14" y="826"/>
              </a:cxn>
              <a:cxn ang="0">
                <a:pos x="17" y="823"/>
              </a:cxn>
              <a:cxn ang="0">
                <a:pos x="17" y="6"/>
              </a:cxn>
              <a:cxn ang="0">
                <a:pos x="14" y="3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820"/>
              </a:cxn>
            </a:cxnLst>
            <a:rect l="0" t="0" r="r" b="b"/>
            <a:pathLst>
              <a:path w="17" h="829">
                <a:moveTo>
                  <a:pt x="0" y="820"/>
                </a:moveTo>
                <a:lnTo>
                  <a:pt x="0" y="823"/>
                </a:lnTo>
                <a:lnTo>
                  <a:pt x="3" y="826"/>
                </a:lnTo>
                <a:lnTo>
                  <a:pt x="6" y="829"/>
                </a:lnTo>
                <a:lnTo>
                  <a:pt x="11" y="829"/>
                </a:lnTo>
                <a:lnTo>
                  <a:pt x="14" y="826"/>
                </a:lnTo>
                <a:lnTo>
                  <a:pt x="17" y="823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8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1" name="Freeform 83"/>
          <p:cNvSpPr>
            <a:spLocks/>
          </p:cNvSpPr>
          <p:nvPr/>
        </p:nvSpPr>
        <p:spPr bwMode="auto">
          <a:xfrm>
            <a:off x="7389813" y="3081338"/>
            <a:ext cx="206375" cy="2698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1"/>
              </a:cxn>
              <a:cxn ang="0">
                <a:pos x="3" y="14"/>
              </a:cxn>
              <a:cxn ang="0">
                <a:pos x="6" y="17"/>
              </a:cxn>
              <a:cxn ang="0">
                <a:pos x="125" y="17"/>
              </a:cxn>
              <a:cxn ang="0">
                <a:pos x="127" y="14"/>
              </a:cxn>
              <a:cxn ang="0">
                <a:pos x="130" y="11"/>
              </a:cxn>
              <a:cxn ang="0">
                <a:pos x="130" y="6"/>
              </a:cxn>
              <a:cxn ang="0">
                <a:pos x="127" y="3"/>
              </a:cxn>
              <a:cxn ang="0">
                <a:pos x="125" y="0"/>
              </a:cxn>
              <a:cxn ang="0">
                <a:pos x="122" y="0"/>
              </a:cxn>
              <a:cxn ang="0">
                <a:pos x="9" y="0"/>
              </a:cxn>
            </a:cxnLst>
            <a:rect l="0" t="0" r="r" b="b"/>
            <a:pathLst>
              <a:path w="130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125" y="17"/>
                </a:lnTo>
                <a:lnTo>
                  <a:pt x="127" y="14"/>
                </a:lnTo>
                <a:lnTo>
                  <a:pt x="130" y="11"/>
                </a:lnTo>
                <a:lnTo>
                  <a:pt x="130" y="6"/>
                </a:lnTo>
                <a:lnTo>
                  <a:pt x="127" y="3"/>
                </a:lnTo>
                <a:lnTo>
                  <a:pt x="125" y="0"/>
                </a:lnTo>
                <a:lnTo>
                  <a:pt x="12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2" name="Freeform 84"/>
          <p:cNvSpPr>
            <a:spLocks/>
          </p:cNvSpPr>
          <p:nvPr/>
        </p:nvSpPr>
        <p:spPr bwMode="auto">
          <a:xfrm>
            <a:off x="7507288" y="3035300"/>
            <a:ext cx="1174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38"/>
              </a:cxn>
              <a:cxn ang="0">
                <a:pos x="0" y="74"/>
              </a:cxn>
              <a:cxn ang="0">
                <a:pos x="0" y="0"/>
              </a:cxn>
            </a:cxnLst>
            <a:rect l="0" t="0" r="r" b="b"/>
            <a:pathLst>
              <a:path w="74" h="74">
                <a:moveTo>
                  <a:pt x="0" y="0"/>
                </a:moveTo>
                <a:lnTo>
                  <a:pt x="74" y="38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3" name="Freeform 85"/>
          <p:cNvSpPr>
            <a:spLocks/>
          </p:cNvSpPr>
          <p:nvPr/>
        </p:nvSpPr>
        <p:spPr bwMode="auto">
          <a:xfrm>
            <a:off x="7494588" y="3021013"/>
            <a:ext cx="144462" cy="144462"/>
          </a:xfrm>
          <a:custGeom>
            <a:avLst/>
            <a:gdLst/>
            <a:ahLst/>
            <a:cxnLst>
              <a:cxn ang="0">
                <a:pos x="17" y="9"/>
              </a:cxn>
              <a:cxn ang="0">
                <a:pos x="4" y="16"/>
              </a:cxn>
              <a:cxn ang="0">
                <a:pos x="78" y="54"/>
              </a:cxn>
              <a:cxn ang="0">
                <a:pos x="78" y="40"/>
              </a:cxn>
              <a:cxn ang="0">
                <a:pos x="4" y="76"/>
              </a:cxn>
              <a:cxn ang="0">
                <a:pos x="17" y="83"/>
              </a:cxn>
              <a:cxn ang="0">
                <a:pos x="17" y="9"/>
              </a:cxn>
              <a:cxn ang="0">
                <a:pos x="0" y="9"/>
              </a:cxn>
              <a:cxn ang="0">
                <a:pos x="0" y="83"/>
              </a:cxn>
              <a:cxn ang="0">
                <a:pos x="0" y="84"/>
              </a:cxn>
              <a:cxn ang="0">
                <a:pos x="1" y="87"/>
              </a:cxn>
              <a:cxn ang="0">
                <a:pos x="1" y="88"/>
              </a:cxn>
              <a:cxn ang="0">
                <a:pos x="4" y="90"/>
              </a:cxn>
              <a:cxn ang="0">
                <a:pos x="5" y="91"/>
              </a:cxn>
              <a:cxn ang="0">
                <a:pos x="8" y="91"/>
              </a:cxn>
              <a:cxn ang="0">
                <a:pos x="10" y="91"/>
              </a:cxn>
              <a:cxn ang="0">
                <a:pos x="12" y="90"/>
              </a:cxn>
              <a:cxn ang="0">
                <a:pos x="87" y="54"/>
              </a:cxn>
              <a:cxn ang="0">
                <a:pos x="88" y="52"/>
              </a:cxn>
              <a:cxn ang="0">
                <a:pos x="89" y="51"/>
              </a:cxn>
              <a:cxn ang="0">
                <a:pos x="91" y="48"/>
              </a:cxn>
              <a:cxn ang="0">
                <a:pos x="91" y="47"/>
              </a:cxn>
              <a:cxn ang="0">
                <a:pos x="91" y="44"/>
              </a:cxn>
              <a:cxn ang="0">
                <a:pos x="89" y="42"/>
              </a:cxn>
              <a:cxn ang="0">
                <a:pos x="88" y="41"/>
              </a:cxn>
              <a:cxn ang="0">
                <a:pos x="87" y="40"/>
              </a:cxn>
              <a:cxn ang="0">
                <a:pos x="12" y="2"/>
              </a:cxn>
              <a:cxn ang="0">
                <a:pos x="11" y="0"/>
              </a:cxn>
              <a:cxn ang="0">
                <a:pos x="8" y="0"/>
              </a:cxn>
              <a:cxn ang="0">
                <a:pos x="5" y="0"/>
              </a:cxn>
              <a:cxn ang="0">
                <a:pos x="4" y="2"/>
              </a:cxn>
              <a:cxn ang="0">
                <a:pos x="3" y="3"/>
              </a:cxn>
              <a:cxn ang="0">
                <a:pos x="1" y="5"/>
              </a:cxn>
              <a:cxn ang="0">
                <a:pos x="0" y="6"/>
              </a:cxn>
              <a:cxn ang="0">
                <a:pos x="0" y="9"/>
              </a:cxn>
              <a:cxn ang="0">
                <a:pos x="17" y="9"/>
              </a:cxn>
            </a:cxnLst>
            <a:rect l="0" t="0" r="r" b="b"/>
            <a:pathLst>
              <a:path w="91" h="91">
                <a:moveTo>
                  <a:pt x="17" y="9"/>
                </a:moveTo>
                <a:lnTo>
                  <a:pt x="4" y="16"/>
                </a:lnTo>
                <a:lnTo>
                  <a:pt x="78" y="54"/>
                </a:lnTo>
                <a:lnTo>
                  <a:pt x="78" y="40"/>
                </a:lnTo>
                <a:lnTo>
                  <a:pt x="4" y="76"/>
                </a:lnTo>
                <a:lnTo>
                  <a:pt x="17" y="83"/>
                </a:lnTo>
                <a:lnTo>
                  <a:pt x="17" y="9"/>
                </a:lnTo>
                <a:lnTo>
                  <a:pt x="0" y="9"/>
                </a:lnTo>
                <a:lnTo>
                  <a:pt x="0" y="83"/>
                </a:lnTo>
                <a:lnTo>
                  <a:pt x="0" y="84"/>
                </a:lnTo>
                <a:lnTo>
                  <a:pt x="1" y="87"/>
                </a:lnTo>
                <a:lnTo>
                  <a:pt x="1" y="88"/>
                </a:lnTo>
                <a:lnTo>
                  <a:pt x="4" y="90"/>
                </a:lnTo>
                <a:lnTo>
                  <a:pt x="5" y="91"/>
                </a:lnTo>
                <a:lnTo>
                  <a:pt x="8" y="91"/>
                </a:lnTo>
                <a:lnTo>
                  <a:pt x="10" y="91"/>
                </a:lnTo>
                <a:lnTo>
                  <a:pt x="12" y="90"/>
                </a:lnTo>
                <a:lnTo>
                  <a:pt x="87" y="54"/>
                </a:lnTo>
                <a:lnTo>
                  <a:pt x="88" y="52"/>
                </a:lnTo>
                <a:lnTo>
                  <a:pt x="89" y="51"/>
                </a:lnTo>
                <a:lnTo>
                  <a:pt x="91" y="48"/>
                </a:lnTo>
                <a:lnTo>
                  <a:pt x="91" y="47"/>
                </a:lnTo>
                <a:lnTo>
                  <a:pt x="91" y="44"/>
                </a:lnTo>
                <a:lnTo>
                  <a:pt x="89" y="42"/>
                </a:lnTo>
                <a:lnTo>
                  <a:pt x="88" y="41"/>
                </a:lnTo>
                <a:lnTo>
                  <a:pt x="87" y="40"/>
                </a:lnTo>
                <a:lnTo>
                  <a:pt x="12" y="2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4" y="2"/>
                </a:lnTo>
                <a:lnTo>
                  <a:pt x="3" y="3"/>
                </a:lnTo>
                <a:lnTo>
                  <a:pt x="1" y="5"/>
                </a:lnTo>
                <a:lnTo>
                  <a:pt x="0" y="6"/>
                </a:lnTo>
                <a:lnTo>
                  <a:pt x="0" y="9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4" name="Freeform 86"/>
          <p:cNvSpPr>
            <a:spLocks/>
          </p:cNvSpPr>
          <p:nvPr/>
        </p:nvSpPr>
        <p:spPr bwMode="auto">
          <a:xfrm>
            <a:off x="8470900" y="3330575"/>
            <a:ext cx="358775" cy="25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2"/>
              </a:cxn>
              <a:cxn ang="0">
                <a:pos x="0" y="5"/>
              </a:cxn>
              <a:cxn ang="0">
                <a:pos x="0" y="11"/>
              </a:cxn>
              <a:cxn ang="0">
                <a:pos x="3" y="14"/>
              </a:cxn>
              <a:cxn ang="0">
                <a:pos x="5" y="16"/>
              </a:cxn>
              <a:cxn ang="0">
                <a:pos x="221" y="16"/>
              </a:cxn>
              <a:cxn ang="0">
                <a:pos x="223" y="14"/>
              </a:cxn>
              <a:cxn ang="0">
                <a:pos x="226" y="11"/>
              </a:cxn>
              <a:cxn ang="0">
                <a:pos x="226" y="5"/>
              </a:cxn>
              <a:cxn ang="0">
                <a:pos x="223" y="2"/>
              </a:cxn>
              <a:cxn ang="0">
                <a:pos x="221" y="0"/>
              </a:cxn>
              <a:cxn ang="0">
                <a:pos x="218" y="0"/>
              </a:cxn>
              <a:cxn ang="0">
                <a:pos x="8" y="0"/>
              </a:cxn>
            </a:cxnLst>
            <a:rect l="0" t="0" r="r" b="b"/>
            <a:pathLst>
              <a:path w="226" h="16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221" y="16"/>
                </a:lnTo>
                <a:lnTo>
                  <a:pt x="223" y="14"/>
                </a:lnTo>
                <a:lnTo>
                  <a:pt x="226" y="11"/>
                </a:lnTo>
                <a:lnTo>
                  <a:pt x="226" y="5"/>
                </a:lnTo>
                <a:lnTo>
                  <a:pt x="223" y="2"/>
                </a:lnTo>
                <a:lnTo>
                  <a:pt x="221" y="0"/>
                </a:lnTo>
                <a:lnTo>
                  <a:pt x="21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5" name="Freeform 87"/>
          <p:cNvSpPr>
            <a:spLocks/>
          </p:cNvSpPr>
          <p:nvPr/>
        </p:nvSpPr>
        <p:spPr bwMode="auto">
          <a:xfrm>
            <a:off x="8802688" y="3330575"/>
            <a:ext cx="26987" cy="1066800"/>
          </a:xfrm>
          <a:custGeom>
            <a:avLst/>
            <a:gdLst/>
            <a:ahLst/>
            <a:cxnLst>
              <a:cxn ang="0">
                <a:pos x="17" y="8"/>
              </a:cxn>
              <a:cxn ang="0">
                <a:pos x="17" y="5"/>
              </a:cxn>
              <a:cxn ang="0">
                <a:pos x="14" y="2"/>
              </a:cxn>
              <a:cxn ang="0">
                <a:pos x="12" y="0"/>
              </a:cxn>
              <a:cxn ang="0">
                <a:pos x="6" y="0"/>
              </a:cxn>
              <a:cxn ang="0">
                <a:pos x="3" y="2"/>
              </a:cxn>
              <a:cxn ang="0">
                <a:pos x="0" y="5"/>
              </a:cxn>
              <a:cxn ang="0">
                <a:pos x="0" y="666"/>
              </a:cxn>
              <a:cxn ang="0">
                <a:pos x="3" y="669"/>
              </a:cxn>
              <a:cxn ang="0">
                <a:pos x="6" y="672"/>
              </a:cxn>
              <a:cxn ang="0">
                <a:pos x="12" y="672"/>
              </a:cxn>
              <a:cxn ang="0">
                <a:pos x="14" y="669"/>
              </a:cxn>
              <a:cxn ang="0">
                <a:pos x="17" y="666"/>
              </a:cxn>
              <a:cxn ang="0">
                <a:pos x="17" y="663"/>
              </a:cxn>
              <a:cxn ang="0">
                <a:pos x="17" y="8"/>
              </a:cxn>
            </a:cxnLst>
            <a:rect l="0" t="0" r="r" b="b"/>
            <a:pathLst>
              <a:path w="17" h="67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666"/>
                </a:lnTo>
                <a:lnTo>
                  <a:pt x="3" y="669"/>
                </a:lnTo>
                <a:lnTo>
                  <a:pt x="6" y="672"/>
                </a:lnTo>
                <a:lnTo>
                  <a:pt x="12" y="672"/>
                </a:lnTo>
                <a:lnTo>
                  <a:pt x="14" y="669"/>
                </a:lnTo>
                <a:lnTo>
                  <a:pt x="17" y="666"/>
                </a:lnTo>
                <a:lnTo>
                  <a:pt x="17" y="66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36" name="Rectangle 88"/>
          <p:cNvSpPr>
            <a:spLocks noChangeArrowheads="1"/>
          </p:cNvSpPr>
          <p:nvPr/>
        </p:nvSpPr>
        <p:spPr bwMode="auto">
          <a:xfrm>
            <a:off x="8810625" y="4700588"/>
            <a:ext cx="18755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37" name="Rectangle 89"/>
          <p:cNvSpPr>
            <a:spLocks noChangeArrowheads="1"/>
          </p:cNvSpPr>
          <p:nvPr/>
        </p:nvSpPr>
        <p:spPr bwMode="auto">
          <a:xfrm>
            <a:off x="7945438" y="2222500"/>
            <a:ext cx="37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  <a:latin typeface="Comic Sans MS" pitchFamily="66" charset="0"/>
              </a:rPr>
              <a:t>FA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38" name="Rectangle 90"/>
          <p:cNvSpPr>
            <a:spLocks noChangeArrowheads="1"/>
          </p:cNvSpPr>
          <p:nvPr/>
        </p:nvSpPr>
        <p:spPr bwMode="auto">
          <a:xfrm>
            <a:off x="5489575" y="1249363"/>
            <a:ext cx="212558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Load/Right Shift Registers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39" name="Rectangle 91"/>
          <p:cNvSpPr>
            <a:spLocks noChangeArrowheads="1"/>
          </p:cNvSpPr>
          <p:nvPr/>
        </p:nvSpPr>
        <p:spPr bwMode="auto">
          <a:xfrm>
            <a:off x="4741863" y="1809750"/>
            <a:ext cx="4632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Serial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0" name="Rectangle 92"/>
          <p:cNvSpPr>
            <a:spLocks noChangeArrowheads="1"/>
          </p:cNvSpPr>
          <p:nvPr/>
        </p:nvSpPr>
        <p:spPr bwMode="auto">
          <a:xfrm>
            <a:off x="4741863" y="2027238"/>
            <a:ext cx="2773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  In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1" name="Rectangle 93"/>
          <p:cNvSpPr>
            <a:spLocks noChangeArrowheads="1"/>
          </p:cNvSpPr>
          <p:nvPr/>
        </p:nvSpPr>
        <p:spPr bwMode="auto">
          <a:xfrm>
            <a:off x="4699000" y="3225800"/>
            <a:ext cx="4632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Serial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2" name="Rectangle 94"/>
          <p:cNvSpPr>
            <a:spLocks noChangeArrowheads="1"/>
          </p:cNvSpPr>
          <p:nvPr/>
        </p:nvSpPr>
        <p:spPr bwMode="auto">
          <a:xfrm>
            <a:off x="4699000" y="3441700"/>
            <a:ext cx="2773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  In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3" name="Rectangle 95"/>
          <p:cNvSpPr>
            <a:spLocks noChangeArrowheads="1"/>
          </p:cNvSpPr>
          <p:nvPr/>
        </p:nvSpPr>
        <p:spPr bwMode="auto">
          <a:xfrm>
            <a:off x="5697538" y="2900363"/>
            <a:ext cx="9746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Parallel Load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4" name="Rectangle 96"/>
          <p:cNvSpPr>
            <a:spLocks noChangeArrowheads="1"/>
          </p:cNvSpPr>
          <p:nvPr/>
        </p:nvSpPr>
        <p:spPr bwMode="auto">
          <a:xfrm>
            <a:off x="5738813" y="4270375"/>
            <a:ext cx="9746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Parallel Load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5" name="Rectangle 97"/>
          <p:cNvSpPr>
            <a:spLocks noChangeArrowheads="1"/>
          </p:cNvSpPr>
          <p:nvPr/>
        </p:nvSpPr>
        <p:spPr bwMode="auto">
          <a:xfrm>
            <a:off x="4989513" y="4722813"/>
            <a:ext cx="170719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(Clock and Load/Shift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946" name="Rectangle 98"/>
          <p:cNvSpPr>
            <a:spLocks noChangeArrowheads="1"/>
          </p:cNvSpPr>
          <p:nvPr/>
        </p:nvSpPr>
        <p:spPr bwMode="auto">
          <a:xfrm>
            <a:off x="4989513" y="4938713"/>
            <a:ext cx="14475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Control not shown)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97485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Serial Adder</a:t>
            </a:r>
          </a:p>
        </p:txBody>
      </p:sp>
      <p:sp>
        <p:nvSpPr>
          <p:cNvPr id="974947" name="Freeform 99"/>
          <p:cNvSpPr>
            <a:spLocks/>
          </p:cNvSpPr>
          <p:nvPr/>
        </p:nvSpPr>
        <p:spPr bwMode="auto">
          <a:xfrm>
            <a:off x="8567738" y="4810125"/>
            <a:ext cx="247650" cy="25400"/>
          </a:xfrm>
          <a:custGeom>
            <a:avLst/>
            <a:gdLst/>
            <a:ahLst/>
            <a:cxnLst>
              <a:cxn ang="0">
                <a:pos x="148" y="16"/>
              </a:cxn>
              <a:cxn ang="0">
                <a:pos x="151" y="16"/>
              </a:cxn>
              <a:cxn ang="0">
                <a:pos x="153" y="14"/>
              </a:cxn>
              <a:cxn ang="0">
                <a:pos x="156" y="11"/>
              </a:cxn>
              <a:cxn ang="0">
                <a:pos x="156" y="5"/>
              </a:cxn>
              <a:cxn ang="0">
                <a:pos x="153" y="2"/>
              </a:cxn>
              <a:cxn ang="0">
                <a:pos x="151" y="0"/>
              </a:cxn>
              <a:cxn ang="0">
                <a:pos x="5" y="0"/>
              </a:cxn>
              <a:cxn ang="0">
                <a:pos x="2" y="2"/>
              </a:cxn>
              <a:cxn ang="0">
                <a:pos x="0" y="5"/>
              </a:cxn>
              <a:cxn ang="0">
                <a:pos x="0" y="11"/>
              </a:cxn>
              <a:cxn ang="0">
                <a:pos x="2" y="14"/>
              </a:cxn>
              <a:cxn ang="0">
                <a:pos x="5" y="16"/>
              </a:cxn>
              <a:cxn ang="0">
                <a:pos x="8" y="16"/>
              </a:cxn>
              <a:cxn ang="0">
                <a:pos x="148" y="16"/>
              </a:cxn>
            </a:cxnLst>
            <a:rect l="0" t="0" r="r" b="b"/>
            <a:pathLst>
              <a:path w="156" h="16">
                <a:moveTo>
                  <a:pt x="148" y="16"/>
                </a:moveTo>
                <a:lnTo>
                  <a:pt x="151" y="16"/>
                </a:lnTo>
                <a:lnTo>
                  <a:pt x="153" y="14"/>
                </a:lnTo>
                <a:lnTo>
                  <a:pt x="156" y="11"/>
                </a:lnTo>
                <a:lnTo>
                  <a:pt x="156" y="5"/>
                </a:lnTo>
                <a:lnTo>
                  <a:pt x="153" y="2"/>
                </a:lnTo>
                <a:lnTo>
                  <a:pt x="151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5" y="16"/>
                </a:lnTo>
                <a:lnTo>
                  <a:pt x="8" y="16"/>
                </a:lnTo>
                <a:lnTo>
                  <a:pt x="14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48" name="Freeform 100"/>
          <p:cNvSpPr>
            <a:spLocks/>
          </p:cNvSpPr>
          <p:nvPr/>
        </p:nvSpPr>
        <p:spPr bwMode="auto">
          <a:xfrm>
            <a:off x="8496300" y="4762500"/>
            <a:ext cx="117475" cy="117475"/>
          </a:xfrm>
          <a:custGeom>
            <a:avLst/>
            <a:gdLst/>
            <a:ahLst/>
            <a:cxnLst>
              <a:cxn ang="0">
                <a:pos x="74" y="74"/>
              </a:cxn>
              <a:cxn ang="0">
                <a:pos x="0" y="38"/>
              </a:cxn>
              <a:cxn ang="0">
                <a:pos x="74" y="0"/>
              </a:cxn>
              <a:cxn ang="0">
                <a:pos x="74" y="74"/>
              </a:cxn>
            </a:cxnLst>
            <a:rect l="0" t="0" r="r" b="b"/>
            <a:pathLst>
              <a:path w="74" h="74">
                <a:moveTo>
                  <a:pt x="74" y="74"/>
                </a:moveTo>
                <a:lnTo>
                  <a:pt x="0" y="38"/>
                </a:lnTo>
                <a:lnTo>
                  <a:pt x="74" y="0"/>
                </a:lnTo>
                <a:lnTo>
                  <a:pt x="74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49" name="Line 101"/>
          <p:cNvSpPr>
            <a:spLocks noChangeShapeType="1"/>
          </p:cNvSpPr>
          <p:nvPr/>
        </p:nvSpPr>
        <p:spPr bwMode="auto">
          <a:xfrm flipH="1">
            <a:off x="8369300" y="4765675"/>
            <a:ext cx="128588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74950" name="Line 102"/>
          <p:cNvSpPr>
            <a:spLocks noChangeShapeType="1"/>
          </p:cNvSpPr>
          <p:nvPr/>
        </p:nvSpPr>
        <p:spPr bwMode="auto">
          <a:xfrm>
            <a:off x="8369300" y="4849813"/>
            <a:ext cx="128588" cy="42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7504" y="1136650"/>
            <a:ext cx="7772400" cy="502761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A more reliable way to selectively load a register: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 Run the clock continuously, and</a:t>
            </a:r>
          </a:p>
          <a:p>
            <a:pPr lvl="1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 Selectively use a load control to change the register contents.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r>
              <a:rPr lang="en-US" sz="2000" dirty="0">
                <a:latin typeface="Comic Sans MS" pitchFamily="66" charset="0"/>
                <a:cs typeface="Times New Roman" pitchFamily="18" charset="0"/>
              </a:rPr>
              <a:t>Example: 2-bit register</a:t>
            </a:r>
            <a:br>
              <a:rPr lang="en-US" sz="200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dirty="0">
                <a:latin typeface="Comic Sans MS" pitchFamily="66" charset="0"/>
                <a:cs typeface="Times New Roman" pitchFamily="18" charset="0"/>
              </a:rPr>
              <a:t>with Load Control:</a:t>
            </a:r>
          </a:p>
          <a:p>
            <a:r>
              <a:rPr lang="en-US" sz="2000" dirty="0">
                <a:latin typeface="Comic Sans MS" pitchFamily="66" charset="0"/>
              </a:rPr>
              <a:t>For Load = 0,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loads register contents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(hold current values)</a:t>
            </a:r>
          </a:p>
          <a:p>
            <a:r>
              <a:rPr lang="en-US" sz="2000" dirty="0">
                <a:latin typeface="Comic Sans MS" pitchFamily="66" charset="0"/>
              </a:rPr>
              <a:t>For Load = 1,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loads input values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(load new values)</a:t>
            </a:r>
          </a:p>
          <a:p>
            <a:r>
              <a:rPr lang="en-US" sz="2000" dirty="0">
                <a:latin typeface="Comic Sans MS" pitchFamily="66" charset="0"/>
              </a:rPr>
              <a:t>Hardware more complex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than clock gating, but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free of timing problems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911369" name="Rectangle 9"/>
          <p:cNvSpPr>
            <a:spLocks noGrp="1" noChangeArrowheads="1"/>
          </p:cNvSpPr>
          <p:nvPr>
            <p:ph type="title"/>
          </p:nvPr>
        </p:nvSpPr>
        <p:spPr>
          <a:xfrm>
            <a:off x="515938" y="31973"/>
            <a:ext cx="8451850" cy="1020763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Registers with Load-Controlled Feedback</a:t>
            </a:r>
          </a:p>
        </p:txBody>
      </p:sp>
      <p:sp>
        <p:nvSpPr>
          <p:cNvPr id="911371" name="Freeform 11"/>
          <p:cNvSpPr>
            <a:spLocks/>
          </p:cNvSpPr>
          <p:nvPr/>
        </p:nvSpPr>
        <p:spPr bwMode="auto">
          <a:xfrm>
            <a:off x="7371160" y="5445125"/>
            <a:ext cx="646112" cy="85566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2"/>
              </a:cxn>
              <a:cxn ang="0">
                <a:pos x="0" y="5"/>
              </a:cxn>
              <a:cxn ang="0">
                <a:pos x="0" y="534"/>
              </a:cxn>
              <a:cxn ang="0">
                <a:pos x="3" y="537"/>
              </a:cxn>
              <a:cxn ang="0">
                <a:pos x="5" y="539"/>
              </a:cxn>
              <a:cxn ang="0">
                <a:pos x="402" y="539"/>
              </a:cxn>
              <a:cxn ang="0">
                <a:pos x="405" y="537"/>
              </a:cxn>
              <a:cxn ang="0">
                <a:pos x="407" y="534"/>
              </a:cxn>
              <a:cxn ang="0">
                <a:pos x="407" y="5"/>
              </a:cxn>
              <a:cxn ang="0">
                <a:pos x="405" y="2"/>
              </a:cxn>
              <a:cxn ang="0">
                <a:pos x="402" y="0"/>
              </a:cxn>
              <a:cxn ang="0">
                <a:pos x="400" y="0"/>
              </a:cxn>
              <a:cxn ang="0">
                <a:pos x="8" y="0"/>
              </a:cxn>
              <a:cxn ang="0">
                <a:pos x="8" y="15"/>
              </a:cxn>
              <a:cxn ang="0">
                <a:pos x="400" y="15"/>
              </a:cxn>
              <a:cxn ang="0">
                <a:pos x="392" y="7"/>
              </a:cxn>
              <a:cxn ang="0">
                <a:pos x="392" y="532"/>
              </a:cxn>
              <a:cxn ang="0">
                <a:pos x="400" y="524"/>
              </a:cxn>
              <a:cxn ang="0">
                <a:pos x="8" y="524"/>
              </a:cxn>
              <a:cxn ang="0">
                <a:pos x="15" y="532"/>
              </a:cxn>
              <a:cxn ang="0">
                <a:pos x="15" y="7"/>
              </a:cxn>
              <a:cxn ang="0">
                <a:pos x="8" y="15"/>
              </a:cxn>
              <a:cxn ang="0">
                <a:pos x="8" y="0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7552135" y="5726113"/>
            <a:ext cx="16190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7436247" y="5554663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4" name="Rectangle 14"/>
          <p:cNvSpPr>
            <a:spLocks noChangeArrowheads="1"/>
          </p:cNvSpPr>
          <p:nvPr/>
        </p:nvSpPr>
        <p:spPr bwMode="auto">
          <a:xfrm>
            <a:off x="7812485" y="5541963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5" name="Freeform 15"/>
          <p:cNvSpPr>
            <a:spLocks/>
          </p:cNvSpPr>
          <p:nvPr/>
        </p:nvSpPr>
        <p:spPr bwMode="auto">
          <a:xfrm>
            <a:off x="7371160" y="5992813"/>
            <a:ext cx="125412" cy="111125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12" y="1"/>
              </a:cxn>
              <a:cxn ang="0">
                <a:pos x="9" y="0"/>
              </a:cxn>
              <a:cxn ang="0">
                <a:pos x="5" y="0"/>
              </a:cxn>
              <a:cxn ang="0">
                <a:pos x="4" y="1"/>
              </a:cxn>
              <a:cxn ang="0">
                <a:pos x="1" y="2"/>
              </a:cxn>
              <a:cxn ang="0">
                <a:pos x="1" y="3"/>
              </a:cxn>
              <a:cxn ang="0">
                <a:pos x="0" y="6"/>
              </a:cxn>
              <a:cxn ang="0">
                <a:pos x="0" y="10"/>
              </a:cxn>
              <a:cxn ang="0">
                <a:pos x="1" y="11"/>
              </a:cxn>
              <a:cxn ang="0">
                <a:pos x="3" y="14"/>
              </a:cxn>
              <a:cxn ang="0">
                <a:pos x="67" y="69"/>
              </a:cxn>
              <a:cxn ang="0">
                <a:pos x="68" y="69"/>
              </a:cxn>
              <a:cxn ang="0">
                <a:pos x="70" y="70"/>
              </a:cxn>
              <a:cxn ang="0">
                <a:pos x="74" y="70"/>
              </a:cxn>
              <a:cxn ang="0">
                <a:pos x="76" y="69"/>
              </a:cxn>
              <a:cxn ang="0">
                <a:pos x="78" y="68"/>
              </a:cxn>
              <a:cxn ang="0">
                <a:pos x="78" y="66"/>
              </a:cxn>
              <a:cxn ang="0">
                <a:pos x="79" y="64"/>
              </a:cxn>
              <a:cxn ang="0">
                <a:pos x="79" y="60"/>
              </a:cxn>
              <a:cxn ang="0">
                <a:pos x="78" y="59"/>
              </a:cxn>
              <a:cxn ang="0">
                <a:pos x="77" y="56"/>
              </a:cxn>
              <a:cxn ang="0">
                <a:pos x="13" y="1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6" name="Freeform 16"/>
          <p:cNvSpPr>
            <a:spLocks/>
          </p:cNvSpPr>
          <p:nvPr/>
        </p:nvSpPr>
        <p:spPr bwMode="auto">
          <a:xfrm>
            <a:off x="7371160" y="6080125"/>
            <a:ext cx="125412" cy="90488"/>
          </a:xfrm>
          <a:custGeom>
            <a:avLst/>
            <a:gdLst/>
            <a:ahLst/>
            <a:cxnLst>
              <a:cxn ang="0">
                <a:pos x="76" y="14"/>
              </a:cxn>
              <a:cxn ang="0">
                <a:pos x="78" y="11"/>
              </a:cxn>
              <a:cxn ang="0">
                <a:pos x="79" y="9"/>
              </a:cxn>
              <a:cxn ang="0">
                <a:pos x="79" y="5"/>
              </a:cxn>
              <a:cxn ang="0">
                <a:pos x="77" y="2"/>
              </a:cxn>
              <a:cxn ang="0">
                <a:pos x="76" y="1"/>
              </a:cxn>
              <a:cxn ang="0">
                <a:pos x="73" y="0"/>
              </a:cxn>
              <a:cxn ang="0">
                <a:pos x="69" y="0"/>
              </a:cxn>
              <a:cxn ang="0">
                <a:pos x="68" y="1"/>
              </a:cxn>
              <a:cxn ang="0">
                <a:pos x="4" y="43"/>
              </a:cxn>
              <a:cxn ang="0">
                <a:pos x="1" y="46"/>
              </a:cxn>
              <a:cxn ang="0">
                <a:pos x="0" y="48"/>
              </a:cxn>
              <a:cxn ang="0">
                <a:pos x="0" y="52"/>
              </a:cxn>
              <a:cxn ang="0">
                <a:pos x="3" y="55"/>
              </a:cxn>
              <a:cxn ang="0">
                <a:pos x="4" y="56"/>
              </a:cxn>
              <a:cxn ang="0">
                <a:pos x="6" y="57"/>
              </a:cxn>
              <a:cxn ang="0">
                <a:pos x="10" y="57"/>
              </a:cxn>
              <a:cxn ang="0">
                <a:pos x="12" y="56"/>
              </a:cxn>
              <a:cxn ang="0">
                <a:pos x="76" y="14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7" name="Freeform 17"/>
          <p:cNvSpPr>
            <a:spLocks/>
          </p:cNvSpPr>
          <p:nvPr/>
        </p:nvSpPr>
        <p:spPr bwMode="auto">
          <a:xfrm>
            <a:off x="7371160" y="4165600"/>
            <a:ext cx="646112" cy="85883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0" y="536"/>
              </a:cxn>
              <a:cxn ang="0">
                <a:pos x="3" y="538"/>
              </a:cxn>
              <a:cxn ang="0">
                <a:pos x="5" y="541"/>
              </a:cxn>
              <a:cxn ang="0">
                <a:pos x="402" y="541"/>
              </a:cxn>
              <a:cxn ang="0">
                <a:pos x="405" y="538"/>
              </a:cxn>
              <a:cxn ang="0">
                <a:pos x="407" y="536"/>
              </a:cxn>
              <a:cxn ang="0">
                <a:pos x="407" y="5"/>
              </a:cxn>
              <a:cxn ang="0">
                <a:pos x="405" y="3"/>
              </a:cxn>
              <a:cxn ang="0">
                <a:pos x="402" y="0"/>
              </a:cxn>
              <a:cxn ang="0">
                <a:pos x="400" y="0"/>
              </a:cxn>
              <a:cxn ang="0">
                <a:pos x="8" y="0"/>
              </a:cxn>
              <a:cxn ang="0">
                <a:pos x="8" y="15"/>
              </a:cxn>
              <a:cxn ang="0">
                <a:pos x="400" y="15"/>
              </a:cxn>
              <a:cxn ang="0">
                <a:pos x="392" y="8"/>
              </a:cxn>
              <a:cxn ang="0">
                <a:pos x="392" y="533"/>
              </a:cxn>
              <a:cxn ang="0">
                <a:pos x="400" y="526"/>
              </a:cxn>
              <a:cxn ang="0">
                <a:pos x="8" y="526"/>
              </a:cxn>
              <a:cxn ang="0">
                <a:pos x="15" y="533"/>
              </a:cxn>
              <a:cxn ang="0">
                <a:pos x="15" y="8"/>
              </a:cxn>
              <a:cxn ang="0">
                <a:pos x="8" y="15"/>
              </a:cxn>
              <a:cxn ang="0">
                <a:pos x="8" y="0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8" name="Rectangle 18"/>
          <p:cNvSpPr>
            <a:spLocks noChangeArrowheads="1"/>
          </p:cNvSpPr>
          <p:nvPr/>
        </p:nvSpPr>
        <p:spPr bwMode="auto">
          <a:xfrm>
            <a:off x="7552135" y="4733925"/>
            <a:ext cx="16190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9" name="Rectangle 19"/>
          <p:cNvSpPr>
            <a:spLocks noChangeArrowheads="1"/>
          </p:cNvSpPr>
          <p:nvPr/>
        </p:nvSpPr>
        <p:spPr bwMode="auto">
          <a:xfrm>
            <a:off x="7436247" y="4278313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80" name="Rectangle 20"/>
          <p:cNvSpPr>
            <a:spLocks noChangeArrowheads="1"/>
          </p:cNvSpPr>
          <p:nvPr/>
        </p:nvSpPr>
        <p:spPr bwMode="auto">
          <a:xfrm>
            <a:off x="7812485" y="4265613"/>
            <a:ext cx="1763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81" name="Freeform 21"/>
          <p:cNvSpPr>
            <a:spLocks/>
          </p:cNvSpPr>
          <p:nvPr/>
        </p:nvSpPr>
        <p:spPr bwMode="auto">
          <a:xfrm>
            <a:off x="7371160" y="4713288"/>
            <a:ext cx="125412" cy="114300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12" y="1"/>
              </a:cxn>
              <a:cxn ang="0">
                <a:pos x="9" y="0"/>
              </a:cxn>
              <a:cxn ang="0">
                <a:pos x="5" y="0"/>
              </a:cxn>
              <a:cxn ang="0">
                <a:pos x="4" y="1"/>
              </a:cxn>
              <a:cxn ang="0">
                <a:pos x="1" y="2"/>
              </a:cxn>
              <a:cxn ang="0">
                <a:pos x="1" y="4"/>
              </a:cxn>
              <a:cxn ang="0">
                <a:pos x="0" y="6"/>
              </a:cxn>
              <a:cxn ang="0">
                <a:pos x="0" y="10"/>
              </a:cxn>
              <a:cxn ang="0">
                <a:pos x="1" y="11"/>
              </a:cxn>
              <a:cxn ang="0">
                <a:pos x="3" y="14"/>
              </a:cxn>
              <a:cxn ang="0">
                <a:pos x="67" y="70"/>
              </a:cxn>
              <a:cxn ang="0">
                <a:pos x="68" y="70"/>
              </a:cxn>
              <a:cxn ang="0">
                <a:pos x="70" y="72"/>
              </a:cxn>
              <a:cxn ang="0">
                <a:pos x="74" y="72"/>
              </a:cxn>
              <a:cxn ang="0">
                <a:pos x="76" y="70"/>
              </a:cxn>
              <a:cxn ang="0">
                <a:pos x="78" y="69"/>
              </a:cxn>
              <a:cxn ang="0">
                <a:pos x="78" y="68"/>
              </a:cxn>
              <a:cxn ang="0">
                <a:pos x="79" y="65"/>
              </a:cxn>
              <a:cxn ang="0">
                <a:pos x="79" y="61"/>
              </a:cxn>
              <a:cxn ang="0">
                <a:pos x="78" y="60"/>
              </a:cxn>
              <a:cxn ang="0">
                <a:pos x="77" y="58"/>
              </a:cxn>
              <a:cxn ang="0">
                <a:pos x="13" y="1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82" name="Freeform 22"/>
          <p:cNvSpPr>
            <a:spLocks/>
          </p:cNvSpPr>
          <p:nvPr/>
        </p:nvSpPr>
        <p:spPr bwMode="auto">
          <a:xfrm>
            <a:off x="7371160" y="4802188"/>
            <a:ext cx="125412" cy="92075"/>
          </a:xfrm>
          <a:custGeom>
            <a:avLst/>
            <a:gdLst/>
            <a:ahLst/>
            <a:cxnLst>
              <a:cxn ang="0">
                <a:pos x="76" y="14"/>
              </a:cxn>
              <a:cxn ang="0">
                <a:pos x="78" y="12"/>
              </a:cxn>
              <a:cxn ang="0">
                <a:pos x="79" y="9"/>
              </a:cxn>
              <a:cxn ang="0">
                <a:pos x="79" y="5"/>
              </a:cxn>
              <a:cxn ang="0">
                <a:pos x="77" y="3"/>
              </a:cxn>
              <a:cxn ang="0">
                <a:pos x="76" y="2"/>
              </a:cxn>
              <a:cxn ang="0">
                <a:pos x="73" y="0"/>
              </a:cxn>
              <a:cxn ang="0">
                <a:pos x="69" y="0"/>
              </a:cxn>
              <a:cxn ang="0">
                <a:pos x="68" y="2"/>
              </a:cxn>
              <a:cxn ang="0">
                <a:pos x="4" y="44"/>
              </a:cxn>
              <a:cxn ang="0">
                <a:pos x="1" y="46"/>
              </a:cxn>
              <a:cxn ang="0">
                <a:pos x="0" y="49"/>
              </a:cxn>
              <a:cxn ang="0">
                <a:pos x="0" y="53"/>
              </a:cxn>
              <a:cxn ang="0">
                <a:pos x="3" y="55"/>
              </a:cxn>
              <a:cxn ang="0">
                <a:pos x="4" y="57"/>
              </a:cxn>
              <a:cxn ang="0">
                <a:pos x="6" y="58"/>
              </a:cxn>
              <a:cxn ang="0">
                <a:pos x="10" y="58"/>
              </a:cxn>
              <a:cxn ang="0">
                <a:pos x="12" y="57"/>
              </a:cxn>
              <a:cxn ang="0">
                <a:pos x="76" y="14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86" name="Freeform 26"/>
          <p:cNvSpPr>
            <a:spLocks/>
          </p:cNvSpPr>
          <p:nvPr/>
        </p:nvSpPr>
        <p:spPr bwMode="auto">
          <a:xfrm>
            <a:off x="7167960" y="4802188"/>
            <a:ext cx="215900" cy="25400"/>
          </a:xfrm>
          <a:custGeom>
            <a:avLst/>
            <a:gdLst/>
            <a:ahLst/>
            <a:cxnLst>
              <a:cxn ang="0">
                <a:pos x="128" y="16"/>
              </a:cxn>
              <a:cxn ang="0">
                <a:pos x="131" y="16"/>
              </a:cxn>
              <a:cxn ang="0">
                <a:pos x="133" y="13"/>
              </a:cxn>
              <a:cxn ang="0">
                <a:pos x="136" y="11"/>
              </a:cxn>
              <a:cxn ang="0">
                <a:pos x="136" y="5"/>
              </a:cxn>
              <a:cxn ang="0">
                <a:pos x="133" y="3"/>
              </a:cxn>
              <a:cxn ang="0">
                <a:pos x="131" y="0"/>
              </a:cxn>
              <a:cxn ang="0">
                <a:pos x="5" y="0"/>
              </a:cxn>
              <a:cxn ang="0">
                <a:pos x="2" y="3"/>
              </a:cxn>
              <a:cxn ang="0">
                <a:pos x="0" y="5"/>
              </a:cxn>
              <a:cxn ang="0">
                <a:pos x="0" y="11"/>
              </a:cxn>
              <a:cxn ang="0">
                <a:pos x="2" y="13"/>
              </a:cxn>
              <a:cxn ang="0">
                <a:pos x="5" y="16"/>
              </a:cxn>
              <a:cxn ang="0">
                <a:pos x="8" y="16"/>
              </a:cxn>
              <a:cxn ang="0">
                <a:pos x="128" y="16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88" name="Rectangle 28"/>
          <p:cNvSpPr>
            <a:spLocks noChangeArrowheads="1"/>
          </p:cNvSpPr>
          <p:nvPr/>
        </p:nvSpPr>
        <p:spPr bwMode="auto">
          <a:xfrm>
            <a:off x="6852797" y="6402388"/>
            <a:ext cx="59952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 dirty="0">
                <a:solidFill>
                  <a:srgbClr val="000000"/>
                </a:solidFill>
                <a:latin typeface="Comic Sans MS" pitchFamily="66" charset="0"/>
              </a:rPr>
              <a:t>Clock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11390" name="Freeform 30"/>
          <p:cNvSpPr>
            <a:spLocks/>
          </p:cNvSpPr>
          <p:nvPr/>
        </p:nvSpPr>
        <p:spPr bwMode="auto">
          <a:xfrm>
            <a:off x="8007747" y="4344988"/>
            <a:ext cx="747713" cy="23812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" y="0"/>
              </a:cxn>
              <a:cxn ang="0">
                <a:pos x="3" y="2"/>
              </a:cxn>
              <a:cxn ang="0">
                <a:pos x="0" y="5"/>
              </a:cxn>
              <a:cxn ang="0">
                <a:pos x="0" y="10"/>
              </a:cxn>
              <a:cxn ang="0">
                <a:pos x="3" y="13"/>
              </a:cxn>
              <a:cxn ang="0">
                <a:pos x="5" y="15"/>
              </a:cxn>
              <a:cxn ang="0">
                <a:pos x="466" y="15"/>
              </a:cxn>
              <a:cxn ang="0">
                <a:pos x="469" y="13"/>
              </a:cxn>
              <a:cxn ang="0">
                <a:pos x="471" y="10"/>
              </a:cxn>
              <a:cxn ang="0">
                <a:pos x="471" y="5"/>
              </a:cxn>
              <a:cxn ang="0">
                <a:pos x="469" y="2"/>
              </a:cxn>
              <a:cxn ang="0">
                <a:pos x="466" y="0"/>
              </a:cxn>
              <a:cxn ang="0">
                <a:pos x="464" y="0"/>
              </a:cxn>
              <a:cxn ang="0">
                <a:pos x="8" y="0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2" name="Freeform 32"/>
          <p:cNvSpPr>
            <a:spLocks/>
          </p:cNvSpPr>
          <p:nvPr/>
        </p:nvSpPr>
        <p:spPr bwMode="auto">
          <a:xfrm>
            <a:off x="8020447" y="5635625"/>
            <a:ext cx="747713" cy="254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5" y="0"/>
              </a:cxn>
              <a:cxn ang="0">
                <a:pos x="2" y="3"/>
              </a:cxn>
              <a:cxn ang="0">
                <a:pos x="0" y="5"/>
              </a:cxn>
              <a:cxn ang="0">
                <a:pos x="0" y="10"/>
              </a:cxn>
              <a:cxn ang="0">
                <a:pos x="2" y="13"/>
              </a:cxn>
              <a:cxn ang="0">
                <a:pos x="5" y="16"/>
              </a:cxn>
              <a:cxn ang="0">
                <a:pos x="466" y="16"/>
              </a:cxn>
              <a:cxn ang="0">
                <a:pos x="469" y="13"/>
              </a:cxn>
              <a:cxn ang="0">
                <a:pos x="471" y="10"/>
              </a:cxn>
              <a:cxn ang="0">
                <a:pos x="471" y="5"/>
              </a:cxn>
              <a:cxn ang="0">
                <a:pos x="469" y="3"/>
              </a:cxn>
              <a:cxn ang="0">
                <a:pos x="466" y="0"/>
              </a:cxn>
              <a:cxn ang="0">
                <a:pos x="463" y="0"/>
              </a:cxn>
              <a:cxn ang="0">
                <a:pos x="7" y="0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3" name="Rectangle 33"/>
          <p:cNvSpPr>
            <a:spLocks noChangeArrowheads="1"/>
          </p:cNvSpPr>
          <p:nvPr/>
        </p:nvSpPr>
        <p:spPr bwMode="auto">
          <a:xfrm>
            <a:off x="3610372" y="6059488"/>
            <a:ext cx="32541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4" name="Rectangle 34"/>
          <p:cNvSpPr>
            <a:spLocks noChangeArrowheads="1"/>
          </p:cNvSpPr>
          <p:nvPr/>
        </p:nvSpPr>
        <p:spPr bwMode="auto">
          <a:xfrm>
            <a:off x="3597672" y="4597400"/>
            <a:ext cx="32541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5" name="Rectangle 35"/>
          <p:cNvSpPr>
            <a:spLocks noChangeArrowheads="1"/>
          </p:cNvSpPr>
          <p:nvPr/>
        </p:nvSpPr>
        <p:spPr bwMode="auto">
          <a:xfrm>
            <a:off x="8045847" y="4013200"/>
            <a:ext cx="29815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6" name="Rectangle 36"/>
          <p:cNvSpPr>
            <a:spLocks noChangeArrowheads="1"/>
          </p:cNvSpPr>
          <p:nvPr/>
        </p:nvSpPr>
        <p:spPr bwMode="auto">
          <a:xfrm>
            <a:off x="8045847" y="5278438"/>
            <a:ext cx="29815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7" name="Rectangle 37"/>
          <p:cNvSpPr>
            <a:spLocks noChangeArrowheads="1"/>
          </p:cNvSpPr>
          <p:nvPr/>
        </p:nvSpPr>
        <p:spPr bwMode="auto">
          <a:xfrm>
            <a:off x="8769747" y="4191000"/>
            <a:ext cx="29815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8" name="Rectangle 38"/>
          <p:cNvSpPr>
            <a:spLocks noChangeArrowheads="1"/>
          </p:cNvSpPr>
          <p:nvPr/>
        </p:nvSpPr>
        <p:spPr bwMode="auto">
          <a:xfrm>
            <a:off x="8795147" y="5492750"/>
            <a:ext cx="30457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9" name="Line 39"/>
          <p:cNvSpPr>
            <a:spLocks noChangeShapeType="1"/>
          </p:cNvSpPr>
          <p:nvPr/>
        </p:nvSpPr>
        <p:spPr bwMode="auto">
          <a:xfrm flipH="1">
            <a:off x="6658372" y="4445000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0" name="Line 40"/>
          <p:cNvSpPr>
            <a:spLocks noChangeShapeType="1"/>
          </p:cNvSpPr>
          <p:nvPr/>
        </p:nvSpPr>
        <p:spPr bwMode="auto">
          <a:xfrm flipH="1">
            <a:off x="6658372" y="5695950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1" name="AutoShape 41"/>
          <p:cNvSpPr>
            <a:spLocks noChangeAspect="1" noChangeArrowheads="1"/>
          </p:cNvSpPr>
          <p:nvPr/>
        </p:nvSpPr>
        <p:spPr bwMode="auto">
          <a:xfrm>
            <a:off x="5166122" y="3759200"/>
            <a:ext cx="630238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2" name="Freeform 42"/>
          <p:cNvSpPr>
            <a:spLocks noChangeAspect="1"/>
          </p:cNvSpPr>
          <p:nvPr/>
        </p:nvSpPr>
        <p:spPr bwMode="auto">
          <a:xfrm>
            <a:off x="6042422" y="4178300"/>
            <a:ext cx="630238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40"/>
              </a:cxn>
              <a:cxn ang="0">
                <a:pos x="39" y="95"/>
              </a:cxn>
              <a:cxn ang="0">
                <a:pos x="54" y="157"/>
              </a:cxn>
              <a:cxn ang="0">
                <a:pos x="66" y="227"/>
              </a:cxn>
              <a:cxn ang="0">
                <a:pos x="74" y="284"/>
              </a:cxn>
              <a:cxn ang="0">
                <a:pos x="69" y="338"/>
              </a:cxn>
              <a:cxn ang="0">
                <a:pos x="58" y="399"/>
              </a:cxn>
              <a:cxn ang="0">
                <a:pos x="45" y="458"/>
              </a:cxn>
              <a:cxn ang="0">
                <a:pos x="28" y="512"/>
              </a:cxn>
              <a:cxn ang="0">
                <a:pos x="0" y="572"/>
              </a:cxn>
              <a:cxn ang="0">
                <a:pos x="210" y="576"/>
              </a:cxn>
              <a:cxn ang="0">
                <a:pos x="297" y="570"/>
              </a:cxn>
              <a:cxn ang="0">
                <a:pos x="342" y="567"/>
              </a:cxn>
              <a:cxn ang="0">
                <a:pos x="375" y="559"/>
              </a:cxn>
              <a:cxn ang="0">
                <a:pos x="409" y="549"/>
              </a:cxn>
              <a:cxn ang="0">
                <a:pos x="445" y="533"/>
              </a:cxn>
              <a:cxn ang="0">
                <a:pos x="486" y="515"/>
              </a:cxn>
              <a:cxn ang="0">
                <a:pos x="526" y="490"/>
              </a:cxn>
              <a:cxn ang="0">
                <a:pos x="552" y="470"/>
              </a:cxn>
              <a:cxn ang="0">
                <a:pos x="577" y="447"/>
              </a:cxn>
              <a:cxn ang="0">
                <a:pos x="604" y="420"/>
              </a:cxn>
              <a:cxn ang="0">
                <a:pos x="628" y="398"/>
              </a:cxn>
              <a:cxn ang="0">
                <a:pos x="651" y="370"/>
              </a:cxn>
              <a:cxn ang="0">
                <a:pos x="680" y="333"/>
              </a:cxn>
              <a:cxn ang="0">
                <a:pos x="708" y="286"/>
              </a:cxn>
              <a:cxn ang="0">
                <a:pos x="682" y="245"/>
              </a:cxn>
              <a:cxn ang="0">
                <a:pos x="658" y="210"/>
              </a:cxn>
              <a:cxn ang="0">
                <a:pos x="638" y="185"/>
              </a:cxn>
              <a:cxn ang="0">
                <a:pos x="616" y="161"/>
              </a:cxn>
              <a:cxn ang="0">
                <a:pos x="592" y="138"/>
              </a:cxn>
              <a:cxn ang="0">
                <a:pos x="572" y="120"/>
              </a:cxn>
              <a:cxn ang="0">
                <a:pos x="552" y="103"/>
              </a:cxn>
              <a:cxn ang="0">
                <a:pos x="528" y="85"/>
              </a:cxn>
              <a:cxn ang="0">
                <a:pos x="506" y="72"/>
              </a:cxn>
              <a:cxn ang="0">
                <a:pos x="480" y="58"/>
              </a:cxn>
              <a:cxn ang="0">
                <a:pos x="451" y="43"/>
              </a:cxn>
              <a:cxn ang="0">
                <a:pos x="415" y="29"/>
              </a:cxn>
              <a:cxn ang="0">
                <a:pos x="385" y="20"/>
              </a:cxn>
              <a:cxn ang="0">
                <a:pos x="350" y="11"/>
              </a:cxn>
              <a:cxn ang="0">
                <a:pos x="313" y="5"/>
              </a:cxn>
              <a:cxn ang="0">
                <a:pos x="278" y="1"/>
              </a:cxn>
              <a:cxn ang="0">
                <a:pos x="253" y="1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3"/>
          <p:cNvGrpSpPr>
            <a:grpSpLocks noChangeAspect="1"/>
          </p:cNvGrpSpPr>
          <p:nvPr/>
        </p:nvGrpSpPr>
        <p:grpSpPr bwMode="auto">
          <a:xfrm>
            <a:off x="4524772" y="3949700"/>
            <a:ext cx="420688" cy="420688"/>
            <a:chOff x="1968" y="1507"/>
            <a:chExt cx="480" cy="480"/>
          </a:xfrm>
        </p:grpSpPr>
        <p:sp>
          <p:nvSpPr>
            <p:cNvPr id="911404" name="AutoShape 44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05" name="Oval 45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1406" name="Oval 46"/>
          <p:cNvSpPr>
            <a:spLocks noChangeArrowheads="1"/>
          </p:cNvSpPr>
          <p:nvPr/>
        </p:nvSpPr>
        <p:spPr bwMode="auto">
          <a:xfrm>
            <a:off x="7131447" y="60547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7" name="AutoShape 47"/>
          <p:cNvSpPr>
            <a:spLocks noChangeAspect="1" noChangeArrowheads="1"/>
          </p:cNvSpPr>
          <p:nvPr/>
        </p:nvSpPr>
        <p:spPr bwMode="auto">
          <a:xfrm>
            <a:off x="5166122" y="4356100"/>
            <a:ext cx="630238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8" name="AutoShape 48"/>
          <p:cNvSpPr>
            <a:spLocks noChangeAspect="1" noChangeArrowheads="1"/>
          </p:cNvSpPr>
          <p:nvPr/>
        </p:nvSpPr>
        <p:spPr bwMode="auto">
          <a:xfrm>
            <a:off x="5166122" y="5238750"/>
            <a:ext cx="630238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9" name="AutoShape 49"/>
          <p:cNvSpPr>
            <a:spLocks noChangeAspect="1" noChangeArrowheads="1"/>
          </p:cNvSpPr>
          <p:nvPr/>
        </p:nvSpPr>
        <p:spPr bwMode="auto">
          <a:xfrm>
            <a:off x="5166122" y="5835650"/>
            <a:ext cx="630238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10" name="Freeform 50"/>
          <p:cNvSpPr>
            <a:spLocks noChangeAspect="1"/>
          </p:cNvSpPr>
          <p:nvPr/>
        </p:nvSpPr>
        <p:spPr bwMode="auto">
          <a:xfrm>
            <a:off x="6055122" y="5429250"/>
            <a:ext cx="630238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40"/>
              </a:cxn>
              <a:cxn ang="0">
                <a:pos x="39" y="95"/>
              </a:cxn>
              <a:cxn ang="0">
                <a:pos x="54" y="157"/>
              </a:cxn>
              <a:cxn ang="0">
                <a:pos x="66" y="227"/>
              </a:cxn>
              <a:cxn ang="0">
                <a:pos x="74" y="284"/>
              </a:cxn>
              <a:cxn ang="0">
                <a:pos x="69" y="338"/>
              </a:cxn>
              <a:cxn ang="0">
                <a:pos x="58" y="399"/>
              </a:cxn>
              <a:cxn ang="0">
                <a:pos x="45" y="458"/>
              </a:cxn>
              <a:cxn ang="0">
                <a:pos x="28" y="512"/>
              </a:cxn>
              <a:cxn ang="0">
                <a:pos x="0" y="572"/>
              </a:cxn>
              <a:cxn ang="0">
                <a:pos x="210" y="576"/>
              </a:cxn>
              <a:cxn ang="0">
                <a:pos x="297" y="570"/>
              </a:cxn>
              <a:cxn ang="0">
                <a:pos x="342" y="567"/>
              </a:cxn>
              <a:cxn ang="0">
                <a:pos x="375" y="559"/>
              </a:cxn>
              <a:cxn ang="0">
                <a:pos x="409" y="549"/>
              </a:cxn>
              <a:cxn ang="0">
                <a:pos x="445" y="533"/>
              </a:cxn>
              <a:cxn ang="0">
                <a:pos x="486" y="515"/>
              </a:cxn>
              <a:cxn ang="0">
                <a:pos x="526" y="490"/>
              </a:cxn>
              <a:cxn ang="0">
                <a:pos x="552" y="470"/>
              </a:cxn>
              <a:cxn ang="0">
                <a:pos x="577" y="447"/>
              </a:cxn>
              <a:cxn ang="0">
                <a:pos x="604" y="420"/>
              </a:cxn>
              <a:cxn ang="0">
                <a:pos x="628" y="398"/>
              </a:cxn>
              <a:cxn ang="0">
                <a:pos x="651" y="370"/>
              </a:cxn>
              <a:cxn ang="0">
                <a:pos x="680" y="333"/>
              </a:cxn>
              <a:cxn ang="0">
                <a:pos x="708" y="286"/>
              </a:cxn>
              <a:cxn ang="0">
                <a:pos x="682" y="245"/>
              </a:cxn>
              <a:cxn ang="0">
                <a:pos x="658" y="210"/>
              </a:cxn>
              <a:cxn ang="0">
                <a:pos x="638" y="185"/>
              </a:cxn>
              <a:cxn ang="0">
                <a:pos x="616" y="161"/>
              </a:cxn>
              <a:cxn ang="0">
                <a:pos x="592" y="138"/>
              </a:cxn>
              <a:cxn ang="0">
                <a:pos x="572" y="120"/>
              </a:cxn>
              <a:cxn ang="0">
                <a:pos x="552" y="103"/>
              </a:cxn>
              <a:cxn ang="0">
                <a:pos x="528" y="85"/>
              </a:cxn>
              <a:cxn ang="0">
                <a:pos x="506" y="72"/>
              </a:cxn>
              <a:cxn ang="0">
                <a:pos x="480" y="58"/>
              </a:cxn>
              <a:cxn ang="0">
                <a:pos x="451" y="43"/>
              </a:cxn>
              <a:cxn ang="0">
                <a:pos x="415" y="29"/>
              </a:cxn>
              <a:cxn ang="0">
                <a:pos x="385" y="20"/>
              </a:cxn>
              <a:cxn ang="0">
                <a:pos x="350" y="11"/>
              </a:cxn>
              <a:cxn ang="0">
                <a:pos x="313" y="5"/>
              </a:cxn>
              <a:cxn ang="0">
                <a:pos x="278" y="1"/>
              </a:cxn>
              <a:cxn ang="0">
                <a:pos x="253" y="1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53"/>
          <p:cNvGrpSpPr>
            <a:grpSpLocks noChangeAspect="1"/>
          </p:cNvGrpSpPr>
          <p:nvPr/>
        </p:nvGrpSpPr>
        <p:grpSpPr bwMode="auto">
          <a:xfrm>
            <a:off x="4562872" y="5416550"/>
            <a:ext cx="420688" cy="420688"/>
            <a:chOff x="1968" y="1507"/>
            <a:chExt cx="480" cy="480"/>
          </a:xfrm>
        </p:grpSpPr>
        <p:sp>
          <p:nvSpPr>
            <p:cNvPr id="911414" name="AutoShape 54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15" name="Oval 55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1417" name="Line 57"/>
          <p:cNvSpPr>
            <a:spLocks noChangeShapeType="1"/>
          </p:cNvSpPr>
          <p:nvPr/>
        </p:nvSpPr>
        <p:spPr bwMode="auto">
          <a:xfrm>
            <a:off x="4969272" y="416560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18" name="Line 58"/>
          <p:cNvSpPr>
            <a:spLocks noChangeShapeType="1"/>
          </p:cNvSpPr>
          <p:nvPr/>
        </p:nvSpPr>
        <p:spPr bwMode="auto">
          <a:xfrm>
            <a:off x="4981972" y="563245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794772" y="4025900"/>
            <a:ext cx="304800" cy="266700"/>
            <a:chOff x="3160" y="1728"/>
            <a:chExt cx="192" cy="192"/>
          </a:xfrm>
        </p:grpSpPr>
        <p:sp>
          <p:nvSpPr>
            <p:cNvPr id="911419" name="Line 59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20" name="Line 60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21" name="Line 61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804297" y="5483225"/>
            <a:ext cx="323850" cy="76200"/>
            <a:chOff x="3160" y="1728"/>
            <a:chExt cx="192" cy="192"/>
          </a:xfrm>
        </p:grpSpPr>
        <p:sp>
          <p:nvSpPr>
            <p:cNvPr id="911424" name="Line 6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25" name="Line 6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26" name="Line 6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 flipV="1">
            <a:off x="5804297" y="5835650"/>
            <a:ext cx="323850" cy="257175"/>
            <a:chOff x="3160" y="1728"/>
            <a:chExt cx="192" cy="192"/>
          </a:xfrm>
        </p:grpSpPr>
        <p:sp>
          <p:nvSpPr>
            <p:cNvPr id="911428" name="Line 6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29" name="Line 6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0" name="Line 7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 flipV="1">
            <a:off x="5785247" y="4559300"/>
            <a:ext cx="323850" cy="71438"/>
            <a:chOff x="3160" y="1728"/>
            <a:chExt cx="192" cy="192"/>
          </a:xfrm>
        </p:grpSpPr>
        <p:sp>
          <p:nvSpPr>
            <p:cNvPr id="911432" name="Line 7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3" name="Line 7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4" name="Line 7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4327922" y="3486150"/>
            <a:ext cx="4229100" cy="904875"/>
            <a:chOff x="2148" y="2028"/>
            <a:chExt cx="2664" cy="570"/>
          </a:xfrm>
        </p:grpSpPr>
        <p:sp>
          <p:nvSpPr>
            <p:cNvPr id="911435" name="Line 75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6" name="Line 76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7" name="Line 77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1439" name="Line 79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1446" name="Line 86"/>
          <p:cNvSpPr>
            <a:spLocks noChangeShapeType="1"/>
          </p:cNvSpPr>
          <p:nvPr/>
        </p:nvSpPr>
        <p:spPr bwMode="auto">
          <a:xfrm>
            <a:off x="7175897" y="4810125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48" name="Line 88"/>
          <p:cNvSpPr>
            <a:spLocks noChangeShapeType="1"/>
          </p:cNvSpPr>
          <p:nvPr/>
        </p:nvSpPr>
        <p:spPr bwMode="auto">
          <a:xfrm flipV="1">
            <a:off x="8557022" y="5056188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49" name="Line 89"/>
          <p:cNvSpPr>
            <a:spLocks noChangeShapeType="1"/>
          </p:cNvSpPr>
          <p:nvPr/>
        </p:nvSpPr>
        <p:spPr bwMode="auto">
          <a:xfrm flipH="1">
            <a:off x="4361260" y="5065713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1" name="Line 91"/>
          <p:cNvSpPr>
            <a:spLocks noChangeShapeType="1"/>
          </p:cNvSpPr>
          <p:nvPr/>
        </p:nvSpPr>
        <p:spPr bwMode="auto">
          <a:xfrm>
            <a:off x="4375547" y="5076825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2" name="Oval 92"/>
          <p:cNvSpPr>
            <a:spLocks noChangeArrowheads="1"/>
          </p:cNvSpPr>
          <p:nvPr/>
        </p:nvSpPr>
        <p:spPr bwMode="auto">
          <a:xfrm>
            <a:off x="4335860" y="59070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3" name="Oval 93"/>
          <p:cNvSpPr>
            <a:spLocks noChangeArrowheads="1"/>
          </p:cNvSpPr>
          <p:nvPr/>
        </p:nvSpPr>
        <p:spPr bwMode="auto">
          <a:xfrm>
            <a:off x="4292997" y="4440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4" name="Oval 94"/>
          <p:cNvSpPr>
            <a:spLocks noChangeArrowheads="1"/>
          </p:cNvSpPr>
          <p:nvPr/>
        </p:nvSpPr>
        <p:spPr bwMode="auto">
          <a:xfrm>
            <a:off x="8517335" y="43164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5" name="Oval 95"/>
          <p:cNvSpPr>
            <a:spLocks noChangeArrowheads="1"/>
          </p:cNvSpPr>
          <p:nvPr/>
        </p:nvSpPr>
        <p:spPr bwMode="auto">
          <a:xfrm>
            <a:off x="8517335" y="5611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6" name="Line 96"/>
          <p:cNvSpPr>
            <a:spLocks noChangeShapeType="1"/>
          </p:cNvSpPr>
          <p:nvPr/>
        </p:nvSpPr>
        <p:spPr bwMode="auto">
          <a:xfrm flipH="1">
            <a:off x="4366022" y="535305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8" name="Line 98"/>
          <p:cNvSpPr>
            <a:spLocks noChangeShapeType="1"/>
          </p:cNvSpPr>
          <p:nvPr/>
        </p:nvSpPr>
        <p:spPr bwMode="auto">
          <a:xfrm flipH="1">
            <a:off x="3970735" y="4743450"/>
            <a:ext cx="1176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9" name="Line 99"/>
          <p:cNvSpPr>
            <a:spLocks noChangeShapeType="1"/>
          </p:cNvSpPr>
          <p:nvPr/>
        </p:nvSpPr>
        <p:spPr bwMode="auto">
          <a:xfrm flipH="1">
            <a:off x="3961210" y="4476750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0" name="Line 100"/>
          <p:cNvSpPr>
            <a:spLocks noChangeShapeType="1"/>
          </p:cNvSpPr>
          <p:nvPr/>
        </p:nvSpPr>
        <p:spPr bwMode="auto">
          <a:xfrm flipH="1">
            <a:off x="4346972" y="41433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1" name="Line 101"/>
          <p:cNvSpPr>
            <a:spLocks noChangeShapeType="1"/>
          </p:cNvSpPr>
          <p:nvPr/>
        </p:nvSpPr>
        <p:spPr bwMode="auto">
          <a:xfrm>
            <a:off x="4337447" y="413385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3" name="Line 103"/>
          <p:cNvSpPr>
            <a:spLocks noChangeShapeType="1"/>
          </p:cNvSpPr>
          <p:nvPr/>
        </p:nvSpPr>
        <p:spPr bwMode="auto">
          <a:xfrm flipH="1">
            <a:off x="4150122" y="5943600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4" name="Line 104"/>
          <p:cNvSpPr>
            <a:spLocks noChangeShapeType="1"/>
          </p:cNvSpPr>
          <p:nvPr/>
        </p:nvSpPr>
        <p:spPr bwMode="auto">
          <a:xfrm flipH="1">
            <a:off x="4385072" y="561022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5" name="Line 105"/>
          <p:cNvSpPr>
            <a:spLocks noChangeShapeType="1"/>
          </p:cNvSpPr>
          <p:nvPr/>
        </p:nvSpPr>
        <p:spPr bwMode="auto">
          <a:xfrm>
            <a:off x="4375547" y="56007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6" name="Line 106"/>
          <p:cNvSpPr>
            <a:spLocks noChangeShapeType="1"/>
          </p:cNvSpPr>
          <p:nvPr/>
        </p:nvSpPr>
        <p:spPr bwMode="auto">
          <a:xfrm flipH="1">
            <a:off x="3980260" y="6219825"/>
            <a:ext cx="1176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7" name="Line 107"/>
          <p:cNvSpPr>
            <a:spLocks noChangeShapeType="1"/>
          </p:cNvSpPr>
          <p:nvPr/>
        </p:nvSpPr>
        <p:spPr bwMode="auto">
          <a:xfrm flipV="1">
            <a:off x="4143772" y="4457700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8" name="Oval 108"/>
          <p:cNvSpPr>
            <a:spLocks noChangeArrowheads="1"/>
          </p:cNvSpPr>
          <p:nvPr/>
        </p:nvSpPr>
        <p:spPr bwMode="auto">
          <a:xfrm>
            <a:off x="4097735" y="44354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69" name="Rectangle 109"/>
          <p:cNvSpPr>
            <a:spLocks noChangeArrowheads="1"/>
          </p:cNvSpPr>
          <p:nvPr/>
        </p:nvSpPr>
        <p:spPr bwMode="auto">
          <a:xfrm>
            <a:off x="3419872" y="4330700"/>
            <a:ext cx="5001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3" name="Rectangle 113"/>
          <p:cNvSpPr>
            <a:spLocks noChangeArrowheads="1"/>
          </p:cNvSpPr>
          <p:nvPr/>
        </p:nvSpPr>
        <p:spPr bwMode="auto">
          <a:xfrm>
            <a:off x="4232672" y="3695700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4" name="Rectangle 114"/>
          <p:cNvSpPr>
            <a:spLocks noChangeArrowheads="1"/>
          </p:cNvSpPr>
          <p:nvPr/>
        </p:nvSpPr>
        <p:spPr bwMode="auto">
          <a:xfrm>
            <a:off x="4245372" y="5181600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6" name="Line 116"/>
          <p:cNvSpPr>
            <a:spLocks noChangeShapeType="1"/>
          </p:cNvSpPr>
          <p:nvPr/>
        </p:nvSpPr>
        <p:spPr bwMode="auto">
          <a:xfrm flipH="1">
            <a:off x="7179072" y="6096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7" name="Line 117"/>
          <p:cNvSpPr>
            <a:spLocks noChangeShapeType="1"/>
          </p:cNvSpPr>
          <p:nvPr/>
        </p:nvSpPr>
        <p:spPr bwMode="auto">
          <a:xfrm flipH="1">
            <a:off x="6793310" y="3175000"/>
            <a:ext cx="449262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8" name="Line 118"/>
          <p:cNvSpPr>
            <a:spLocks noChangeShapeType="1"/>
          </p:cNvSpPr>
          <p:nvPr/>
        </p:nvSpPr>
        <p:spPr bwMode="auto">
          <a:xfrm flipH="1">
            <a:off x="6831410" y="3162300"/>
            <a:ext cx="411162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79" name="Rectangle 119"/>
          <p:cNvSpPr>
            <a:spLocks noChangeArrowheads="1"/>
          </p:cNvSpPr>
          <p:nvPr/>
        </p:nvSpPr>
        <p:spPr bwMode="auto">
          <a:xfrm>
            <a:off x="7204472" y="2895600"/>
            <a:ext cx="189955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2-to-1 Multiplexers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Control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Transfers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Programmable and Non-Programmable Systems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8640960" cy="47811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Programmable System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tr-TR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a </a:t>
            </a:r>
            <a:r>
              <a:rPr lang="en-US" sz="2000" dirty="0">
                <a:latin typeface="Comic Sans MS" pitchFamily="66" charset="0"/>
              </a:rPr>
              <a:t>portion of the input consists of a sequence of instructions called a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program</a:t>
            </a:r>
            <a:endParaRPr lang="tr-TR" sz="2000" i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typically </a:t>
            </a:r>
            <a:r>
              <a:rPr lang="en-US" sz="2000" dirty="0">
                <a:latin typeface="Comic Sans MS" pitchFamily="66" charset="0"/>
              </a:rPr>
              <a:t>stored in a memory and addressed by a </a:t>
            </a:r>
            <a:r>
              <a:rPr lang="en-US" sz="2000" i="1" dirty="0">
                <a:solidFill>
                  <a:srgbClr val="FF0000"/>
                </a:solidFill>
                <a:latin typeface="Comic Sans MS" pitchFamily="66" charset="0"/>
              </a:rPr>
              <a:t>program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tr-TR" sz="20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tr-TR" sz="2000" dirty="0" smtClean="0">
                <a:latin typeface="Comic Sans MS" pitchFamily="66" charset="0"/>
              </a:rPr>
              <a:t>t</a:t>
            </a:r>
            <a:r>
              <a:rPr lang="en-US" sz="2000" dirty="0" smtClean="0">
                <a:latin typeface="Comic Sans MS" pitchFamily="66" charset="0"/>
              </a:rPr>
              <a:t>he </a:t>
            </a:r>
            <a:r>
              <a:rPr lang="en-US" sz="2000" dirty="0">
                <a:latin typeface="Comic Sans MS" pitchFamily="66" charset="0"/>
              </a:rPr>
              <a:t>Control Unit is responsible for fetching and executing these instructions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tr-TR" sz="2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Non-programmable System </a:t>
            </a:r>
            <a:endParaRPr lang="tr-TR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>
                <a:latin typeface="Comic Sans MS" pitchFamily="66" charset="0"/>
              </a:rPr>
              <a:t>control unit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does not deal</a:t>
            </a:r>
            <a:r>
              <a:rPr lang="en-US" sz="2000" dirty="0">
                <a:latin typeface="Comic Sans MS" pitchFamily="66" charset="0"/>
              </a:rPr>
              <a:t> with fetching and executing </a:t>
            </a:r>
            <a:r>
              <a:rPr lang="en-US" sz="2000" dirty="0" smtClean="0">
                <a:latin typeface="Comic Sans MS" pitchFamily="66" charset="0"/>
              </a:rPr>
              <a:t>instructions</a:t>
            </a:r>
            <a:endParaRPr lang="tr-TR" sz="20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but </a:t>
            </a:r>
            <a:r>
              <a:rPr lang="en-US" sz="2000" dirty="0">
                <a:latin typeface="Comic Sans MS" pitchFamily="66" charset="0"/>
              </a:rPr>
              <a:t>contains all of the information for sequencing register transfers based on inputs and on status bits from the </a:t>
            </a:r>
            <a:r>
              <a:rPr lang="en-US" sz="2000" dirty="0" err="1" smtClean="0">
                <a:latin typeface="Comic Sans MS" pitchFamily="66" charset="0"/>
              </a:rPr>
              <a:t>datapath</a:t>
            </a:r>
            <a:r>
              <a:rPr lang="tr-TR" sz="2000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mic Sans MS" pitchFamily="66" charset="0"/>
              </a:rPr>
              <a:t>Only 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non-programmable</a:t>
            </a:r>
            <a:r>
              <a:rPr lang="en-US" sz="2400" dirty="0">
                <a:latin typeface="Comic Sans MS" pitchFamily="66" charset="0"/>
              </a:rPr>
              <a:t> designs are considered here.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Register Transfer System Design Procedure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39850"/>
            <a:ext cx="8784976" cy="5257502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Write a detailed system specification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Determine all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data, control and status input signals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all data, control and status output signals</a:t>
            </a:r>
            <a:r>
              <a:rPr lang="en-US" sz="2000" dirty="0">
                <a:latin typeface="Comic Sans MS" pitchFamily="66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registers</a:t>
            </a:r>
            <a:r>
              <a:rPr lang="en-US" sz="2000" dirty="0">
                <a:latin typeface="Comic Sans MS" pitchFamily="66" charset="0"/>
              </a:rPr>
              <a:t> of the </a:t>
            </a:r>
            <a:r>
              <a:rPr lang="en-US" sz="2000" dirty="0" err="1">
                <a:latin typeface="Comic Sans MS" pitchFamily="66" charset="0"/>
              </a:rPr>
              <a:t>datapath</a:t>
            </a:r>
            <a:r>
              <a:rPr lang="en-US" sz="2000" dirty="0">
                <a:latin typeface="Comic Sans MS" pitchFamily="66" charset="0"/>
              </a:rPr>
              <a:t> and control unit.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Find a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state machine diagram </a:t>
            </a:r>
            <a:r>
              <a:rPr lang="en-US" sz="2000" dirty="0">
                <a:latin typeface="Comic Sans MS" pitchFamily="66" charset="0"/>
              </a:rPr>
              <a:t>for the system including register transfers for the </a:t>
            </a:r>
            <a:r>
              <a:rPr lang="en-US" sz="2000" dirty="0" err="1">
                <a:latin typeface="Comic Sans MS" pitchFamily="66" charset="0"/>
              </a:rPr>
              <a:t>datapath</a:t>
            </a:r>
            <a:r>
              <a:rPr lang="en-US" sz="2000" dirty="0">
                <a:latin typeface="Comic Sans MS" pitchFamily="66" charset="0"/>
              </a:rPr>
              <a:t> and control unit as outputs.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Determine all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internal control and status signals</a:t>
            </a:r>
            <a:r>
              <a:rPr lang="en-US" sz="2000" dirty="0">
                <a:latin typeface="Comic Sans MS" pitchFamily="66" charset="0"/>
              </a:rPr>
              <a:t>. Use these signals to separate output conditions and actions, including register transfers, from the state machine diagram flow and represent them in tabular form.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Draw a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block diagram</a:t>
            </a:r>
            <a:r>
              <a:rPr lang="en-US" sz="2000" dirty="0">
                <a:latin typeface="Comic Sans MS" pitchFamily="66" charset="0"/>
              </a:rPr>
              <a:t> of the </a:t>
            </a:r>
            <a:r>
              <a:rPr lang="en-US" sz="2000" dirty="0" err="1">
                <a:latin typeface="Comic Sans MS" pitchFamily="66" charset="0"/>
              </a:rPr>
              <a:t>datapath</a:t>
            </a:r>
            <a:r>
              <a:rPr lang="en-US" sz="2000" dirty="0">
                <a:latin typeface="Comic Sans MS" pitchFamily="66" charset="0"/>
              </a:rPr>
              <a:t> including all control and status inputs and outputs. Draw a block diagram of the control if it includes register transfer hardware.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Design any specialized register transfer logic as needed for the </a:t>
            </a:r>
            <a:r>
              <a:rPr lang="en-US" sz="2000" dirty="0" err="1">
                <a:latin typeface="Comic Sans MS" pitchFamily="66" charset="0"/>
              </a:rPr>
              <a:t>datapath</a:t>
            </a:r>
            <a:r>
              <a:rPr lang="en-US" sz="2000" dirty="0">
                <a:latin typeface="Comic Sans MS" pitchFamily="66" charset="0"/>
              </a:rPr>
              <a:t> and the control.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Design the control unit logic.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>
                <a:latin typeface="Comic Sans MS" pitchFamily="66" charset="0"/>
              </a:rPr>
              <a:t>Verify the correct operation of the combined </a:t>
            </a:r>
            <a:r>
              <a:rPr lang="en-US" sz="2000" dirty="0" err="1">
                <a:latin typeface="Comic Sans MS" pitchFamily="66" charset="0"/>
              </a:rPr>
              <a:t>datapath</a:t>
            </a:r>
            <a:r>
              <a:rPr lang="en-US" sz="2000" dirty="0">
                <a:latin typeface="Comic Sans MS" pitchFamily="66" charset="0"/>
              </a:rPr>
              <a:t> and control unit. If verification fails, debug the system and verify the changed system.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-27384"/>
            <a:ext cx="88924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The State Machine Diagram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(SMD)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6273427" y="1134269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268189" y="1124744"/>
            <a:ext cx="2259013" cy="2390775"/>
            <a:chOff x="2507" y="859"/>
            <a:chExt cx="1423" cy="1506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482" y="163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07" y="85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3499" y="85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2914" y="1080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" name="Group 57"/>
            <p:cNvGrpSpPr>
              <a:grpSpLocks/>
            </p:cNvGrpSpPr>
            <p:nvPr/>
          </p:nvGrpSpPr>
          <p:grpSpPr bwMode="auto">
            <a:xfrm rot="5400000">
              <a:off x="3394" y="1021"/>
              <a:ext cx="118" cy="122"/>
              <a:chOff x="2699" y="2518"/>
              <a:chExt cx="118" cy="122"/>
            </a:xfrm>
          </p:grpSpPr>
          <p:sp>
            <p:nvSpPr>
              <p:cNvPr id="28" name="Freeform 58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" name="Freeform 59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Freeform 60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2" name="Line 61"/>
            <p:cNvSpPr>
              <a:spLocks noChangeShapeType="1"/>
            </p:cNvSpPr>
            <p:nvPr/>
          </p:nvSpPr>
          <p:spPr bwMode="auto">
            <a:xfrm>
              <a:off x="2723" y="1272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2539" y="1400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0"/>
                <a:t>Y, Z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560" y="92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 dirty="0"/>
                <a:t>S0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3568" y="92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738" y="2132"/>
              <a:ext cx="10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Moore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3030" y="861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</a:t>
              </a:r>
            </a:p>
          </p:txBody>
        </p:sp>
        <p:grpSp>
          <p:nvGrpSpPr>
            <p:cNvPr id="4" name="Group 113"/>
            <p:cNvGrpSpPr>
              <a:grpSpLocks/>
            </p:cNvGrpSpPr>
            <p:nvPr/>
          </p:nvGrpSpPr>
          <p:grpSpPr bwMode="auto">
            <a:xfrm rot="386046">
              <a:off x="2853" y="1252"/>
              <a:ext cx="703" cy="450"/>
              <a:chOff x="2546" y="1624"/>
              <a:chExt cx="600" cy="389"/>
            </a:xfrm>
          </p:grpSpPr>
          <p:sp>
            <p:nvSpPr>
              <p:cNvPr id="23" name="Line 108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6" name="Group 109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25" name="Freeform 110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6" name="Freeform 111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7" name="Freeform 112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19" name="Text Box 115"/>
            <p:cNvSpPr txBox="1">
              <a:spLocks noChangeArrowheads="1"/>
            </p:cNvSpPr>
            <p:nvPr/>
          </p:nvSpPr>
          <p:spPr bwMode="auto">
            <a:xfrm>
              <a:off x="3538" y="170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20" name="Text Box 116"/>
            <p:cNvSpPr txBox="1">
              <a:spLocks noChangeArrowheads="1"/>
            </p:cNvSpPr>
            <p:nvPr/>
          </p:nvSpPr>
          <p:spPr bwMode="auto">
            <a:xfrm>
              <a:off x="3046" y="1197"/>
              <a:ext cx="4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</a:t>
              </a:r>
            </a:p>
          </p:txBody>
        </p:sp>
        <p:sp>
          <p:nvSpPr>
            <p:cNvPr id="21" name="Line 118"/>
            <p:cNvSpPr>
              <a:spLocks noChangeShapeType="1"/>
            </p:cNvSpPr>
            <p:nvPr/>
          </p:nvSpPr>
          <p:spPr bwMode="auto">
            <a:xfrm>
              <a:off x="3126" y="124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119"/>
            <p:cNvSpPr>
              <a:spLocks noChangeShapeType="1"/>
            </p:cNvSpPr>
            <p:nvPr/>
          </p:nvSpPr>
          <p:spPr bwMode="auto">
            <a:xfrm>
              <a:off x="3365" y="124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" name="Group 132"/>
          <p:cNvGrpSpPr>
            <a:grpSpLocks/>
          </p:cNvGrpSpPr>
          <p:nvPr/>
        </p:nvGrpSpPr>
        <p:grpSpPr bwMode="auto">
          <a:xfrm>
            <a:off x="6082927" y="1124744"/>
            <a:ext cx="2449513" cy="2371725"/>
            <a:chOff x="3936" y="847"/>
            <a:chExt cx="1543" cy="1494"/>
          </a:xfrm>
        </p:grpSpPr>
        <p:sp>
          <p:nvSpPr>
            <p:cNvPr id="32" name="Freeform 73"/>
            <p:cNvSpPr>
              <a:spLocks/>
            </p:cNvSpPr>
            <p:nvPr/>
          </p:nvSpPr>
          <p:spPr bwMode="auto">
            <a:xfrm>
              <a:off x="5048" y="853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463" y="1074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 rot="5400000">
              <a:off x="4943" y="1015"/>
              <a:ext cx="118" cy="122"/>
              <a:chOff x="2699" y="2518"/>
              <a:chExt cx="118" cy="122"/>
            </a:xfrm>
          </p:grpSpPr>
          <p:sp>
            <p:nvSpPr>
              <p:cNvPr id="52" name="Freeform 76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3" name="Freeform 77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" name="Freeform 78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272" y="1266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936" y="1410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0" dirty="0"/>
                <a:t>A/Y, B/Z</a:t>
              </a:r>
            </a:p>
          </p:txBody>
        </p:sp>
        <p:sp>
          <p:nvSpPr>
            <p:cNvPr id="37" name="Text Box 83"/>
            <p:cNvSpPr txBox="1">
              <a:spLocks noChangeArrowheads="1"/>
            </p:cNvSpPr>
            <p:nvPr/>
          </p:nvSpPr>
          <p:spPr bwMode="auto">
            <a:xfrm>
              <a:off x="4109" y="92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5117" y="92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4441" y="2108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TCI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40" name="Text Box 102"/>
            <p:cNvSpPr txBox="1">
              <a:spLocks noChangeArrowheads="1"/>
            </p:cNvSpPr>
            <p:nvPr/>
          </p:nvSpPr>
          <p:spPr bwMode="auto">
            <a:xfrm>
              <a:off x="4573" y="847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</a:t>
              </a:r>
            </a:p>
          </p:txBody>
        </p:sp>
        <p:grpSp>
          <p:nvGrpSpPr>
            <p:cNvPr id="24" name="Group 120"/>
            <p:cNvGrpSpPr>
              <a:grpSpLocks/>
            </p:cNvGrpSpPr>
            <p:nvPr/>
          </p:nvGrpSpPr>
          <p:grpSpPr bwMode="auto">
            <a:xfrm rot="386046">
              <a:off x="4413" y="1252"/>
              <a:ext cx="703" cy="450"/>
              <a:chOff x="2546" y="1624"/>
              <a:chExt cx="600" cy="389"/>
            </a:xfrm>
          </p:grpSpPr>
          <p:sp>
            <p:nvSpPr>
              <p:cNvPr id="47" name="Line 121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31" name="Group 122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49" name="Freeform 123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0" name="Freeform 124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" name="Freeform 125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42" name="Text Box 126"/>
            <p:cNvSpPr txBox="1">
              <a:spLocks noChangeArrowheads="1"/>
            </p:cNvSpPr>
            <p:nvPr/>
          </p:nvSpPr>
          <p:spPr bwMode="auto">
            <a:xfrm>
              <a:off x="5104" y="171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43" name="Freeform 127"/>
            <p:cNvSpPr>
              <a:spLocks/>
            </p:cNvSpPr>
            <p:nvPr/>
          </p:nvSpPr>
          <p:spPr bwMode="auto">
            <a:xfrm>
              <a:off x="5036" y="163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128"/>
            <p:cNvSpPr txBox="1">
              <a:spLocks noChangeArrowheads="1"/>
            </p:cNvSpPr>
            <p:nvPr/>
          </p:nvSpPr>
          <p:spPr bwMode="auto">
            <a:xfrm>
              <a:off x="4720" y="1263"/>
              <a:ext cx="4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</a:t>
              </a:r>
            </a:p>
          </p:txBody>
        </p:sp>
        <p:sp>
          <p:nvSpPr>
            <p:cNvPr id="45" name="Line 129"/>
            <p:cNvSpPr>
              <a:spLocks noChangeShapeType="1"/>
            </p:cNvSpPr>
            <p:nvPr/>
          </p:nvSpPr>
          <p:spPr bwMode="auto">
            <a:xfrm>
              <a:off x="4800" y="1312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Line 130"/>
            <p:cNvSpPr>
              <a:spLocks noChangeShapeType="1"/>
            </p:cNvSpPr>
            <p:nvPr/>
          </p:nvSpPr>
          <p:spPr bwMode="auto">
            <a:xfrm>
              <a:off x="5028" y="1312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83712" name="Group 160"/>
          <p:cNvGrpSpPr>
            <a:grpSpLocks/>
          </p:cNvGrpSpPr>
          <p:nvPr/>
        </p:nvGrpSpPr>
        <p:grpSpPr bwMode="auto">
          <a:xfrm>
            <a:off x="209675" y="4219277"/>
            <a:ext cx="2259013" cy="2381250"/>
            <a:chOff x="2501" y="2449"/>
            <a:chExt cx="1423" cy="1500"/>
          </a:xfrm>
        </p:grpSpPr>
        <p:sp>
          <p:nvSpPr>
            <p:cNvPr id="56" name="Freeform 134"/>
            <p:cNvSpPr>
              <a:spLocks/>
            </p:cNvSpPr>
            <p:nvPr/>
          </p:nvSpPr>
          <p:spPr bwMode="auto">
            <a:xfrm>
              <a:off x="3476" y="3226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7" name="Freeform 135"/>
            <p:cNvSpPr>
              <a:spLocks/>
            </p:cNvSpPr>
            <p:nvPr/>
          </p:nvSpPr>
          <p:spPr bwMode="auto">
            <a:xfrm>
              <a:off x="2501" y="244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Freeform 136"/>
            <p:cNvSpPr>
              <a:spLocks/>
            </p:cNvSpPr>
            <p:nvPr/>
          </p:nvSpPr>
          <p:spPr bwMode="auto">
            <a:xfrm>
              <a:off x="3493" y="2449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908" y="2670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83713" name="Group 138"/>
            <p:cNvGrpSpPr>
              <a:grpSpLocks/>
            </p:cNvGrpSpPr>
            <p:nvPr/>
          </p:nvGrpSpPr>
          <p:grpSpPr bwMode="auto">
            <a:xfrm rot="5400000">
              <a:off x="3388" y="2611"/>
              <a:ext cx="118" cy="122"/>
              <a:chOff x="2699" y="2518"/>
              <a:chExt cx="118" cy="122"/>
            </a:xfrm>
          </p:grpSpPr>
          <p:sp>
            <p:nvSpPr>
              <p:cNvPr id="75" name="Freeform 139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6" name="Freeform 140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7" name="Freeform 141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1" name="Text Box 144"/>
            <p:cNvSpPr txBox="1">
              <a:spLocks noChangeArrowheads="1"/>
            </p:cNvSpPr>
            <p:nvPr/>
          </p:nvSpPr>
          <p:spPr bwMode="auto">
            <a:xfrm>
              <a:off x="2554" y="25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62" name="Text Box 145"/>
            <p:cNvSpPr txBox="1">
              <a:spLocks noChangeArrowheads="1"/>
            </p:cNvSpPr>
            <p:nvPr/>
          </p:nvSpPr>
          <p:spPr bwMode="auto">
            <a:xfrm>
              <a:off x="3562" y="251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sp>
          <p:nvSpPr>
            <p:cNvPr id="63" name="Text Box 146"/>
            <p:cNvSpPr txBox="1">
              <a:spLocks noChangeArrowheads="1"/>
            </p:cNvSpPr>
            <p:nvPr/>
          </p:nvSpPr>
          <p:spPr bwMode="auto">
            <a:xfrm>
              <a:off x="2797" y="3716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 dirty="0" smtClean="0"/>
                <a:t>TCD </a:t>
              </a:r>
              <a:r>
                <a:rPr lang="en-US" sz="1800" i="0" dirty="0"/>
                <a:t>Outputs</a:t>
              </a:r>
            </a:p>
          </p:txBody>
        </p:sp>
        <p:sp>
          <p:nvSpPr>
            <p:cNvPr id="64" name="Text Box 147"/>
            <p:cNvSpPr txBox="1">
              <a:spLocks noChangeArrowheads="1"/>
            </p:cNvSpPr>
            <p:nvPr/>
          </p:nvSpPr>
          <p:spPr bwMode="auto">
            <a:xfrm>
              <a:off x="2952" y="2451"/>
              <a:ext cx="4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A</a:t>
              </a:r>
              <a:r>
                <a:rPr lang="en-US" sz="1800" i="0">
                  <a:latin typeface="Symbol" pitchFamily="18" charset="2"/>
                </a:rPr>
                <a:t>×</a:t>
              </a:r>
              <a:r>
                <a:rPr lang="en-US" sz="1800" i="0"/>
                <a:t>B/Y</a:t>
              </a:r>
            </a:p>
          </p:txBody>
        </p:sp>
        <p:grpSp>
          <p:nvGrpSpPr>
            <p:cNvPr id="883715" name="Group 148"/>
            <p:cNvGrpSpPr>
              <a:grpSpLocks/>
            </p:cNvGrpSpPr>
            <p:nvPr/>
          </p:nvGrpSpPr>
          <p:grpSpPr bwMode="auto">
            <a:xfrm rot="386046">
              <a:off x="2847" y="2842"/>
              <a:ext cx="703" cy="450"/>
              <a:chOff x="2546" y="1624"/>
              <a:chExt cx="600" cy="389"/>
            </a:xfrm>
          </p:grpSpPr>
          <p:sp>
            <p:nvSpPr>
              <p:cNvPr id="70" name="Line 149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83716" name="Group 150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72" name="Freeform 151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3" name="Freeform 152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74" name="Freeform 153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66" name="Text Box 154"/>
            <p:cNvSpPr txBox="1">
              <a:spLocks noChangeArrowheads="1"/>
            </p:cNvSpPr>
            <p:nvPr/>
          </p:nvSpPr>
          <p:spPr bwMode="auto">
            <a:xfrm>
              <a:off x="3532" y="3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sp>
          <p:nvSpPr>
            <p:cNvPr id="67" name="Text Box 155"/>
            <p:cNvSpPr txBox="1">
              <a:spLocks noChangeArrowheads="1"/>
            </p:cNvSpPr>
            <p:nvPr/>
          </p:nvSpPr>
          <p:spPr bwMode="auto">
            <a:xfrm>
              <a:off x="3130" y="2847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(A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B)/Z</a:t>
              </a:r>
            </a:p>
          </p:txBody>
        </p:sp>
        <p:sp>
          <p:nvSpPr>
            <p:cNvPr id="68" name="Line 156"/>
            <p:cNvSpPr>
              <a:spLocks noChangeShapeType="1"/>
            </p:cNvSpPr>
            <p:nvPr/>
          </p:nvSpPr>
          <p:spPr bwMode="auto">
            <a:xfrm>
              <a:off x="3252" y="288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Line 157"/>
            <p:cNvSpPr>
              <a:spLocks noChangeShapeType="1"/>
            </p:cNvSpPr>
            <p:nvPr/>
          </p:nvSpPr>
          <p:spPr bwMode="auto">
            <a:xfrm>
              <a:off x="3480" y="2884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6804248" y="6374655"/>
            <a:ext cx="1522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TCOD </a:t>
            </a:r>
            <a:r>
              <a:rPr lang="en-US" sz="1800" i="0" dirty="0"/>
              <a:t>Outputs</a:t>
            </a:r>
          </a:p>
        </p:txBody>
      </p:sp>
      <p:grpSp>
        <p:nvGrpSpPr>
          <p:cNvPr id="883717" name="Group 192"/>
          <p:cNvGrpSpPr>
            <a:grpSpLocks/>
          </p:cNvGrpSpPr>
          <p:nvPr/>
        </p:nvGrpSpPr>
        <p:grpSpPr bwMode="auto">
          <a:xfrm>
            <a:off x="7365504" y="4866530"/>
            <a:ext cx="1508125" cy="590550"/>
            <a:chOff x="4786" y="2778"/>
            <a:chExt cx="950" cy="372"/>
          </a:xfrm>
        </p:grpSpPr>
        <p:sp>
          <p:nvSpPr>
            <p:cNvPr id="80" name="Text Box 181"/>
            <p:cNvSpPr txBox="1">
              <a:spLocks noChangeArrowheads="1"/>
            </p:cNvSpPr>
            <p:nvPr/>
          </p:nvSpPr>
          <p:spPr bwMode="auto">
            <a:xfrm>
              <a:off x="4786" y="2919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(A</a:t>
              </a:r>
              <a:r>
                <a:rPr lang="en-US" sz="1800" i="0">
                  <a:latin typeface="Symbol" pitchFamily="18" charset="2"/>
                </a:rPr>
                <a:t> + </a:t>
              </a:r>
              <a:r>
                <a:rPr lang="en-US" sz="1800" i="0"/>
                <a:t>B) </a:t>
              </a:r>
            </a:p>
          </p:txBody>
        </p:sp>
        <p:sp>
          <p:nvSpPr>
            <p:cNvPr id="81" name="Line 182"/>
            <p:cNvSpPr>
              <a:spLocks noChangeShapeType="1"/>
            </p:cNvSpPr>
            <p:nvPr/>
          </p:nvSpPr>
          <p:spPr bwMode="auto">
            <a:xfrm>
              <a:off x="4908" y="295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Line 183"/>
            <p:cNvSpPr>
              <a:spLocks noChangeShapeType="1"/>
            </p:cNvSpPr>
            <p:nvPr/>
          </p:nvSpPr>
          <p:spPr bwMode="auto">
            <a:xfrm>
              <a:off x="5136" y="2956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 flipV="1">
              <a:off x="5304" y="2898"/>
              <a:ext cx="102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4" name="Text Box 188"/>
            <p:cNvSpPr txBox="1">
              <a:spLocks noChangeArrowheads="1"/>
            </p:cNvSpPr>
            <p:nvPr/>
          </p:nvSpPr>
          <p:spPr bwMode="auto">
            <a:xfrm>
              <a:off x="5372" y="2778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0"/>
                <a:t>C/Y</a:t>
              </a:r>
            </a:p>
          </p:txBody>
        </p:sp>
      </p:grpSp>
      <p:grpSp>
        <p:nvGrpSpPr>
          <p:cNvPr id="883718" name="Group 193"/>
          <p:cNvGrpSpPr>
            <a:grpSpLocks/>
          </p:cNvGrpSpPr>
          <p:nvPr/>
        </p:nvGrpSpPr>
        <p:grpSpPr bwMode="auto">
          <a:xfrm>
            <a:off x="6195517" y="4104530"/>
            <a:ext cx="2259012" cy="2174875"/>
            <a:chOff x="4049" y="2298"/>
            <a:chExt cx="1423" cy="1370"/>
          </a:xfrm>
        </p:grpSpPr>
        <p:sp>
          <p:nvSpPr>
            <p:cNvPr id="86" name="Freeform 162"/>
            <p:cNvSpPr>
              <a:spLocks/>
            </p:cNvSpPr>
            <p:nvPr/>
          </p:nvSpPr>
          <p:spPr bwMode="auto">
            <a:xfrm>
              <a:off x="5024" y="3238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8"/>
                </a:cxn>
                <a:cxn ang="0">
                  <a:pos x="48" y="351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5"/>
                </a:cxn>
                <a:cxn ang="0">
                  <a:pos x="213" y="430"/>
                </a:cxn>
                <a:cxn ang="0">
                  <a:pos x="247" y="427"/>
                </a:cxn>
                <a:cxn ang="0">
                  <a:pos x="287" y="418"/>
                </a:cxn>
                <a:cxn ang="0">
                  <a:pos x="335" y="392"/>
                </a:cxn>
                <a:cxn ang="0">
                  <a:pos x="404" y="316"/>
                </a:cxn>
                <a:cxn ang="0">
                  <a:pos x="420" y="278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20"/>
                </a:cxn>
                <a:cxn ang="0">
                  <a:pos x="382" y="76"/>
                </a:cxn>
                <a:cxn ang="0">
                  <a:pos x="335" y="36"/>
                </a:cxn>
                <a:cxn ang="0">
                  <a:pos x="287" y="11"/>
                </a:cxn>
                <a:cxn ang="0">
                  <a:pos x="247" y="2"/>
                </a:cxn>
                <a:cxn ang="0">
                  <a:pos x="171" y="4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5"/>
                </a:cxn>
                <a:cxn ang="0">
                  <a:pos x="17" y="129"/>
                </a:cxn>
                <a:cxn ang="0">
                  <a:pos x="4" y="171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1"/>
                </a:cxn>
                <a:cxn ang="0">
                  <a:pos x="60" y="96"/>
                </a:cxn>
                <a:cxn ang="0">
                  <a:pos x="84" y="73"/>
                </a:cxn>
                <a:cxn ang="0">
                  <a:pos x="113" y="49"/>
                </a:cxn>
                <a:cxn ang="0">
                  <a:pos x="147" y="33"/>
                </a:cxn>
                <a:cxn ang="0">
                  <a:pos x="184" y="24"/>
                </a:cxn>
                <a:cxn ang="0">
                  <a:pos x="244" y="24"/>
                </a:cxn>
                <a:cxn ang="0">
                  <a:pos x="280" y="33"/>
                </a:cxn>
                <a:cxn ang="0">
                  <a:pos x="324" y="55"/>
                </a:cxn>
                <a:cxn ang="0">
                  <a:pos x="364" y="91"/>
                </a:cxn>
                <a:cxn ang="0">
                  <a:pos x="385" y="122"/>
                </a:cxn>
                <a:cxn ang="0">
                  <a:pos x="398" y="156"/>
                </a:cxn>
                <a:cxn ang="0">
                  <a:pos x="407" y="193"/>
                </a:cxn>
                <a:cxn ang="0">
                  <a:pos x="407" y="222"/>
                </a:cxn>
                <a:cxn ang="0">
                  <a:pos x="402" y="262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9"/>
                </a:cxn>
                <a:cxn ang="0">
                  <a:pos x="184" y="405"/>
                </a:cxn>
                <a:cxn ang="0">
                  <a:pos x="147" y="396"/>
                </a:cxn>
                <a:cxn ang="0">
                  <a:pos x="113" y="380"/>
                </a:cxn>
                <a:cxn ang="0">
                  <a:pos x="78" y="351"/>
                </a:cxn>
                <a:cxn ang="0">
                  <a:pos x="44" y="305"/>
                </a:cxn>
                <a:cxn ang="0">
                  <a:pos x="31" y="271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9"/>
                  </a:lnTo>
                  <a:lnTo>
                    <a:pt x="9" y="278"/>
                  </a:lnTo>
                  <a:lnTo>
                    <a:pt x="11" y="287"/>
                  </a:lnTo>
                  <a:lnTo>
                    <a:pt x="17" y="298"/>
                  </a:lnTo>
                  <a:lnTo>
                    <a:pt x="22" y="307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1"/>
                  </a:lnTo>
                  <a:lnTo>
                    <a:pt x="55" y="358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8"/>
                  </a:lnTo>
                  <a:lnTo>
                    <a:pt x="111" y="403"/>
                  </a:lnTo>
                  <a:lnTo>
                    <a:pt x="120" y="407"/>
                  </a:lnTo>
                  <a:lnTo>
                    <a:pt x="129" y="412"/>
                  </a:lnTo>
                  <a:lnTo>
                    <a:pt x="140" y="418"/>
                  </a:lnTo>
                  <a:lnTo>
                    <a:pt x="149" y="420"/>
                  </a:lnTo>
                  <a:lnTo>
                    <a:pt x="158" y="423"/>
                  </a:lnTo>
                  <a:lnTo>
                    <a:pt x="171" y="425"/>
                  </a:lnTo>
                  <a:lnTo>
                    <a:pt x="180" y="427"/>
                  </a:lnTo>
                  <a:lnTo>
                    <a:pt x="191" y="429"/>
                  </a:lnTo>
                  <a:lnTo>
                    <a:pt x="202" y="429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9"/>
                  </a:lnTo>
                  <a:lnTo>
                    <a:pt x="235" y="429"/>
                  </a:lnTo>
                  <a:lnTo>
                    <a:pt x="247" y="427"/>
                  </a:lnTo>
                  <a:lnTo>
                    <a:pt x="256" y="425"/>
                  </a:lnTo>
                  <a:lnTo>
                    <a:pt x="269" y="423"/>
                  </a:lnTo>
                  <a:lnTo>
                    <a:pt x="278" y="420"/>
                  </a:lnTo>
                  <a:lnTo>
                    <a:pt x="287" y="418"/>
                  </a:lnTo>
                  <a:lnTo>
                    <a:pt x="298" y="412"/>
                  </a:lnTo>
                  <a:lnTo>
                    <a:pt x="307" y="407"/>
                  </a:lnTo>
                  <a:lnTo>
                    <a:pt x="316" y="403"/>
                  </a:lnTo>
                  <a:lnTo>
                    <a:pt x="335" y="392"/>
                  </a:lnTo>
                  <a:lnTo>
                    <a:pt x="351" y="381"/>
                  </a:lnTo>
                  <a:lnTo>
                    <a:pt x="382" y="351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7"/>
                  </a:lnTo>
                  <a:lnTo>
                    <a:pt x="413" y="298"/>
                  </a:lnTo>
                  <a:lnTo>
                    <a:pt x="418" y="287"/>
                  </a:lnTo>
                  <a:lnTo>
                    <a:pt x="420" y="278"/>
                  </a:lnTo>
                  <a:lnTo>
                    <a:pt x="423" y="269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3"/>
                  </a:lnTo>
                  <a:lnTo>
                    <a:pt x="429" y="203"/>
                  </a:lnTo>
                  <a:lnTo>
                    <a:pt x="429" y="193"/>
                  </a:lnTo>
                  <a:lnTo>
                    <a:pt x="427" y="180"/>
                  </a:lnTo>
                  <a:lnTo>
                    <a:pt x="425" y="171"/>
                  </a:lnTo>
                  <a:lnTo>
                    <a:pt x="423" y="158"/>
                  </a:lnTo>
                  <a:lnTo>
                    <a:pt x="420" y="149"/>
                  </a:lnTo>
                  <a:lnTo>
                    <a:pt x="418" y="140"/>
                  </a:lnTo>
                  <a:lnTo>
                    <a:pt x="413" y="129"/>
                  </a:lnTo>
                  <a:lnTo>
                    <a:pt x="407" y="120"/>
                  </a:lnTo>
                  <a:lnTo>
                    <a:pt x="404" y="111"/>
                  </a:lnTo>
                  <a:lnTo>
                    <a:pt x="398" y="102"/>
                  </a:lnTo>
                  <a:lnTo>
                    <a:pt x="393" y="95"/>
                  </a:lnTo>
                  <a:lnTo>
                    <a:pt x="382" y="76"/>
                  </a:lnTo>
                  <a:lnTo>
                    <a:pt x="365" y="60"/>
                  </a:lnTo>
                  <a:lnTo>
                    <a:pt x="358" y="55"/>
                  </a:lnTo>
                  <a:lnTo>
                    <a:pt x="351" y="47"/>
                  </a:lnTo>
                  <a:lnTo>
                    <a:pt x="335" y="36"/>
                  </a:lnTo>
                  <a:lnTo>
                    <a:pt x="316" y="26"/>
                  </a:lnTo>
                  <a:lnTo>
                    <a:pt x="307" y="22"/>
                  </a:lnTo>
                  <a:lnTo>
                    <a:pt x="298" y="16"/>
                  </a:lnTo>
                  <a:lnTo>
                    <a:pt x="287" y="11"/>
                  </a:lnTo>
                  <a:lnTo>
                    <a:pt x="278" y="9"/>
                  </a:lnTo>
                  <a:lnTo>
                    <a:pt x="269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2"/>
                  </a:lnTo>
                  <a:lnTo>
                    <a:pt x="171" y="4"/>
                  </a:lnTo>
                  <a:lnTo>
                    <a:pt x="158" y="6"/>
                  </a:lnTo>
                  <a:lnTo>
                    <a:pt x="149" y="9"/>
                  </a:lnTo>
                  <a:lnTo>
                    <a:pt x="140" y="11"/>
                  </a:lnTo>
                  <a:lnTo>
                    <a:pt x="129" y="16"/>
                  </a:lnTo>
                  <a:lnTo>
                    <a:pt x="120" y="22"/>
                  </a:lnTo>
                  <a:lnTo>
                    <a:pt x="111" y="26"/>
                  </a:lnTo>
                  <a:lnTo>
                    <a:pt x="102" y="31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2"/>
                  </a:lnTo>
                  <a:lnTo>
                    <a:pt x="48" y="76"/>
                  </a:lnTo>
                  <a:lnTo>
                    <a:pt x="37" y="95"/>
                  </a:lnTo>
                  <a:lnTo>
                    <a:pt x="31" y="102"/>
                  </a:lnTo>
                  <a:lnTo>
                    <a:pt x="26" y="111"/>
                  </a:lnTo>
                  <a:lnTo>
                    <a:pt x="22" y="120"/>
                  </a:lnTo>
                  <a:lnTo>
                    <a:pt x="17" y="129"/>
                  </a:lnTo>
                  <a:lnTo>
                    <a:pt x="11" y="140"/>
                  </a:lnTo>
                  <a:lnTo>
                    <a:pt x="9" y="149"/>
                  </a:lnTo>
                  <a:lnTo>
                    <a:pt x="6" y="158"/>
                  </a:lnTo>
                  <a:lnTo>
                    <a:pt x="4" y="171"/>
                  </a:lnTo>
                  <a:lnTo>
                    <a:pt x="2" y="180"/>
                  </a:lnTo>
                  <a:lnTo>
                    <a:pt x="0" y="191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4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40"/>
                  </a:lnTo>
                  <a:lnTo>
                    <a:pt x="40" y="131"/>
                  </a:lnTo>
                  <a:lnTo>
                    <a:pt x="44" y="122"/>
                  </a:lnTo>
                  <a:lnTo>
                    <a:pt x="49" y="113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3" y="84"/>
                  </a:lnTo>
                  <a:lnTo>
                    <a:pt x="77" y="76"/>
                  </a:lnTo>
                  <a:lnTo>
                    <a:pt x="84" y="73"/>
                  </a:lnTo>
                  <a:lnTo>
                    <a:pt x="91" y="65"/>
                  </a:lnTo>
                  <a:lnTo>
                    <a:pt x="97" y="60"/>
                  </a:lnTo>
                  <a:lnTo>
                    <a:pt x="106" y="55"/>
                  </a:lnTo>
                  <a:lnTo>
                    <a:pt x="113" y="49"/>
                  </a:lnTo>
                  <a:lnTo>
                    <a:pt x="122" y="44"/>
                  </a:lnTo>
                  <a:lnTo>
                    <a:pt x="131" y="40"/>
                  </a:lnTo>
                  <a:lnTo>
                    <a:pt x="140" y="35"/>
                  </a:lnTo>
                  <a:lnTo>
                    <a:pt x="147" y="33"/>
                  </a:lnTo>
                  <a:lnTo>
                    <a:pt x="157" y="31"/>
                  </a:lnTo>
                  <a:lnTo>
                    <a:pt x="166" y="27"/>
                  </a:lnTo>
                  <a:lnTo>
                    <a:pt x="175" y="26"/>
                  </a:lnTo>
                  <a:lnTo>
                    <a:pt x="184" y="24"/>
                  </a:lnTo>
                  <a:lnTo>
                    <a:pt x="193" y="22"/>
                  </a:lnTo>
                  <a:lnTo>
                    <a:pt x="215" y="22"/>
                  </a:lnTo>
                  <a:lnTo>
                    <a:pt x="233" y="22"/>
                  </a:lnTo>
                  <a:lnTo>
                    <a:pt x="244" y="24"/>
                  </a:lnTo>
                  <a:lnTo>
                    <a:pt x="253" y="26"/>
                  </a:lnTo>
                  <a:lnTo>
                    <a:pt x="262" y="27"/>
                  </a:lnTo>
                  <a:lnTo>
                    <a:pt x="271" y="31"/>
                  </a:lnTo>
                  <a:lnTo>
                    <a:pt x="280" y="33"/>
                  </a:lnTo>
                  <a:lnTo>
                    <a:pt x="287" y="35"/>
                  </a:lnTo>
                  <a:lnTo>
                    <a:pt x="296" y="40"/>
                  </a:lnTo>
                  <a:lnTo>
                    <a:pt x="305" y="44"/>
                  </a:lnTo>
                  <a:lnTo>
                    <a:pt x="324" y="55"/>
                  </a:lnTo>
                  <a:lnTo>
                    <a:pt x="336" y="65"/>
                  </a:lnTo>
                  <a:lnTo>
                    <a:pt x="344" y="73"/>
                  </a:lnTo>
                  <a:lnTo>
                    <a:pt x="351" y="78"/>
                  </a:lnTo>
                  <a:lnTo>
                    <a:pt x="364" y="91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3"/>
                  </a:lnTo>
                  <a:lnTo>
                    <a:pt x="385" y="122"/>
                  </a:lnTo>
                  <a:lnTo>
                    <a:pt x="389" y="131"/>
                  </a:lnTo>
                  <a:lnTo>
                    <a:pt x="394" y="140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4"/>
                  </a:lnTo>
                  <a:lnTo>
                    <a:pt x="407" y="193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3"/>
                  </a:lnTo>
                  <a:lnTo>
                    <a:pt x="407" y="222"/>
                  </a:lnTo>
                  <a:lnTo>
                    <a:pt x="407" y="233"/>
                  </a:lnTo>
                  <a:lnTo>
                    <a:pt x="405" y="243"/>
                  </a:lnTo>
                  <a:lnTo>
                    <a:pt x="404" y="253"/>
                  </a:lnTo>
                  <a:lnTo>
                    <a:pt x="402" y="262"/>
                  </a:lnTo>
                  <a:lnTo>
                    <a:pt x="398" y="271"/>
                  </a:lnTo>
                  <a:lnTo>
                    <a:pt x="396" y="280"/>
                  </a:lnTo>
                  <a:lnTo>
                    <a:pt x="394" y="287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9"/>
                  </a:lnTo>
                  <a:lnTo>
                    <a:pt x="287" y="394"/>
                  </a:lnTo>
                  <a:lnTo>
                    <a:pt x="280" y="396"/>
                  </a:lnTo>
                  <a:lnTo>
                    <a:pt x="271" y="398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7"/>
                  </a:lnTo>
                  <a:lnTo>
                    <a:pt x="222" y="407"/>
                  </a:lnTo>
                  <a:lnTo>
                    <a:pt x="213" y="409"/>
                  </a:lnTo>
                  <a:lnTo>
                    <a:pt x="216" y="409"/>
                  </a:lnTo>
                  <a:lnTo>
                    <a:pt x="206" y="407"/>
                  </a:lnTo>
                  <a:lnTo>
                    <a:pt x="195" y="407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8"/>
                  </a:lnTo>
                  <a:lnTo>
                    <a:pt x="147" y="396"/>
                  </a:lnTo>
                  <a:lnTo>
                    <a:pt x="140" y="394"/>
                  </a:lnTo>
                  <a:lnTo>
                    <a:pt x="131" y="389"/>
                  </a:lnTo>
                  <a:lnTo>
                    <a:pt x="122" y="385"/>
                  </a:lnTo>
                  <a:lnTo>
                    <a:pt x="113" y="380"/>
                  </a:lnTo>
                  <a:lnTo>
                    <a:pt x="106" y="374"/>
                  </a:lnTo>
                  <a:lnTo>
                    <a:pt x="97" y="369"/>
                  </a:lnTo>
                  <a:lnTo>
                    <a:pt x="91" y="363"/>
                  </a:lnTo>
                  <a:lnTo>
                    <a:pt x="78" y="351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7"/>
                  </a:lnTo>
                  <a:lnTo>
                    <a:pt x="33" y="280"/>
                  </a:lnTo>
                  <a:lnTo>
                    <a:pt x="31" y="271"/>
                  </a:lnTo>
                  <a:lnTo>
                    <a:pt x="28" y="262"/>
                  </a:lnTo>
                  <a:lnTo>
                    <a:pt x="26" y="253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Freeform 163"/>
            <p:cNvSpPr>
              <a:spLocks/>
            </p:cNvSpPr>
            <p:nvPr/>
          </p:nvSpPr>
          <p:spPr bwMode="auto">
            <a:xfrm>
              <a:off x="4049" y="2461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8" name="Freeform 164"/>
            <p:cNvSpPr>
              <a:spLocks/>
            </p:cNvSpPr>
            <p:nvPr/>
          </p:nvSpPr>
          <p:spPr bwMode="auto">
            <a:xfrm>
              <a:off x="5041" y="2461"/>
              <a:ext cx="431" cy="430"/>
            </a:xfrm>
            <a:custGeom>
              <a:avLst/>
              <a:gdLst/>
              <a:ahLst/>
              <a:cxnLst>
                <a:cxn ang="0">
                  <a:pos x="4" y="256"/>
                </a:cxn>
                <a:cxn ang="0">
                  <a:pos x="17" y="297"/>
                </a:cxn>
                <a:cxn ang="0">
                  <a:pos x="48" y="350"/>
                </a:cxn>
                <a:cxn ang="0">
                  <a:pos x="95" y="392"/>
                </a:cxn>
                <a:cxn ang="0">
                  <a:pos x="129" y="412"/>
                </a:cxn>
                <a:cxn ang="0">
                  <a:pos x="171" y="424"/>
                </a:cxn>
                <a:cxn ang="0">
                  <a:pos x="213" y="430"/>
                </a:cxn>
                <a:cxn ang="0">
                  <a:pos x="247" y="426"/>
                </a:cxn>
                <a:cxn ang="0">
                  <a:pos x="287" y="417"/>
                </a:cxn>
                <a:cxn ang="0">
                  <a:pos x="334" y="392"/>
                </a:cxn>
                <a:cxn ang="0">
                  <a:pos x="404" y="316"/>
                </a:cxn>
                <a:cxn ang="0">
                  <a:pos x="420" y="277"/>
                </a:cxn>
                <a:cxn ang="0">
                  <a:pos x="429" y="236"/>
                </a:cxn>
                <a:cxn ang="0">
                  <a:pos x="429" y="203"/>
                </a:cxn>
                <a:cxn ang="0">
                  <a:pos x="423" y="158"/>
                </a:cxn>
                <a:cxn ang="0">
                  <a:pos x="407" y="119"/>
                </a:cxn>
                <a:cxn ang="0">
                  <a:pos x="382" y="76"/>
                </a:cxn>
                <a:cxn ang="0">
                  <a:pos x="334" y="36"/>
                </a:cxn>
                <a:cxn ang="0">
                  <a:pos x="287" y="10"/>
                </a:cxn>
                <a:cxn ang="0">
                  <a:pos x="247" y="1"/>
                </a:cxn>
                <a:cxn ang="0">
                  <a:pos x="171" y="3"/>
                </a:cxn>
                <a:cxn ang="0">
                  <a:pos x="129" y="16"/>
                </a:cxn>
                <a:cxn ang="0">
                  <a:pos x="95" y="36"/>
                </a:cxn>
                <a:cxn ang="0">
                  <a:pos x="37" y="94"/>
                </a:cxn>
                <a:cxn ang="0">
                  <a:pos x="17" y="128"/>
                </a:cxn>
                <a:cxn ang="0">
                  <a:pos x="4" y="170"/>
                </a:cxn>
                <a:cxn ang="0">
                  <a:pos x="22" y="214"/>
                </a:cxn>
                <a:cxn ang="0">
                  <a:pos x="28" y="165"/>
                </a:cxn>
                <a:cxn ang="0">
                  <a:pos x="40" y="130"/>
                </a:cxn>
                <a:cxn ang="0">
                  <a:pos x="60" y="96"/>
                </a:cxn>
                <a:cxn ang="0">
                  <a:pos x="84" y="72"/>
                </a:cxn>
                <a:cxn ang="0">
                  <a:pos x="113" y="49"/>
                </a:cxn>
                <a:cxn ang="0">
                  <a:pos x="147" y="32"/>
                </a:cxn>
                <a:cxn ang="0">
                  <a:pos x="184" y="23"/>
                </a:cxn>
                <a:cxn ang="0">
                  <a:pos x="244" y="23"/>
                </a:cxn>
                <a:cxn ang="0">
                  <a:pos x="280" y="32"/>
                </a:cxn>
                <a:cxn ang="0">
                  <a:pos x="324" y="54"/>
                </a:cxn>
                <a:cxn ang="0">
                  <a:pos x="364" y="90"/>
                </a:cxn>
                <a:cxn ang="0">
                  <a:pos x="385" y="121"/>
                </a:cxn>
                <a:cxn ang="0">
                  <a:pos x="398" y="156"/>
                </a:cxn>
                <a:cxn ang="0">
                  <a:pos x="407" y="192"/>
                </a:cxn>
                <a:cxn ang="0">
                  <a:pos x="407" y="221"/>
                </a:cxn>
                <a:cxn ang="0">
                  <a:pos x="402" y="261"/>
                </a:cxn>
                <a:cxn ang="0">
                  <a:pos x="389" y="296"/>
                </a:cxn>
                <a:cxn ang="0">
                  <a:pos x="336" y="363"/>
                </a:cxn>
                <a:cxn ang="0">
                  <a:pos x="287" y="394"/>
                </a:cxn>
                <a:cxn ang="0">
                  <a:pos x="253" y="403"/>
                </a:cxn>
                <a:cxn ang="0">
                  <a:pos x="213" y="408"/>
                </a:cxn>
                <a:cxn ang="0">
                  <a:pos x="184" y="405"/>
                </a:cxn>
                <a:cxn ang="0">
                  <a:pos x="147" y="395"/>
                </a:cxn>
                <a:cxn ang="0">
                  <a:pos x="113" y="379"/>
                </a:cxn>
                <a:cxn ang="0">
                  <a:pos x="78" y="350"/>
                </a:cxn>
                <a:cxn ang="0">
                  <a:pos x="44" y="305"/>
                </a:cxn>
                <a:cxn ang="0">
                  <a:pos x="31" y="270"/>
                </a:cxn>
                <a:cxn ang="0">
                  <a:pos x="22" y="234"/>
                </a:cxn>
              </a:cxnLst>
              <a:rect l="0" t="0" r="r" b="b"/>
              <a:pathLst>
                <a:path w="431" h="430">
                  <a:moveTo>
                    <a:pt x="0" y="214"/>
                  </a:moveTo>
                  <a:lnTo>
                    <a:pt x="0" y="234"/>
                  </a:lnTo>
                  <a:lnTo>
                    <a:pt x="2" y="247"/>
                  </a:lnTo>
                  <a:lnTo>
                    <a:pt x="4" y="256"/>
                  </a:lnTo>
                  <a:lnTo>
                    <a:pt x="6" y="268"/>
                  </a:lnTo>
                  <a:lnTo>
                    <a:pt x="9" y="277"/>
                  </a:lnTo>
                  <a:lnTo>
                    <a:pt x="11" y="286"/>
                  </a:lnTo>
                  <a:lnTo>
                    <a:pt x="17" y="297"/>
                  </a:lnTo>
                  <a:lnTo>
                    <a:pt x="22" y="306"/>
                  </a:lnTo>
                  <a:lnTo>
                    <a:pt x="26" y="316"/>
                  </a:lnTo>
                  <a:lnTo>
                    <a:pt x="37" y="334"/>
                  </a:lnTo>
                  <a:lnTo>
                    <a:pt x="48" y="350"/>
                  </a:lnTo>
                  <a:lnTo>
                    <a:pt x="55" y="357"/>
                  </a:lnTo>
                  <a:lnTo>
                    <a:pt x="60" y="365"/>
                  </a:lnTo>
                  <a:lnTo>
                    <a:pt x="77" y="381"/>
                  </a:lnTo>
                  <a:lnTo>
                    <a:pt x="95" y="392"/>
                  </a:lnTo>
                  <a:lnTo>
                    <a:pt x="102" y="397"/>
                  </a:lnTo>
                  <a:lnTo>
                    <a:pt x="111" y="403"/>
                  </a:lnTo>
                  <a:lnTo>
                    <a:pt x="120" y="406"/>
                  </a:lnTo>
                  <a:lnTo>
                    <a:pt x="129" y="412"/>
                  </a:lnTo>
                  <a:lnTo>
                    <a:pt x="140" y="417"/>
                  </a:lnTo>
                  <a:lnTo>
                    <a:pt x="149" y="419"/>
                  </a:lnTo>
                  <a:lnTo>
                    <a:pt x="158" y="423"/>
                  </a:lnTo>
                  <a:lnTo>
                    <a:pt x="171" y="424"/>
                  </a:lnTo>
                  <a:lnTo>
                    <a:pt x="180" y="426"/>
                  </a:lnTo>
                  <a:lnTo>
                    <a:pt x="191" y="428"/>
                  </a:lnTo>
                  <a:lnTo>
                    <a:pt x="202" y="428"/>
                  </a:lnTo>
                  <a:lnTo>
                    <a:pt x="213" y="430"/>
                  </a:lnTo>
                  <a:lnTo>
                    <a:pt x="216" y="430"/>
                  </a:lnTo>
                  <a:lnTo>
                    <a:pt x="226" y="428"/>
                  </a:lnTo>
                  <a:lnTo>
                    <a:pt x="235" y="428"/>
                  </a:lnTo>
                  <a:lnTo>
                    <a:pt x="247" y="426"/>
                  </a:lnTo>
                  <a:lnTo>
                    <a:pt x="256" y="424"/>
                  </a:lnTo>
                  <a:lnTo>
                    <a:pt x="269" y="423"/>
                  </a:lnTo>
                  <a:lnTo>
                    <a:pt x="278" y="419"/>
                  </a:lnTo>
                  <a:lnTo>
                    <a:pt x="287" y="417"/>
                  </a:lnTo>
                  <a:lnTo>
                    <a:pt x="298" y="412"/>
                  </a:lnTo>
                  <a:lnTo>
                    <a:pt x="307" y="406"/>
                  </a:lnTo>
                  <a:lnTo>
                    <a:pt x="316" y="403"/>
                  </a:lnTo>
                  <a:lnTo>
                    <a:pt x="334" y="392"/>
                  </a:lnTo>
                  <a:lnTo>
                    <a:pt x="351" y="381"/>
                  </a:lnTo>
                  <a:lnTo>
                    <a:pt x="382" y="350"/>
                  </a:lnTo>
                  <a:lnTo>
                    <a:pt x="393" y="334"/>
                  </a:lnTo>
                  <a:lnTo>
                    <a:pt x="404" y="316"/>
                  </a:lnTo>
                  <a:lnTo>
                    <a:pt x="407" y="306"/>
                  </a:lnTo>
                  <a:lnTo>
                    <a:pt x="413" y="297"/>
                  </a:lnTo>
                  <a:lnTo>
                    <a:pt x="418" y="286"/>
                  </a:lnTo>
                  <a:lnTo>
                    <a:pt x="420" y="277"/>
                  </a:lnTo>
                  <a:lnTo>
                    <a:pt x="423" y="268"/>
                  </a:lnTo>
                  <a:lnTo>
                    <a:pt x="425" y="256"/>
                  </a:lnTo>
                  <a:lnTo>
                    <a:pt x="427" y="247"/>
                  </a:lnTo>
                  <a:lnTo>
                    <a:pt x="429" y="236"/>
                  </a:lnTo>
                  <a:lnTo>
                    <a:pt x="429" y="225"/>
                  </a:lnTo>
                  <a:lnTo>
                    <a:pt x="431" y="216"/>
                  </a:lnTo>
                  <a:lnTo>
                    <a:pt x="431" y="212"/>
                  </a:lnTo>
                  <a:lnTo>
                    <a:pt x="429" y="203"/>
                  </a:lnTo>
                  <a:lnTo>
                    <a:pt x="429" y="192"/>
                  </a:lnTo>
                  <a:lnTo>
                    <a:pt x="427" y="179"/>
                  </a:lnTo>
                  <a:lnTo>
                    <a:pt x="425" y="170"/>
                  </a:lnTo>
                  <a:lnTo>
                    <a:pt x="423" y="158"/>
                  </a:lnTo>
                  <a:lnTo>
                    <a:pt x="420" y="148"/>
                  </a:lnTo>
                  <a:lnTo>
                    <a:pt x="418" y="139"/>
                  </a:lnTo>
                  <a:lnTo>
                    <a:pt x="413" y="128"/>
                  </a:lnTo>
                  <a:lnTo>
                    <a:pt x="407" y="119"/>
                  </a:lnTo>
                  <a:lnTo>
                    <a:pt x="404" y="110"/>
                  </a:lnTo>
                  <a:lnTo>
                    <a:pt x="398" y="101"/>
                  </a:lnTo>
                  <a:lnTo>
                    <a:pt x="393" y="94"/>
                  </a:lnTo>
                  <a:lnTo>
                    <a:pt x="382" y="76"/>
                  </a:lnTo>
                  <a:lnTo>
                    <a:pt x="365" y="59"/>
                  </a:lnTo>
                  <a:lnTo>
                    <a:pt x="358" y="54"/>
                  </a:lnTo>
                  <a:lnTo>
                    <a:pt x="351" y="47"/>
                  </a:lnTo>
                  <a:lnTo>
                    <a:pt x="334" y="36"/>
                  </a:lnTo>
                  <a:lnTo>
                    <a:pt x="316" y="25"/>
                  </a:lnTo>
                  <a:lnTo>
                    <a:pt x="307" y="21"/>
                  </a:lnTo>
                  <a:lnTo>
                    <a:pt x="298" y="16"/>
                  </a:lnTo>
                  <a:lnTo>
                    <a:pt x="287" y="10"/>
                  </a:lnTo>
                  <a:lnTo>
                    <a:pt x="278" y="9"/>
                  </a:lnTo>
                  <a:lnTo>
                    <a:pt x="269" y="5"/>
                  </a:lnTo>
                  <a:lnTo>
                    <a:pt x="256" y="3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193" y="0"/>
                  </a:lnTo>
                  <a:lnTo>
                    <a:pt x="180" y="1"/>
                  </a:lnTo>
                  <a:lnTo>
                    <a:pt x="171" y="3"/>
                  </a:lnTo>
                  <a:lnTo>
                    <a:pt x="158" y="5"/>
                  </a:lnTo>
                  <a:lnTo>
                    <a:pt x="149" y="9"/>
                  </a:lnTo>
                  <a:lnTo>
                    <a:pt x="140" y="10"/>
                  </a:lnTo>
                  <a:lnTo>
                    <a:pt x="129" y="16"/>
                  </a:lnTo>
                  <a:lnTo>
                    <a:pt x="120" y="21"/>
                  </a:lnTo>
                  <a:lnTo>
                    <a:pt x="111" y="25"/>
                  </a:lnTo>
                  <a:lnTo>
                    <a:pt x="102" y="30"/>
                  </a:lnTo>
                  <a:lnTo>
                    <a:pt x="95" y="36"/>
                  </a:lnTo>
                  <a:lnTo>
                    <a:pt x="77" y="47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4"/>
                  </a:lnTo>
                  <a:lnTo>
                    <a:pt x="31" y="101"/>
                  </a:lnTo>
                  <a:lnTo>
                    <a:pt x="26" y="110"/>
                  </a:lnTo>
                  <a:lnTo>
                    <a:pt x="22" y="119"/>
                  </a:lnTo>
                  <a:lnTo>
                    <a:pt x="17" y="128"/>
                  </a:lnTo>
                  <a:lnTo>
                    <a:pt x="11" y="139"/>
                  </a:lnTo>
                  <a:lnTo>
                    <a:pt x="9" y="148"/>
                  </a:lnTo>
                  <a:lnTo>
                    <a:pt x="6" y="158"/>
                  </a:lnTo>
                  <a:lnTo>
                    <a:pt x="4" y="170"/>
                  </a:lnTo>
                  <a:lnTo>
                    <a:pt x="2" y="179"/>
                  </a:lnTo>
                  <a:lnTo>
                    <a:pt x="0" y="190"/>
                  </a:lnTo>
                  <a:lnTo>
                    <a:pt x="0" y="214"/>
                  </a:lnTo>
                  <a:lnTo>
                    <a:pt x="22" y="214"/>
                  </a:lnTo>
                  <a:lnTo>
                    <a:pt x="22" y="194"/>
                  </a:lnTo>
                  <a:lnTo>
                    <a:pt x="24" y="183"/>
                  </a:lnTo>
                  <a:lnTo>
                    <a:pt x="26" y="174"/>
                  </a:lnTo>
                  <a:lnTo>
                    <a:pt x="28" y="165"/>
                  </a:lnTo>
                  <a:lnTo>
                    <a:pt x="31" y="156"/>
                  </a:lnTo>
                  <a:lnTo>
                    <a:pt x="33" y="147"/>
                  </a:lnTo>
                  <a:lnTo>
                    <a:pt x="35" y="139"/>
                  </a:lnTo>
                  <a:lnTo>
                    <a:pt x="40" y="130"/>
                  </a:lnTo>
                  <a:lnTo>
                    <a:pt x="44" y="121"/>
                  </a:lnTo>
                  <a:lnTo>
                    <a:pt x="49" y="112"/>
                  </a:lnTo>
                  <a:lnTo>
                    <a:pt x="55" y="105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3" y="83"/>
                  </a:lnTo>
                  <a:lnTo>
                    <a:pt x="77" y="76"/>
                  </a:lnTo>
                  <a:lnTo>
                    <a:pt x="84" y="72"/>
                  </a:lnTo>
                  <a:lnTo>
                    <a:pt x="91" y="65"/>
                  </a:lnTo>
                  <a:lnTo>
                    <a:pt x="97" y="59"/>
                  </a:lnTo>
                  <a:lnTo>
                    <a:pt x="106" y="54"/>
                  </a:lnTo>
                  <a:lnTo>
                    <a:pt x="113" y="49"/>
                  </a:lnTo>
                  <a:lnTo>
                    <a:pt x="122" y="43"/>
                  </a:lnTo>
                  <a:lnTo>
                    <a:pt x="131" y="39"/>
                  </a:lnTo>
                  <a:lnTo>
                    <a:pt x="140" y="34"/>
                  </a:lnTo>
                  <a:lnTo>
                    <a:pt x="147" y="32"/>
                  </a:lnTo>
                  <a:lnTo>
                    <a:pt x="157" y="30"/>
                  </a:lnTo>
                  <a:lnTo>
                    <a:pt x="166" y="27"/>
                  </a:lnTo>
                  <a:lnTo>
                    <a:pt x="175" y="25"/>
                  </a:lnTo>
                  <a:lnTo>
                    <a:pt x="184" y="23"/>
                  </a:lnTo>
                  <a:lnTo>
                    <a:pt x="193" y="21"/>
                  </a:lnTo>
                  <a:lnTo>
                    <a:pt x="215" y="21"/>
                  </a:lnTo>
                  <a:lnTo>
                    <a:pt x="233" y="21"/>
                  </a:lnTo>
                  <a:lnTo>
                    <a:pt x="244" y="23"/>
                  </a:lnTo>
                  <a:lnTo>
                    <a:pt x="253" y="25"/>
                  </a:lnTo>
                  <a:lnTo>
                    <a:pt x="262" y="27"/>
                  </a:lnTo>
                  <a:lnTo>
                    <a:pt x="271" y="30"/>
                  </a:lnTo>
                  <a:lnTo>
                    <a:pt x="280" y="32"/>
                  </a:lnTo>
                  <a:lnTo>
                    <a:pt x="287" y="34"/>
                  </a:lnTo>
                  <a:lnTo>
                    <a:pt x="296" y="39"/>
                  </a:lnTo>
                  <a:lnTo>
                    <a:pt x="305" y="43"/>
                  </a:lnTo>
                  <a:lnTo>
                    <a:pt x="324" y="54"/>
                  </a:lnTo>
                  <a:lnTo>
                    <a:pt x="336" y="65"/>
                  </a:lnTo>
                  <a:lnTo>
                    <a:pt x="344" y="72"/>
                  </a:lnTo>
                  <a:lnTo>
                    <a:pt x="351" y="78"/>
                  </a:lnTo>
                  <a:lnTo>
                    <a:pt x="364" y="90"/>
                  </a:lnTo>
                  <a:lnTo>
                    <a:pt x="369" y="96"/>
                  </a:lnTo>
                  <a:lnTo>
                    <a:pt x="374" y="105"/>
                  </a:lnTo>
                  <a:lnTo>
                    <a:pt x="380" y="112"/>
                  </a:lnTo>
                  <a:lnTo>
                    <a:pt x="385" y="121"/>
                  </a:lnTo>
                  <a:lnTo>
                    <a:pt x="389" y="130"/>
                  </a:lnTo>
                  <a:lnTo>
                    <a:pt x="394" y="139"/>
                  </a:lnTo>
                  <a:lnTo>
                    <a:pt x="396" y="147"/>
                  </a:lnTo>
                  <a:lnTo>
                    <a:pt x="398" y="156"/>
                  </a:lnTo>
                  <a:lnTo>
                    <a:pt x="402" y="165"/>
                  </a:lnTo>
                  <a:lnTo>
                    <a:pt x="404" y="174"/>
                  </a:lnTo>
                  <a:lnTo>
                    <a:pt x="405" y="183"/>
                  </a:lnTo>
                  <a:lnTo>
                    <a:pt x="407" y="192"/>
                  </a:lnTo>
                  <a:lnTo>
                    <a:pt x="407" y="203"/>
                  </a:lnTo>
                  <a:lnTo>
                    <a:pt x="409" y="216"/>
                  </a:lnTo>
                  <a:lnTo>
                    <a:pt x="409" y="212"/>
                  </a:lnTo>
                  <a:lnTo>
                    <a:pt x="407" y="221"/>
                  </a:lnTo>
                  <a:lnTo>
                    <a:pt x="407" y="232"/>
                  </a:lnTo>
                  <a:lnTo>
                    <a:pt x="405" y="243"/>
                  </a:lnTo>
                  <a:lnTo>
                    <a:pt x="404" y="252"/>
                  </a:lnTo>
                  <a:lnTo>
                    <a:pt x="402" y="261"/>
                  </a:lnTo>
                  <a:lnTo>
                    <a:pt x="398" y="270"/>
                  </a:lnTo>
                  <a:lnTo>
                    <a:pt x="396" y="279"/>
                  </a:lnTo>
                  <a:lnTo>
                    <a:pt x="394" y="286"/>
                  </a:lnTo>
                  <a:lnTo>
                    <a:pt x="389" y="296"/>
                  </a:lnTo>
                  <a:lnTo>
                    <a:pt x="385" y="305"/>
                  </a:lnTo>
                  <a:lnTo>
                    <a:pt x="374" y="323"/>
                  </a:lnTo>
                  <a:lnTo>
                    <a:pt x="364" y="336"/>
                  </a:lnTo>
                  <a:lnTo>
                    <a:pt x="336" y="363"/>
                  </a:lnTo>
                  <a:lnTo>
                    <a:pt x="324" y="374"/>
                  </a:lnTo>
                  <a:lnTo>
                    <a:pt x="305" y="385"/>
                  </a:lnTo>
                  <a:lnTo>
                    <a:pt x="296" y="388"/>
                  </a:lnTo>
                  <a:lnTo>
                    <a:pt x="287" y="394"/>
                  </a:lnTo>
                  <a:lnTo>
                    <a:pt x="280" y="395"/>
                  </a:lnTo>
                  <a:lnTo>
                    <a:pt x="271" y="397"/>
                  </a:lnTo>
                  <a:lnTo>
                    <a:pt x="262" y="401"/>
                  </a:lnTo>
                  <a:lnTo>
                    <a:pt x="253" y="403"/>
                  </a:lnTo>
                  <a:lnTo>
                    <a:pt x="244" y="405"/>
                  </a:lnTo>
                  <a:lnTo>
                    <a:pt x="235" y="406"/>
                  </a:lnTo>
                  <a:lnTo>
                    <a:pt x="222" y="406"/>
                  </a:lnTo>
                  <a:lnTo>
                    <a:pt x="213" y="408"/>
                  </a:lnTo>
                  <a:lnTo>
                    <a:pt x="216" y="408"/>
                  </a:lnTo>
                  <a:lnTo>
                    <a:pt x="206" y="406"/>
                  </a:lnTo>
                  <a:lnTo>
                    <a:pt x="195" y="406"/>
                  </a:lnTo>
                  <a:lnTo>
                    <a:pt x="184" y="405"/>
                  </a:lnTo>
                  <a:lnTo>
                    <a:pt x="175" y="403"/>
                  </a:lnTo>
                  <a:lnTo>
                    <a:pt x="166" y="401"/>
                  </a:lnTo>
                  <a:lnTo>
                    <a:pt x="157" y="397"/>
                  </a:lnTo>
                  <a:lnTo>
                    <a:pt x="147" y="395"/>
                  </a:lnTo>
                  <a:lnTo>
                    <a:pt x="140" y="394"/>
                  </a:lnTo>
                  <a:lnTo>
                    <a:pt x="131" y="388"/>
                  </a:lnTo>
                  <a:lnTo>
                    <a:pt x="122" y="385"/>
                  </a:lnTo>
                  <a:lnTo>
                    <a:pt x="113" y="379"/>
                  </a:lnTo>
                  <a:lnTo>
                    <a:pt x="106" y="374"/>
                  </a:lnTo>
                  <a:lnTo>
                    <a:pt x="97" y="368"/>
                  </a:lnTo>
                  <a:lnTo>
                    <a:pt x="91" y="363"/>
                  </a:lnTo>
                  <a:lnTo>
                    <a:pt x="78" y="350"/>
                  </a:lnTo>
                  <a:lnTo>
                    <a:pt x="73" y="343"/>
                  </a:lnTo>
                  <a:lnTo>
                    <a:pt x="66" y="336"/>
                  </a:lnTo>
                  <a:lnTo>
                    <a:pt x="55" y="323"/>
                  </a:lnTo>
                  <a:lnTo>
                    <a:pt x="44" y="305"/>
                  </a:lnTo>
                  <a:lnTo>
                    <a:pt x="40" y="296"/>
                  </a:lnTo>
                  <a:lnTo>
                    <a:pt x="35" y="286"/>
                  </a:lnTo>
                  <a:lnTo>
                    <a:pt x="33" y="279"/>
                  </a:lnTo>
                  <a:lnTo>
                    <a:pt x="31" y="270"/>
                  </a:lnTo>
                  <a:lnTo>
                    <a:pt x="28" y="261"/>
                  </a:lnTo>
                  <a:lnTo>
                    <a:pt x="26" y="252"/>
                  </a:lnTo>
                  <a:lnTo>
                    <a:pt x="24" y="243"/>
                  </a:lnTo>
                  <a:lnTo>
                    <a:pt x="22" y="234"/>
                  </a:lnTo>
                  <a:lnTo>
                    <a:pt x="22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9" name="Line 165"/>
            <p:cNvSpPr>
              <a:spLocks noChangeShapeType="1"/>
            </p:cNvSpPr>
            <p:nvPr/>
          </p:nvSpPr>
          <p:spPr bwMode="auto">
            <a:xfrm>
              <a:off x="4456" y="2682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83719" name="Group 166"/>
            <p:cNvGrpSpPr>
              <a:grpSpLocks/>
            </p:cNvGrpSpPr>
            <p:nvPr/>
          </p:nvGrpSpPr>
          <p:grpSpPr bwMode="auto">
            <a:xfrm rot="5400000">
              <a:off x="4936" y="2623"/>
              <a:ext cx="118" cy="122"/>
              <a:chOff x="2699" y="2518"/>
              <a:chExt cx="118" cy="122"/>
            </a:xfrm>
          </p:grpSpPr>
          <p:sp>
            <p:nvSpPr>
              <p:cNvPr id="106" name="Freeform 167"/>
              <p:cNvSpPr>
                <a:spLocks/>
              </p:cNvSpPr>
              <p:nvPr/>
            </p:nvSpPr>
            <p:spPr bwMode="auto">
              <a:xfrm>
                <a:off x="2726" y="2578"/>
                <a:ext cx="58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8" y="9"/>
                  </a:cxn>
                  <a:cxn ang="0">
                    <a:pos x="29" y="0"/>
                  </a:cxn>
                  <a:cxn ang="0">
                    <a:pos x="0" y="11"/>
                  </a:cxn>
                  <a:cxn ang="0">
                    <a:pos x="0" y="13"/>
                  </a:cxn>
                </a:cxnLst>
                <a:rect l="0" t="0" r="r" b="b"/>
                <a:pathLst>
                  <a:path w="58" h="13">
                    <a:moveTo>
                      <a:pt x="0" y="13"/>
                    </a:moveTo>
                    <a:lnTo>
                      <a:pt x="58" y="9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" name="Freeform 168"/>
              <p:cNvSpPr>
                <a:spLocks/>
              </p:cNvSpPr>
              <p:nvPr/>
            </p:nvSpPr>
            <p:spPr bwMode="auto">
              <a:xfrm>
                <a:off x="2710" y="2529"/>
                <a:ext cx="96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3" y="0"/>
                  </a:cxn>
                  <a:cxn ang="0">
                    <a:pos x="96" y="94"/>
                  </a:cxn>
                  <a:cxn ang="0">
                    <a:pos x="45" y="49"/>
                  </a:cxn>
                  <a:cxn ang="0">
                    <a:pos x="0" y="100"/>
                  </a:cxn>
                </a:cxnLst>
                <a:rect l="0" t="0" r="r" b="b"/>
                <a:pathLst>
                  <a:path w="96" h="100">
                    <a:moveTo>
                      <a:pt x="0" y="100"/>
                    </a:moveTo>
                    <a:lnTo>
                      <a:pt x="43" y="0"/>
                    </a:lnTo>
                    <a:lnTo>
                      <a:pt x="96" y="94"/>
                    </a:lnTo>
                    <a:lnTo>
                      <a:pt x="45" y="4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" name="Freeform 169"/>
              <p:cNvSpPr>
                <a:spLocks/>
              </p:cNvSpPr>
              <p:nvPr/>
            </p:nvSpPr>
            <p:spPr bwMode="auto">
              <a:xfrm>
                <a:off x="2699" y="2518"/>
                <a:ext cx="118" cy="122"/>
              </a:xfrm>
              <a:custGeom>
                <a:avLst/>
                <a:gdLst/>
                <a:ahLst/>
                <a:cxnLst>
                  <a:cxn ang="0">
                    <a:pos x="3" y="104"/>
                  </a:cxn>
                  <a:cxn ang="0">
                    <a:pos x="20" y="114"/>
                  </a:cxn>
                  <a:cxn ang="0">
                    <a:pos x="63" y="15"/>
                  </a:cxn>
                  <a:cxn ang="0">
                    <a:pos x="45" y="16"/>
                  </a:cxn>
                  <a:cxn ang="0">
                    <a:pos x="98" y="111"/>
                  </a:cxn>
                  <a:cxn ang="0">
                    <a:pos x="114" y="98"/>
                  </a:cxn>
                  <a:cxn ang="0">
                    <a:pos x="63" y="53"/>
                  </a:cxn>
                  <a:cxn ang="0">
                    <a:pos x="61" y="51"/>
                  </a:cxn>
                  <a:cxn ang="0">
                    <a:pos x="58" y="49"/>
                  </a:cxn>
                  <a:cxn ang="0">
                    <a:pos x="52" y="49"/>
                  </a:cxn>
                  <a:cxn ang="0">
                    <a:pos x="49" y="53"/>
                  </a:cxn>
                  <a:cxn ang="0">
                    <a:pos x="3" y="104"/>
                  </a:cxn>
                  <a:cxn ang="0">
                    <a:pos x="18" y="118"/>
                  </a:cxn>
                  <a:cxn ang="0">
                    <a:pos x="63" y="67"/>
                  </a:cxn>
                  <a:cxn ang="0">
                    <a:pos x="49" y="67"/>
                  </a:cxn>
                  <a:cxn ang="0">
                    <a:pos x="100" y="113"/>
                  </a:cxn>
                  <a:cxn ang="0">
                    <a:pos x="101" y="114"/>
                  </a:cxn>
                  <a:cxn ang="0">
                    <a:pos x="103" y="116"/>
                  </a:cxn>
                  <a:cxn ang="0">
                    <a:pos x="107" y="116"/>
                  </a:cxn>
                  <a:cxn ang="0">
                    <a:pos x="109" y="116"/>
                  </a:cxn>
                  <a:cxn ang="0">
                    <a:pos x="112" y="114"/>
                  </a:cxn>
                  <a:cxn ang="0">
                    <a:pos x="114" y="113"/>
                  </a:cxn>
                  <a:cxn ang="0">
                    <a:pos x="116" y="111"/>
                  </a:cxn>
                  <a:cxn ang="0">
                    <a:pos x="118" y="109"/>
                  </a:cxn>
                  <a:cxn ang="0">
                    <a:pos x="118" y="105"/>
                  </a:cxn>
                  <a:cxn ang="0">
                    <a:pos x="118" y="104"/>
                  </a:cxn>
                  <a:cxn ang="0">
                    <a:pos x="116" y="100"/>
                  </a:cxn>
                  <a:cxn ang="0">
                    <a:pos x="63" y="5"/>
                  </a:cxn>
                  <a:cxn ang="0">
                    <a:pos x="63" y="4"/>
                  </a:cxn>
                  <a:cxn ang="0">
                    <a:pos x="61" y="2"/>
                  </a:cxn>
                  <a:cxn ang="0">
                    <a:pos x="58" y="2"/>
                  </a:cxn>
                  <a:cxn ang="0">
                    <a:pos x="56" y="0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7" y="2"/>
                  </a:cxn>
                  <a:cxn ang="0">
                    <a:pos x="45" y="4"/>
                  </a:cxn>
                  <a:cxn ang="0">
                    <a:pos x="45" y="7"/>
                  </a:cxn>
                  <a:cxn ang="0">
                    <a:pos x="2" y="107"/>
                  </a:cxn>
                  <a:cxn ang="0">
                    <a:pos x="0" y="109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2" y="116"/>
                  </a:cxn>
                  <a:cxn ang="0">
                    <a:pos x="3" y="118"/>
                  </a:cxn>
                  <a:cxn ang="0">
                    <a:pos x="5" y="120"/>
                  </a:cxn>
                  <a:cxn ang="0">
                    <a:pos x="9" y="122"/>
                  </a:cxn>
                  <a:cxn ang="0">
                    <a:pos x="11" y="122"/>
                  </a:cxn>
                  <a:cxn ang="0">
                    <a:pos x="14" y="122"/>
                  </a:cxn>
                  <a:cxn ang="0">
                    <a:pos x="16" y="120"/>
                  </a:cxn>
                  <a:cxn ang="0">
                    <a:pos x="18" y="118"/>
                  </a:cxn>
                  <a:cxn ang="0">
                    <a:pos x="3" y="104"/>
                  </a:cxn>
                </a:cxnLst>
                <a:rect l="0" t="0" r="r" b="b"/>
                <a:pathLst>
                  <a:path w="118" h="122">
                    <a:moveTo>
                      <a:pt x="3" y="104"/>
                    </a:moveTo>
                    <a:lnTo>
                      <a:pt x="20" y="114"/>
                    </a:lnTo>
                    <a:lnTo>
                      <a:pt x="63" y="15"/>
                    </a:lnTo>
                    <a:lnTo>
                      <a:pt x="45" y="16"/>
                    </a:lnTo>
                    <a:lnTo>
                      <a:pt x="98" y="111"/>
                    </a:lnTo>
                    <a:lnTo>
                      <a:pt x="114" y="98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9"/>
                    </a:lnTo>
                    <a:lnTo>
                      <a:pt x="49" y="53"/>
                    </a:lnTo>
                    <a:lnTo>
                      <a:pt x="3" y="104"/>
                    </a:lnTo>
                    <a:lnTo>
                      <a:pt x="18" y="118"/>
                    </a:lnTo>
                    <a:lnTo>
                      <a:pt x="63" y="67"/>
                    </a:lnTo>
                    <a:lnTo>
                      <a:pt x="49" y="67"/>
                    </a:lnTo>
                    <a:lnTo>
                      <a:pt x="100" y="113"/>
                    </a:lnTo>
                    <a:lnTo>
                      <a:pt x="101" y="114"/>
                    </a:lnTo>
                    <a:lnTo>
                      <a:pt x="103" y="116"/>
                    </a:lnTo>
                    <a:lnTo>
                      <a:pt x="107" y="116"/>
                    </a:lnTo>
                    <a:lnTo>
                      <a:pt x="109" y="116"/>
                    </a:lnTo>
                    <a:lnTo>
                      <a:pt x="112" y="114"/>
                    </a:lnTo>
                    <a:lnTo>
                      <a:pt x="114" y="113"/>
                    </a:lnTo>
                    <a:lnTo>
                      <a:pt x="116" y="111"/>
                    </a:lnTo>
                    <a:lnTo>
                      <a:pt x="118" y="109"/>
                    </a:lnTo>
                    <a:lnTo>
                      <a:pt x="118" y="105"/>
                    </a:lnTo>
                    <a:lnTo>
                      <a:pt x="118" y="104"/>
                    </a:lnTo>
                    <a:lnTo>
                      <a:pt x="116" y="100"/>
                    </a:lnTo>
                    <a:lnTo>
                      <a:pt x="63" y="5"/>
                    </a:lnTo>
                    <a:lnTo>
                      <a:pt x="63" y="4"/>
                    </a:lnTo>
                    <a:lnTo>
                      <a:pt x="61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5" y="4"/>
                    </a:lnTo>
                    <a:lnTo>
                      <a:pt x="45" y="7"/>
                    </a:lnTo>
                    <a:lnTo>
                      <a:pt x="2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2" y="116"/>
                    </a:lnTo>
                    <a:lnTo>
                      <a:pt x="3" y="118"/>
                    </a:lnTo>
                    <a:lnTo>
                      <a:pt x="5" y="120"/>
                    </a:lnTo>
                    <a:lnTo>
                      <a:pt x="9" y="122"/>
                    </a:lnTo>
                    <a:lnTo>
                      <a:pt x="11" y="122"/>
                    </a:lnTo>
                    <a:lnTo>
                      <a:pt x="14" y="122"/>
                    </a:lnTo>
                    <a:lnTo>
                      <a:pt x="16" y="120"/>
                    </a:lnTo>
                    <a:lnTo>
                      <a:pt x="18" y="118"/>
                    </a:lnTo>
                    <a:lnTo>
                      <a:pt x="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1" name="Text Box 170"/>
            <p:cNvSpPr txBox="1">
              <a:spLocks noChangeArrowheads="1"/>
            </p:cNvSpPr>
            <p:nvPr/>
          </p:nvSpPr>
          <p:spPr bwMode="auto">
            <a:xfrm>
              <a:off x="4102" y="252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S0</a:t>
              </a:r>
            </a:p>
          </p:txBody>
        </p:sp>
        <p:sp>
          <p:nvSpPr>
            <p:cNvPr id="92" name="Text Box 171"/>
            <p:cNvSpPr txBox="1">
              <a:spLocks noChangeArrowheads="1"/>
            </p:cNvSpPr>
            <p:nvPr/>
          </p:nvSpPr>
          <p:spPr bwMode="auto">
            <a:xfrm>
              <a:off x="5110" y="2531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S1</a:t>
              </a:r>
            </a:p>
          </p:txBody>
        </p:sp>
        <p:grpSp>
          <p:nvGrpSpPr>
            <p:cNvPr id="883720" name="Group 174"/>
            <p:cNvGrpSpPr>
              <a:grpSpLocks/>
            </p:cNvGrpSpPr>
            <p:nvPr/>
          </p:nvGrpSpPr>
          <p:grpSpPr bwMode="auto">
            <a:xfrm rot="386046">
              <a:off x="4395" y="2854"/>
              <a:ext cx="703" cy="450"/>
              <a:chOff x="2546" y="1624"/>
              <a:chExt cx="600" cy="389"/>
            </a:xfrm>
          </p:grpSpPr>
          <p:sp>
            <p:nvSpPr>
              <p:cNvPr id="101" name="Line 175"/>
              <p:cNvSpPr>
                <a:spLocks noChangeShapeType="1"/>
              </p:cNvSpPr>
              <p:nvPr/>
            </p:nvSpPr>
            <p:spPr bwMode="auto">
              <a:xfrm>
                <a:off x="2546" y="1624"/>
                <a:ext cx="534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83721" name="Group 176"/>
              <p:cNvGrpSpPr>
                <a:grpSpLocks/>
              </p:cNvGrpSpPr>
              <p:nvPr/>
            </p:nvGrpSpPr>
            <p:grpSpPr bwMode="auto">
              <a:xfrm rot="-13867602">
                <a:off x="3026" y="1893"/>
                <a:ext cx="118" cy="122"/>
                <a:chOff x="2699" y="2518"/>
                <a:chExt cx="118" cy="122"/>
              </a:xfrm>
            </p:grpSpPr>
            <p:sp>
              <p:nvSpPr>
                <p:cNvPr id="103" name="Freeform 177"/>
                <p:cNvSpPr>
                  <a:spLocks/>
                </p:cNvSpPr>
                <p:nvPr/>
              </p:nvSpPr>
              <p:spPr bwMode="auto">
                <a:xfrm>
                  <a:off x="2726" y="2578"/>
                  <a:ext cx="58" cy="1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8" y="9"/>
                    </a:cxn>
                    <a:cxn ang="0">
                      <a:pos x="29" y="0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8" h="13">
                      <a:moveTo>
                        <a:pt x="0" y="13"/>
                      </a:moveTo>
                      <a:lnTo>
                        <a:pt x="58" y="9"/>
                      </a:lnTo>
                      <a:lnTo>
                        <a:pt x="29" y="0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4" name="Freeform 178"/>
                <p:cNvSpPr>
                  <a:spLocks/>
                </p:cNvSpPr>
                <p:nvPr/>
              </p:nvSpPr>
              <p:spPr bwMode="auto">
                <a:xfrm>
                  <a:off x="2710" y="2529"/>
                  <a:ext cx="96" cy="100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43" y="0"/>
                    </a:cxn>
                    <a:cxn ang="0">
                      <a:pos x="96" y="94"/>
                    </a:cxn>
                    <a:cxn ang="0">
                      <a:pos x="45" y="49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96" h="100">
                      <a:moveTo>
                        <a:pt x="0" y="100"/>
                      </a:moveTo>
                      <a:lnTo>
                        <a:pt x="43" y="0"/>
                      </a:lnTo>
                      <a:lnTo>
                        <a:pt x="96" y="94"/>
                      </a:lnTo>
                      <a:lnTo>
                        <a:pt x="45" y="49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5" name="Freeform 179"/>
                <p:cNvSpPr>
                  <a:spLocks/>
                </p:cNvSpPr>
                <p:nvPr/>
              </p:nvSpPr>
              <p:spPr bwMode="auto">
                <a:xfrm>
                  <a:off x="2699" y="2518"/>
                  <a:ext cx="118" cy="122"/>
                </a:xfrm>
                <a:custGeom>
                  <a:avLst/>
                  <a:gdLst/>
                  <a:ahLst/>
                  <a:cxnLst>
                    <a:cxn ang="0">
                      <a:pos x="3" y="104"/>
                    </a:cxn>
                    <a:cxn ang="0">
                      <a:pos x="20" y="114"/>
                    </a:cxn>
                    <a:cxn ang="0">
                      <a:pos x="63" y="15"/>
                    </a:cxn>
                    <a:cxn ang="0">
                      <a:pos x="45" y="16"/>
                    </a:cxn>
                    <a:cxn ang="0">
                      <a:pos x="98" y="111"/>
                    </a:cxn>
                    <a:cxn ang="0">
                      <a:pos x="114" y="98"/>
                    </a:cxn>
                    <a:cxn ang="0">
                      <a:pos x="63" y="53"/>
                    </a:cxn>
                    <a:cxn ang="0">
                      <a:pos x="61" y="51"/>
                    </a:cxn>
                    <a:cxn ang="0">
                      <a:pos x="58" y="49"/>
                    </a:cxn>
                    <a:cxn ang="0">
                      <a:pos x="52" y="49"/>
                    </a:cxn>
                    <a:cxn ang="0">
                      <a:pos x="49" y="53"/>
                    </a:cxn>
                    <a:cxn ang="0">
                      <a:pos x="3" y="104"/>
                    </a:cxn>
                    <a:cxn ang="0">
                      <a:pos x="18" y="118"/>
                    </a:cxn>
                    <a:cxn ang="0">
                      <a:pos x="63" y="67"/>
                    </a:cxn>
                    <a:cxn ang="0">
                      <a:pos x="49" y="67"/>
                    </a:cxn>
                    <a:cxn ang="0">
                      <a:pos x="100" y="113"/>
                    </a:cxn>
                    <a:cxn ang="0">
                      <a:pos x="101" y="114"/>
                    </a:cxn>
                    <a:cxn ang="0">
                      <a:pos x="103" y="116"/>
                    </a:cxn>
                    <a:cxn ang="0">
                      <a:pos x="107" y="116"/>
                    </a:cxn>
                    <a:cxn ang="0">
                      <a:pos x="109" y="116"/>
                    </a:cxn>
                    <a:cxn ang="0">
                      <a:pos x="112" y="114"/>
                    </a:cxn>
                    <a:cxn ang="0">
                      <a:pos x="114" y="113"/>
                    </a:cxn>
                    <a:cxn ang="0">
                      <a:pos x="116" y="111"/>
                    </a:cxn>
                    <a:cxn ang="0">
                      <a:pos x="118" y="109"/>
                    </a:cxn>
                    <a:cxn ang="0">
                      <a:pos x="118" y="105"/>
                    </a:cxn>
                    <a:cxn ang="0">
                      <a:pos x="118" y="104"/>
                    </a:cxn>
                    <a:cxn ang="0">
                      <a:pos x="116" y="100"/>
                    </a:cxn>
                    <a:cxn ang="0">
                      <a:pos x="63" y="5"/>
                    </a:cxn>
                    <a:cxn ang="0">
                      <a:pos x="63" y="4"/>
                    </a:cxn>
                    <a:cxn ang="0">
                      <a:pos x="61" y="2"/>
                    </a:cxn>
                    <a:cxn ang="0">
                      <a:pos x="58" y="2"/>
                    </a:cxn>
                    <a:cxn ang="0">
                      <a:pos x="56" y="0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47" y="2"/>
                    </a:cxn>
                    <a:cxn ang="0">
                      <a:pos x="45" y="4"/>
                    </a:cxn>
                    <a:cxn ang="0">
                      <a:pos x="45" y="7"/>
                    </a:cxn>
                    <a:cxn ang="0">
                      <a:pos x="2" y="107"/>
                    </a:cxn>
                    <a:cxn ang="0">
                      <a:pos x="0" y="109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2" y="116"/>
                    </a:cxn>
                    <a:cxn ang="0">
                      <a:pos x="3" y="118"/>
                    </a:cxn>
                    <a:cxn ang="0">
                      <a:pos x="5" y="120"/>
                    </a:cxn>
                    <a:cxn ang="0">
                      <a:pos x="9" y="122"/>
                    </a:cxn>
                    <a:cxn ang="0">
                      <a:pos x="11" y="122"/>
                    </a:cxn>
                    <a:cxn ang="0">
                      <a:pos x="14" y="122"/>
                    </a:cxn>
                    <a:cxn ang="0">
                      <a:pos x="16" y="120"/>
                    </a:cxn>
                    <a:cxn ang="0">
                      <a:pos x="18" y="118"/>
                    </a:cxn>
                    <a:cxn ang="0">
                      <a:pos x="3" y="104"/>
                    </a:cxn>
                  </a:cxnLst>
                  <a:rect l="0" t="0" r="r" b="b"/>
                  <a:pathLst>
                    <a:path w="118" h="122">
                      <a:moveTo>
                        <a:pt x="3" y="104"/>
                      </a:moveTo>
                      <a:lnTo>
                        <a:pt x="20" y="114"/>
                      </a:lnTo>
                      <a:lnTo>
                        <a:pt x="63" y="15"/>
                      </a:lnTo>
                      <a:lnTo>
                        <a:pt x="45" y="16"/>
                      </a:lnTo>
                      <a:lnTo>
                        <a:pt x="98" y="111"/>
                      </a:lnTo>
                      <a:lnTo>
                        <a:pt x="114" y="98"/>
                      </a:lnTo>
                      <a:lnTo>
                        <a:pt x="63" y="53"/>
                      </a:lnTo>
                      <a:lnTo>
                        <a:pt x="61" y="51"/>
                      </a:lnTo>
                      <a:lnTo>
                        <a:pt x="58" y="49"/>
                      </a:lnTo>
                      <a:lnTo>
                        <a:pt x="52" y="49"/>
                      </a:lnTo>
                      <a:lnTo>
                        <a:pt x="49" y="53"/>
                      </a:lnTo>
                      <a:lnTo>
                        <a:pt x="3" y="104"/>
                      </a:lnTo>
                      <a:lnTo>
                        <a:pt x="18" y="118"/>
                      </a:lnTo>
                      <a:lnTo>
                        <a:pt x="63" y="67"/>
                      </a:lnTo>
                      <a:lnTo>
                        <a:pt x="49" y="67"/>
                      </a:lnTo>
                      <a:lnTo>
                        <a:pt x="100" y="113"/>
                      </a:lnTo>
                      <a:lnTo>
                        <a:pt x="101" y="114"/>
                      </a:lnTo>
                      <a:lnTo>
                        <a:pt x="103" y="116"/>
                      </a:lnTo>
                      <a:lnTo>
                        <a:pt x="107" y="116"/>
                      </a:lnTo>
                      <a:lnTo>
                        <a:pt x="109" y="116"/>
                      </a:lnTo>
                      <a:lnTo>
                        <a:pt x="112" y="114"/>
                      </a:lnTo>
                      <a:lnTo>
                        <a:pt x="114" y="113"/>
                      </a:lnTo>
                      <a:lnTo>
                        <a:pt x="116" y="111"/>
                      </a:lnTo>
                      <a:lnTo>
                        <a:pt x="118" y="109"/>
                      </a:lnTo>
                      <a:lnTo>
                        <a:pt x="118" y="105"/>
                      </a:lnTo>
                      <a:lnTo>
                        <a:pt x="118" y="104"/>
                      </a:lnTo>
                      <a:lnTo>
                        <a:pt x="116" y="100"/>
                      </a:lnTo>
                      <a:lnTo>
                        <a:pt x="63" y="5"/>
                      </a:lnTo>
                      <a:lnTo>
                        <a:pt x="63" y="4"/>
                      </a:lnTo>
                      <a:lnTo>
                        <a:pt x="61" y="2"/>
                      </a:lnTo>
                      <a:lnTo>
                        <a:pt x="58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47" y="2"/>
                      </a:lnTo>
                      <a:lnTo>
                        <a:pt x="45" y="4"/>
                      </a:lnTo>
                      <a:lnTo>
                        <a:pt x="45" y="7"/>
                      </a:lnTo>
                      <a:lnTo>
                        <a:pt x="2" y="107"/>
                      </a:lnTo>
                      <a:lnTo>
                        <a:pt x="0" y="109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2" y="116"/>
                      </a:lnTo>
                      <a:lnTo>
                        <a:pt x="3" y="118"/>
                      </a:lnTo>
                      <a:lnTo>
                        <a:pt x="5" y="120"/>
                      </a:lnTo>
                      <a:lnTo>
                        <a:pt x="9" y="122"/>
                      </a:lnTo>
                      <a:lnTo>
                        <a:pt x="11" y="122"/>
                      </a:lnTo>
                      <a:lnTo>
                        <a:pt x="14" y="122"/>
                      </a:lnTo>
                      <a:lnTo>
                        <a:pt x="16" y="120"/>
                      </a:lnTo>
                      <a:lnTo>
                        <a:pt x="18" y="118"/>
                      </a:lnTo>
                      <a:lnTo>
                        <a:pt x="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94" name="Text Box 180"/>
            <p:cNvSpPr txBox="1">
              <a:spLocks noChangeArrowheads="1"/>
            </p:cNvSpPr>
            <p:nvPr/>
          </p:nvSpPr>
          <p:spPr bwMode="auto">
            <a:xfrm>
              <a:off x="5080" y="3309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0"/>
                <a:t>S2</a:t>
              </a:r>
            </a:p>
          </p:txBody>
        </p:sp>
        <p:grpSp>
          <p:nvGrpSpPr>
            <p:cNvPr id="883722" name="Group 191"/>
            <p:cNvGrpSpPr>
              <a:grpSpLocks/>
            </p:cNvGrpSpPr>
            <p:nvPr/>
          </p:nvGrpSpPr>
          <p:grpSpPr bwMode="auto">
            <a:xfrm>
              <a:off x="4500" y="2298"/>
              <a:ext cx="738" cy="396"/>
              <a:chOff x="4500" y="2298"/>
              <a:chExt cx="738" cy="396"/>
            </a:xfrm>
          </p:grpSpPr>
          <p:sp>
            <p:nvSpPr>
              <p:cNvPr id="96" name="Text Box 173"/>
              <p:cNvSpPr txBox="1">
                <a:spLocks noChangeArrowheads="1"/>
              </p:cNvSpPr>
              <p:nvPr/>
            </p:nvSpPr>
            <p:spPr bwMode="auto">
              <a:xfrm>
                <a:off x="4500" y="2463"/>
                <a:ext cx="3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0" dirty="0"/>
                  <a:t>A</a:t>
                </a:r>
                <a:r>
                  <a:rPr lang="en-US" sz="1800" i="0" dirty="0">
                    <a:latin typeface="Symbol" pitchFamily="18" charset="2"/>
                  </a:rPr>
                  <a:t>×</a:t>
                </a:r>
                <a:r>
                  <a:rPr lang="en-US" sz="1800" i="0" dirty="0"/>
                  <a:t>B</a:t>
                </a:r>
              </a:p>
            </p:txBody>
          </p:sp>
          <p:sp>
            <p:nvSpPr>
              <p:cNvPr id="97" name="Line 184"/>
              <p:cNvSpPr>
                <a:spLocks noChangeShapeType="1"/>
              </p:cNvSpPr>
              <p:nvPr/>
            </p:nvSpPr>
            <p:spPr bwMode="auto">
              <a:xfrm flipV="1">
                <a:off x="4806" y="2418"/>
                <a:ext cx="10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883723" name="Group 190"/>
              <p:cNvGrpSpPr>
                <a:grpSpLocks/>
              </p:cNvGrpSpPr>
              <p:nvPr/>
            </p:nvGrpSpPr>
            <p:grpSpPr bwMode="auto">
              <a:xfrm>
                <a:off x="4874" y="2298"/>
                <a:ext cx="364" cy="231"/>
                <a:chOff x="4874" y="2298"/>
                <a:chExt cx="364" cy="231"/>
              </a:xfrm>
            </p:grpSpPr>
            <p:sp>
              <p:nvSpPr>
                <p:cNvPr id="9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4874" y="2298"/>
                  <a:ext cx="3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i="0"/>
                    <a:t>C/Y</a:t>
                  </a:r>
                </a:p>
              </p:txBody>
            </p:sp>
            <p:sp>
              <p:nvSpPr>
                <p:cNvPr id="100" name="Line 189"/>
                <p:cNvSpPr>
                  <a:spLocks noChangeShapeType="1"/>
                </p:cNvSpPr>
                <p:nvPr/>
              </p:nvSpPr>
              <p:spPr bwMode="auto">
                <a:xfrm>
                  <a:off x="4944" y="2332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sp>
        <p:nvSpPr>
          <p:cNvPr id="110" name="109 Dikdörtgen"/>
          <p:cNvSpPr/>
          <p:nvPr/>
        </p:nvSpPr>
        <p:spPr>
          <a:xfrm>
            <a:off x="2940740" y="1746916"/>
            <a:ext cx="292740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Transition condition 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mic Sans MS" pitchFamily="66" charset="0"/>
                <a:cs typeface="Courier New" pitchFamily="49" charset="0"/>
              </a:rPr>
              <a:t>(TC</a:t>
            </a:r>
            <a:r>
              <a:rPr lang="tr-TR" b="1" dirty="0" smtClean="0">
                <a:latin typeface="Comic Sans MS" pitchFamily="66" charset="0"/>
                <a:cs typeface="Courier New" pitchFamily="49" charset="0"/>
              </a:rPr>
              <a:t>)</a:t>
            </a:r>
          </a:p>
        </p:txBody>
      </p:sp>
      <p:sp>
        <p:nvSpPr>
          <p:cNvPr id="111" name="110 Dikdörtgen"/>
          <p:cNvSpPr/>
          <p:nvPr/>
        </p:nvSpPr>
        <p:spPr>
          <a:xfrm>
            <a:off x="3419872" y="263691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condition-independent </a:t>
            </a:r>
            <a:r>
              <a:rPr lang="en-US" b="1" dirty="0" smtClean="0">
                <a:latin typeface="Comic Sans MS" pitchFamily="66" charset="0"/>
              </a:rPr>
              <a:t>(TCI)</a:t>
            </a:r>
            <a:endParaRPr lang="tr-TR" b="1" dirty="0"/>
          </a:p>
        </p:txBody>
      </p:sp>
      <p:sp>
        <p:nvSpPr>
          <p:cNvPr id="112" name="Rectangle 3"/>
          <p:cNvSpPr txBox="1">
            <a:spLocks noChangeArrowheads="1"/>
          </p:cNvSpPr>
          <p:nvPr/>
        </p:nvSpPr>
        <p:spPr>
          <a:xfrm>
            <a:off x="179512" y="620688"/>
            <a:ext cx="871296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Variables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C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Output Variables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Y, Z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Default: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Y = 0, Z = 0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4" name="113 Düz Ok Bağlayıcısı"/>
          <p:cNvCxnSpPr>
            <a:stCxn id="17" idx="2"/>
          </p:cNvCxnSpPr>
          <p:nvPr/>
        </p:nvCxnSpPr>
        <p:spPr>
          <a:xfrm>
            <a:off x="1377851" y="1494632"/>
            <a:ext cx="1681981" cy="350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Ok Bağlayıcısı"/>
          <p:cNvCxnSpPr>
            <a:stCxn id="20" idx="2"/>
          </p:cNvCxnSpPr>
          <p:nvPr/>
        </p:nvCxnSpPr>
        <p:spPr>
          <a:xfrm flipV="1">
            <a:off x="1494533" y="1916832"/>
            <a:ext cx="1421283" cy="1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Ok Bağlayıcısı"/>
          <p:cNvCxnSpPr>
            <a:stCxn id="36" idx="2"/>
            <a:endCxn id="111" idx="0"/>
          </p:cNvCxnSpPr>
          <p:nvPr/>
        </p:nvCxnSpPr>
        <p:spPr>
          <a:xfrm flipH="1">
            <a:off x="5616116" y="2385220"/>
            <a:ext cx="1057361" cy="251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Dikdörtgen"/>
          <p:cNvSpPr/>
          <p:nvPr/>
        </p:nvSpPr>
        <p:spPr>
          <a:xfrm>
            <a:off x="1691680" y="3717032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condition-dependent </a:t>
            </a:r>
            <a:r>
              <a:rPr lang="en-US" b="1" dirty="0" smtClean="0">
                <a:latin typeface="Comic Sans MS" pitchFamily="66" charset="0"/>
              </a:rPr>
              <a:t>(TC</a:t>
            </a:r>
            <a:r>
              <a:rPr lang="tr-TR" b="1" dirty="0" smtClean="0">
                <a:latin typeface="Comic Sans MS" pitchFamily="66" charset="0"/>
              </a:rPr>
              <a:t>D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tr-TR" b="1" dirty="0"/>
          </a:p>
        </p:txBody>
      </p:sp>
      <p:cxnSp>
        <p:nvCxnSpPr>
          <p:cNvPr id="125" name="124 Düz Ok Bağlayıcısı"/>
          <p:cNvCxnSpPr>
            <a:stCxn id="64" idx="2"/>
            <a:endCxn id="123" idx="2"/>
          </p:cNvCxnSpPr>
          <p:nvPr/>
        </p:nvCxnSpPr>
        <p:spPr>
          <a:xfrm flipV="1">
            <a:off x="1319337" y="4086364"/>
            <a:ext cx="2568587" cy="502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Ok Bağlayıcısı"/>
          <p:cNvCxnSpPr>
            <a:stCxn id="67" idx="2"/>
          </p:cNvCxnSpPr>
          <p:nvPr/>
        </p:nvCxnSpPr>
        <p:spPr>
          <a:xfrm flipV="1">
            <a:off x="1763044" y="4221088"/>
            <a:ext cx="2088876" cy="9967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Dikdörtgen"/>
          <p:cNvSpPr/>
          <p:nvPr/>
        </p:nvSpPr>
        <p:spPr>
          <a:xfrm>
            <a:off x="2123728" y="609329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Transition 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i="1" dirty="0" err="1" smtClean="0">
                <a:solidFill>
                  <a:srgbClr val="FF0000"/>
                </a:solidFill>
                <a:latin typeface="Comic Sans MS" pitchFamily="66" charset="0"/>
              </a:rPr>
              <a:t>and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i="1" dirty="0" err="1" smtClean="0">
                <a:solidFill>
                  <a:srgbClr val="FF0000"/>
                </a:solidFill>
                <a:latin typeface="Comic Sans MS" pitchFamily="66" charset="0"/>
              </a:rPr>
              <a:t>output</a:t>
            </a:r>
            <a:r>
              <a:rPr lang="tr-TR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condition-dependent </a:t>
            </a:r>
            <a:r>
              <a:rPr lang="en-US" b="1" dirty="0" smtClean="0">
                <a:latin typeface="Comic Sans MS" pitchFamily="66" charset="0"/>
              </a:rPr>
              <a:t>(TC</a:t>
            </a:r>
            <a:r>
              <a:rPr lang="tr-TR" b="1" dirty="0" smtClean="0">
                <a:latin typeface="Comic Sans MS" pitchFamily="66" charset="0"/>
              </a:rPr>
              <a:t>OD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tr-TR" b="1" dirty="0"/>
          </a:p>
        </p:txBody>
      </p:sp>
      <p:cxnSp>
        <p:nvCxnSpPr>
          <p:cNvPr id="131" name="130 Düz Ok Bağlayıcısı"/>
          <p:cNvCxnSpPr>
            <a:stCxn id="99" idx="2"/>
            <a:endCxn id="129" idx="0"/>
          </p:cNvCxnSpPr>
          <p:nvPr/>
        </p:nvCxnSpPr>
        <p:spPr>
          <a:xfrm flipH="1">
            <a:off x="5040052" y="4471243"/>
            <a:ext cx="2754077" cy="1622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Ok Bağlayıcısı"/>
          <p:cNvCxnSpPr>
            <a:stCxn id="84" idx="2"/>
          </p:cNvCxnSpPr>
          <p:nvPr/>
        </p:nvCxnSpPr>
        <p:spPr>
          <a:xfrm flipH="1">
            <a:off x="5508104" y="5233243"/>
            <a:ext cx="3076600" cy="9320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8" grpId="0"/>
      <p:bldP spid="110" grpId="0"/>
      <p:bldP spid="111" grpId="0"/>
      <p:bldP spid="123" grpId="0"/>
      <p:bldP spid="1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8796337" cy="10207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-1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2398494" y="5733256"/>
            <a:ext cx="4924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is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1800" b="1" dirty="0" err="1" smtClean="0">
                <a:solidFill>
                  <a:srgbClr val="FF0000"/>
                </a:solidFill>
                <a:latin typeface="Comic Sans MS" pitchFamily="66" charset="0"/>
              </a:rPr>
              <a:t>this</a:t>
            </a:r>
            <a:r>
              <a:rPr lang="tr-TR" sz="1800" b="1" dirty="0" smtClean="0">
                <a:solidFill>
                  <a:srgbClr val="FF0000"/>
                </a:solidFill>
                <a:latin typeface="Comic Sans MS" pitchFamily="66" charset="0"/>
              </a:rPr>
              <a:t> SMD?</a:t>
            </a:r>
            <a:endParaRPr lang="en-US" sz="1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9" name="Line 14"/>
          <p:cNvSpPr>
            <a:spLocks noChangeShapeType="1"/>
          </p:cNvSpPr>
          <p:nvPr/>
        </p:nvSpPr>
        <p:spPr bwMode="auto">
          <a:xfrm>
            <a:off x="3420145" y="15174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0" name="Text Box 15"/>
          <p:cNvSpPr txBox="1">
            <a:spLocks noChangeArrowheads="1"/>
          </p:cNvSpPr>
          <p:nvPr/>
        </p:nvSpPr>
        <p:spPr bwMode="auto">
          <a:xfrm>
            <a:off x="3089945" y="1196752"/>
            <a:ext cx="75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/>
              <a:t>Y, Z</a:t>
            </a: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6088732" y="1526952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2" name="Text Box 97"/>
          <p:cNvSpPr txBox="1">
            <a:spLocks noChangeArrowheads="1"/>
          </p:cNvSpPr>
          <p:nvPr/>
        </p:nvSpPr>
        <p:spPr bwMode="auto">
          <a:xfrm>
            <a:off x="2627784" y="3861048"/>
            <a:ext cx="5196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A</a:t>
            </a:r>
            <a:r>
              <a:rPr lang="en-US" dirty="0" smtClean="0"/>
              <a:t>/Y</a:t>
            </a:r>
          </a:p>
          <a:p>
            <a:endParaRPr lang="en-US" sz="1800" i="0" dirty="0"/>
          </a:p>
        </p:txBody>
      </p:sp>
      <p:sp>
        <p:nvSpPr>
          <p:cNvPr id="193" name="Line 98"/>
          <p:cNvSpPr>
            <a:spLocks noChangeShapeType="1"/>
          </p:cNvSpPr>
          <p:nvPr/>
        </p:nvSpPr>
        <p:spPr bwMode="auto">
          <a:xfrm rot="16200000" flipV="1">
            <a:off x="2627784" y="3771131"/>
            <a:ext cx="16192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" name="Text Box 100"/>
          <p:cNvSpPr txBox="1">
            <a:spLocks noChangeArrowheads="1"/>
          </p:cNvSpPr>
          <p:nvPr/>
        </p:nvSpPr>
        <p:spPr bwMode="auto">
          <a:xfrm>
            <a:off x="2267744" y="34290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 dirty="0" smtClean="0"/>
              <a:t>B</a:t>
            </a:r>
            <a:r>
              <a:rPr lang="en-US" sz="1800" i="0" dirty="0" smtClean="0">
                <a:latin typeface="Symbol" pitchFamily="18" charset="2"/>
              </a:rPr>
              <a:t>×</a:t>
            </a:r>
            <a:r>
              <a:rPr lang="en-US" sz="1800" i="0" dirty="0" smtClean="0"/>
              <a:t>C</a:t>
            </a:r>
            <a:endParaRPr lang="en-US" sz="1800" i="0" dirty="0"/>
          </a:p>
        </p:txBody>
      </p:sp>
      <p:sp>
        <p:nvSpPr>
          <p:cNvPr id="195" name="Freeform 6"/>
          <p:cNvSpPr>
            <a:spLocks/>
          </p:cNvSpPr>
          <p:nvPr/>
        </p:nvSpPr>
        <p:spPr bwMode="auto">
          <a:xfrm>
            <a:off x="5758532" y="4409852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8"/>
              </a:cxn>
              <a:cxn ang="0">
                <a:pos x="48" y="351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5"/>
              </a:cxn>
              <a:cxn ang="0">
                <a:pos x="213" y="430"/>
              </a:cxn>
              <a:cxn ang="0">
                <a:pos x="247" y="427"/>
              </a:cxn>
              <a:cxn ang="0">
                <a:pos x="287" y="418"/>
              </a:cxn>
              <a:cxn ang="0">
                <a:pos x="335" y="392"/>
              </a:cxn>
              <a:cxn ang="0">
                <a:pos x="404" y="316"/>
              </a:cxn>
              <a:cxn ang="0">
                <a:pos x="420" y="278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20"/>
              </a:cxn>
              <a:cxn ang="0">
                <a:pos x="382" y="76"/>
              </a:cxn>
              <a:cxn ang="0">
                <a:pos x="335" y="36"/>
              </a:cxn>
              <a:cxn ang="0">
                <a:pos x="287" y="11"/>
              </a:cxn>
              <a:cxn ang="0">
                <a:pos x="247" y="2"/>
              </a:cxn>
              <a:cxn ang="0">
                <a:pos x="171" y="4"/>
              </a:cxn>
              <a:cxn ang="0">
                <a:pos x="129" y="16"/>
              </a:cxn>
              <a:cxn ang="0">
                <a:pos x="95" y="36"/>
              </a:cxn>
              <a:cxn ang="0">
                <a:pos x="37" y="95"/>
              </a:cxn>
              <a:cxn ang="0">
                <a:pos x="17" y="129"/>
              </a:cxn>
              <a:cxn ang="0">
                <a:pos x="4" y="171"/>
              </a:cxn>
              <a:cxn ang="0">
                <a:pos x="22" y="214"/>
              </a:cxn>
              <a:cxn ang="0">
                <a:pos x="28" y="165"/>
              </a:cxn>
              <a:cxn ang="0">
                <a:pos x="40" y="131"/>
              </a:cxn>
              <a:cxn ang="0">
                <a:pos x="60" y="96"/>
              </a:cxn>
              <a:cxn ang="0">
                <a:pos x="84" y="73"/>
              </a:cxn>
              <a:cxn ang="0">
                <a:pos x="113" y="49"/>
              </a:cxn>
              <a:cxn ang="0">
                <a:pos x="147" y="33"/>
              </a:cxn>
              <a:cxn ang="0">
                <a:pos x="184" y="24"/>
              </a:cxn>
              <a:cxn ang="0">
                <a:pos x="244" y="24"/>
              </a:cxn>
              <a:cxn ang="0">
                <a:pos x="280" y="33"/>
              </a:cxn>
              <a:cxn ang="0">
                <a:pos x="324" y="55"/>
              </a:cxn>
              <a:cxn ang="0">
                <a:pos x="364" y="91"/>
              </a:cxn>
              <a:cxn ang="0">
                <a:pos x="385" y="122"/>
              </a:cxn>
              <a:cxn ang="0">
                <a:pos x="398" y="156"/>
              </a:cxn>
              <a:cxn ang="0">
                <a:pos x="407" y="193"/>
              </a:cxn>
              <a:cxn ang="0">
                <a:pos x="407" y="222"/>
              </a:cxn>
              <a:cxn ang="0">
                <a:pos x="402" y="262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9"/>
              </a:cxn>
              <a:cxn ang="0">
                <a:pos x="184" y="405"/>
              </a:cxn>
              <a:cxn ang="0">
                <a:pos x="147" y="396"/>
              </a:cxn>
              <a:cxn ang="0">
                <a:pos x="113" y="380"/>
              </a:cxn>
              <a:cxn ang="0">
                <a:pos x="78" y="351"/>
              </a:cxn>
              <a:cxn ang="0">
                <a:pos x="44" y="305"/>
              </a:cxn>
              <a:cxn ang="0">
                <a:pos x="31" y="271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9"/>
                </a:lnTo>
                <a:lnTo>
                  <a:pt x="9" y="278"/>
                </a:lnTo>
                <a:lnTo>
                  <a:pt x="11" y="287"/>
                </a:lnTo>
                <a:lnTo>
                  <a:pt x="17" y="298"/>
                </a:lnTo>
                <a:lnTo>
                  <a:pt x="22" y="307"/>
                </a:lnTo>
                <a:lnTo>
                  <a:pt x="26" y="316"/>
                </a:lnTo>
                <a:lnTo>
                  <a:pt x="37" y="334"/>
                </a:lnTo>
                <a:lnTo>
                  <a:pt x="48" y="351"/>
                </a:lnTo>
                <a:lnTo>
                  <a:pt x="55" y="358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8"/>
                </a:lnTo>
                <a:lnTo>
                  <a:pt x="111" y="403"/>
                </a:lnTo>
                <a:lnTo>
                  <a:pt x="120" y="407"/>
                </a:lnTo>
                <a:lnTo>
                  <a:pt x="129" y="412"/>
                </a:lnTo>
                <a:lnTo>
                  <a:pt x="140" y="418"/>
                </a:lnTo>
                <a:lnTo>
                  <a:pt x="149" y="420"/>
                </a:lnTo>
                <a:lnTo>
                  <a:pt x="158" y="423"/>
                </a:lnTo>
                <a:lnTo>
                  <a:pt x="171" y="425"/>
                </a:lnTo>
                <a:lnTo>
                  <a:pt x="180" y="427"/>
                </a:lnTo>
                <a:lnTo>
                  <a:pt x="191" y="429"/>
                </a:lnTo>
                <a:lnTo>
                  <a:pt x="202" y="429"/>
                </a:lnTo>
                <a:lnTo>
                  <a:pt x="213" y="430"/>
                </a:lnTo>
                <a:lnTo>
                  <a:pt x="216" y="430"/>
                </a:lnTo>
                <a:lnTo>
                  <a:pt x="226" y="429"/>
                </a:lnTo>
                <a:lnTo>
                  <a:pt x="235" y="429"/>
                </a:lnTo>
                <a:lnTo>
                  <a:pt x="247" y="427"/>
                </a:lnTo>
                <a:lnTo>
                  <a:pt x="256" y="425"/>
                </a:lnTo>
                <a:lnTo>
                  <a:pt x="269" y="423"/>
                </a:lnTo>
                <a:lnTo>
                  <a:pt x="278" y="420"/>
                </a:lnTo>
                <a:lnTo>
                  <a:pt x="287" y="418"/>
                </a:lnTo>
                <a:lnTo>
                  <a:pt x="298" y="412"/>
                </a:lnTo>
                <a:lnTo>
                  <a:pt x="307" y="407"/>
                </a:lnTo>
                <a:lnTo>
                  <a:pt x="316" y="403"/>
                </a:lnTo>
                <a:lnTo>
                  <a:pt x="335" y="392"/>
                </a:lnTo>
                <a:lnTo>
                  <a:pt x="351" y="381"/>
                </a:lnTo>
                <a:lnTo>
                  <a:pt x="382" y="351"/>
                </a:lnTo>
                <a:lnTo>
                  <a:pt x="393" y="334"/>
                </a:lnTo>
                <a:lnTo>
                  <a:pt x="404" y="316"/>
                </a:lnTo>
                <a:lnTo>
                  <a:pt x="407" y="307"/>
                </a:lnTo>
                <a:lnTo>
                  <a:pt x="413" y="298"/>
                </a:lnTo>
                <a:lnTo>
                  <a:pt x="418" y="287"/>
                </a:lnTo>
                <a:lnTo>
                  <a:pt x="420" y="278"/>
                </a:lnTo>
                <a:lnTo>
                  <a:pt x="423" y="269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3"/>
                </a:lnTo>
                <a:lnTo>
                  <a:pt x="429" y="203"/>
                </a:lnTo>
                <a:lnTo>
                  <a:pt x="429" y="193"/>
                </a:lnTo>
                <a:lnTo>
                  <a:pt x="427" y="180"/>
                </a:lnTo>
                <a:lnTo>
                  <a:pt x="425" y="171"/>
                </a:lnTo>
                <a:lnTo>
                  <a:pt x="423" y="158"/>
                </a:lnTo>
                <a:lnTo>
                  <a:pt x="420" y="149"/>
                </a:lnTo>
                <a:lnTo>
                  <a:pt x="418" y="140"/>
                </a:lnTo>
                <a:lnTo>
                  <a:pt x="413" y="129"/>
                </a:lnTo>
                <a:lnTo>
                  <a:pt x="407" y="120"/>
                </a:lnTo>
                <a:lnTo>
                  <a:pt x="404" y="111"/>
                </a:lnTo>
                <a:lnTo>
                  <a:pt x="398" y="102"/>
                </a:lnTo>
                <a:lnTo>
                  <a:pt x="393" y="95"/>
                </a:lnTo>
                <a:lnTo>
                  <a:pt x="382" y="76"/>
                </a:lnTo>
                <a:lnTo>
                  <a:pt x="365" y="60"/>
                </a:lnTo>
                <a:lnTo>
                  <a:pt x="358" y="55"/>
                </a:lnTo>
                <a:lnTo>
                  <a:pt x="351" y="47"/>
                </a:lnTo>
                <a:lnTo>
                  <a:pt x="335" y="36"/>
                </a:lnTo>
                <a:lnTo>
                  <a:pt x="316" y="26"/>
                </a:lnTo>
                <a:lnTo>
                  <a:pt x="307" y="22"/>
                </a:lnTo>
                <a:lnTo>
                  <a:pt x="298" y="16"/>
                </a:lnTo>
                <a:lnTo>
                  <a:pt x="287" y="11"/>
                </a:lnTo>
                <a:lnTo>
                  <a:pt x="278" y="9"/>
                </a:lnTo>
                <a:lnTo>
                  <a:pt x="269" y="6"/>
                </a:lnTo>
                <a:lnTo>
                  <a:pt x="256" y="4"/>
                </a:lnTo>
                <a:lnTo>
                  <a:pt x="247" y="2"/>
                </a:lnTo>
                <a:lnTo>
                  <a:pt x="236" y="0"/>
                </a:lnTo>
                <a:lnTo>
                  <a:pt x="193" y="0"/>
                </a:lnTo>
                <a:lnTo>
                  <a:pt x="180" y="2"/>
                </a:lnTo>
                <a:lnTo>
                  <a:pt x="171" y="4"/>
                </a:lnTo>
                <a:lnTo>
                  <a:pt x="158" y="6"/>
                </a:lnTo>
                <a:lnTo>
                  <a:pt x="149" y="9"/>
                </a:lnTo>
                <a:lnTo>
                  <a:pt x="140" y="11"/>
                </a:lnTo>
                <a:lnTo>
                  <a:pt x="129" y="16"/>
                </a:lnTo>
                <a:lnTo>
                  <a:pt x="120" y="22"/>
                </a:lnTo>
                <a:lnTo>
                  <a:pt x="111" y="26"/>
                </a:lnTo>
                <a:lnTo>
                  <a:pt x="102" y="31"/>
                </a:lnTo>
                <a:lnTo>
                  <a:pt x="95" y="36"/>
                </a:lnTo>
                <a:lnTo>
                  <a:pt x="77" y="47"/>
                </a:lnTo>
                <a:lnTo>
                  <a:pt x="62" y="62"/>
                </a:lnTo>
                <a:lnTo>
                  <a:pt x="48" y="76"/>
                </a:lnTo>
                <a:lnTo>
                  <a:pt x="37" y="95"/>
                </a:lnTo>
                <a:lnTo>
                  <a:pt x="31" y="102"/>
                </a:lnTo>
                <a:lnTo>
                  <a:pt x="26" y="111"/>
                </a:lnTo>
                <a:lnTo>
                  <a:pt x="22" y="120"/>
                </a:lnTo>
                <a:lnTo>
                  <a:pt x="17" y="129"/>
                </a:lnTo>
                <a:lnTo>
                  <a:pt x="11" y="140"/>
                </a:lnTo>
                <a:lnTo>
                  <a:pt x="9" y="149"/>
                </a:lnTo>
                <a:lnTo>
                  <a:pt x="6" y="158"/>
                </a:lnTo>
                <a:lnTo>
                  <a:pt x="4" y="171"/>
                </a:lnTo>
                <a:lnTo>
                  <a:pt x="2" y="180"/>
                </a:lnTo>
                <a:lnTo>
                  <a:pt x="0" y="191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4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40"/>
                </a:lnTo>
                <a:lnTo>
                  <a:pt x="40" y="131"/>
                </a:lnTo>
                <a:lnTo>
                  <a:pt x="44" y="122"/>
                </a:lnTo>
                <a:lnTo>
                  <a:pt x="49" y="113"/>
                </a:lnTo>
                <a:lnTo>
                  <a:pt x="55" y="105"/>
                </a:lnTo>
                <a:lnTo>
                  <a:pt x="60" y="96"/>
                </a:lnTo>
                <a:lnTo>
                  <a:pt x="66" y="91"/>
                </a:lnTo>
                <a:lnTo>
                  <a:pt x="73" y="84"/>
                </a:lnTo>
                <a:lnTo>
                  <a:pt x="77" y="76"/>
                </a:lnTo>
                <a:lnTo>
                  <a:pt x="84" y="73"/>
                </a:lnTo>
                <a:lnTo>
                  <a:pt x="91" y="65"/>
                </a:lnTo>
                <a:lnTo>
                  <a:pt x="97" y="60"/>
                </a:lnTo>
                <a:lnTo>
                  <a:pt x="106" y="55"/>
                </a:lnTo>
                <a:lnTo>
                  <a:pt x="113" y="49"/>
                </a:lnTo>
                <a:lnTo>
                  <a:pt x="122" y="44"/>
                </a:lnTo>
                <a:lnTo>
                  <a:pt x="131" y="40"/>
                </a:lnTo>
                <a:lnTo>
                  <a:pt x="140" y="35"/>
                </a:lnTo>
                <a:lnTo>
                  <a:pt x="147" y="33"/>
                </a:lnTo>
                <a:lnTo>
                  <a:pt x="157" y="31"/>
                </a:lnTo>
                <a:lnTo>
                  <a:pt x="166" y="27"/>
                </a:lnTo>
                <a:lnTo>
                  <a:pt x="175" y="26"/>
                </a:lnTo>
                <a:lnTo>
                  <a:pt x="184" y="24"/>
                </a:lnTo>
                <a:lnTo>
                  <a:pt x="193" y="22"/>
                </a:lnTo>
                <a:lnTo>
                  <a:pt x="215" y="22"/>
                </a:lnTo>
                <a:lnTo>
                  <a:pt x="233" y="22"/>
                </a:lnTo>
                <a:lnTo>
                  <a:pt x="244" y="24"/>
                </a:lnTo>
                <a:lnTo>
                  <a:pt x="253" y="26"/>
                </a:lnTo>
                <a:lnTo>
                  <a:pt x="262" y="27"/>
                </a:lnTo>
                <a:lnTo>
                  <a:pt x="271" y="31"/>
                </a:lnTo>
                <a:lnTo>
                  <a:pt x="280" y="33"/>
                </a:lnTo>
                <a:lnTo>
                  <a:pt x="287" y="35"/>
                </a:lnTo>
                <a:lnTo>
                  <a:pt x="296" y="40"/>
                </a:lnTo>
                <a:lnTo>
                  <a:pt x="305" y="44"/>
                </a:lnTo>
                <a:lnTo>
                  <a:pt x="324" y="55"/>
                </a:lnTo>
                <a:lnTo>
                  <a:pt x="336" y="65"/>
                </a:lnTo>
                <a:lnTo>
                  <a:pt x="344" y="73"/>
                </a:lnTo>
                <a:lnTo>
                  <a:pt x="351" y="78"/>
                </a:lnTo>
                <a:lnTo>
                  <a:pt x="364" y="91"/>
                </a:lnTo>
                <a:lnTo>
                  <a:pt x="369" y="96"/>
                </a:lnTo>
                <a:lnTo>
                  <a:pt x="374" y="105"/>
                </a:lnTo>
                <a:lnTo>
                  <a:pt x="380" y="113"/>
                </a:lnTo>
                <a:lnTo>
                  <a:pt x="385" y="122"/>
                </a:lnTo>
                <a:lnTo>
                  <a:pt x="389" y="131"/>
                </a:lnTo>
                <a:lnTo>
                  <a:pt x="394" y="140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4"/>
                </a:lnTo>
                <a:lnTo>
                  <a:pt x="407" y="193"/>
                </a:lnTo>
                <a:lnTo>
                  <a:pt x="407" y="203"/>
                </a:lnTo>
                <a:lnTo>
                  <a:pt x="409" y="216"/>
                </a:lnTo>
                <a:lnTo>
                  <a:pt x="409" y="213"/>
                </a:lnTo>
                <a:lnTo>
                  <a:pt x="407" y="222"/>
                </a:lnTo>
                <a:lnTo>
                  <a:pt x="407" y="233"/>
                </a:lnTo>
                <a:lnTo>
                  <a:pt x="405" y="243"/>
                </a:lnTo>
                <a:lnTo>
                  <a:pt x="404" y="253"/>
                </a:lnTo>
                <a:lnTo>
                  <a:pt x="402" y="262"/>
                </a:lnTo>
                <a:lnTo>
                  <a:pt x="398" y="271"/>
                </a:lnTo>
                <a:lnTo>
                  <a:pt x="396" y="280"/>
                </a:lnTo>
                <a:lnTo>
                  <a:pt x="394" y="287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9"/>
                </a:lnTo>
                <a:lnTo>
                  <a:pt x="287" y="394"/>
                </a:lnTo>
                <a:lnTo>
                  <a:pt x="280" y="396"/>
                </a:lnTo>
                <a:lnTo>
                  <a:pt x="271" y="398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7"/>
                </a:lnTo>
                <a:lnTo>
                  <a:pt x="222" y="407"/>
                </a:lnTo>
                <a:lnTo>
                  <a:pt x="213" y="409"/>
                </a:lnTo>
                <a:lnTo>
                  <a:pt x="216" y="409"/>
                </a:lnTo>
                <a:lnTo>
                  <a:pt x="206" y="407"/>
                </a:lnTo>
                <a:lnTo>
                  <a:pt x="195" y="407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8"/>
                </a:lnTo>
                <a:lnTo>
                  <a:pt x="147" y="396"/>
                </a:lnTo>
                <a:lnTo>
                  <a:pt x="140" y="394"/>
                </a:lnTo>
                <a:lnTo>
                  <a:pt x="131" y="389"/>
                </a:lnTo>
                <a:lnTo>
                  <a:pt x="122" y="385"/>
                </a:lnTo>
                <a:lnTo>
                  <a:pt x="113" y="380"/>
                </a:lnTo>
                <a:lnTo>
                  <a:pt x="106" y="374"/>
                </a:lnTo>
                <a:lnTo>
                  <a:pt x="97" y="369"/>
                </a:lnTo>
                <a:lnTo>
                  <a:pt x="91" y="363"/>
                </a:lnTo>
                <a:lnTo>
                  <a:pt x="78" y="351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7"/>
                </a:lnTo>
                <a:lnTo>
                  <a:pt x="33" y="280"/>
                </a:lnTo>
                <a:lnTo>
                  <a:pt x="31" y="271"/>
                </a:lnTo>
                <a:lnTo>
                  <a:pt x="28" y="262"/>
                </a:lnTo>
                <a:lnTo>
                  <a:pt x="26" y="253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6" name="Freeform 7"/>
          <p:cNvSpPr>
            <a:spLocks/>
          </p:cNvSpPr>
          <p:nvPr/>
        </p:nvSpPr>
        <p:spPr bwMode="auto">
          <a:xfrm>
            <a:off x="3086770" y="1795240"/>
            <a:ext cx="684212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97" name="Text Box 16"/>
          <p:cNvSpPr txBox="1">
            <a:spLocks noChangeArrowheads="1"/>
          </p:cNvSpPr>
          <p:nvPr/>
        </p:nvSpPr>
        <p:spPr bwMode="auto">
          <a:xfrm>
            <a:off x="3170907" y="1901602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S0</a:t>
            </a:r>
          </a:p>
        </p:txBody>
      </p:sp>
      <p:sp>
        <p:nvSpPr>
          <p:cNvPr id="198" name="Text Box 19"/>
          <p:cNvSpPr txBox="1">
            <a:spLocks noChangeArrowheads="1"/>
          </p:cNvSpPr>
          <p:nvPr/>
        </p:nvSpPr>
        <p:spPr bwMode="auto">
          <a:xfrm>
            <a:off x="3917032" y="1798415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B</a:t>
            </a:r>
          </a:p>
        </p:txBody>
      </p:sp>
      <p:sp>
        <p:nvSpPr>
          <p:cNvPr id="199" name="Line 21"/>
          <p:cNvSpPr>
            <a:spLocks noChangeShapeType="1"/>
          </p:cNvSpPr>
          <p:nvPr/>
        </p:nvSpPr>
        <p:spPr bwMode="auto">
          <a:xfrm rot="386046">
            <a:off x="3559845" y="2481040"/>
            <a:ext cx="2336800" cy="196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 rot="-12934234">
            <a:off x="5622007" y="4435252"/>
            <a:ext cx="217488" cy="227013"/>
            <a:chOff x="2699" y="2518"/>
            <a:chExt cx="118" cy="122"/>
          </a:xfrm>
        </p:grpSpPr>
        <p:sp>
          <p:nvSpPr>
            <p:cNvPr id="201" name="Freeform 23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2" name="Freeform 24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3" name="Freeform 25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4" name="Text Box 26"/>
          <p:cNvSpPr txBox="1">
            <a:spLocks noChangeArrowheads="1"/>
          </p:cNvSpPr>
          <p:nvPr/>
        </p:nvSpPr>
        <p:spPr bwMode="auto">
          <a:xfrm>
            <a:off x="5847432" y="452256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S2</a:t>
            </a:r>
          </a:p>
        </p:txBody>
      </p:sp>
      <p:sp>
        <p:nvSpPr>
          <p:cNvPr id="205" name="Text Box 27"/>
          <p:cNvSpPr txBox="1">
            <a:spLocks noChangeArrowheads="1"/>
          </p:cNvSpPr>
          <p:nvPr/>
        </p:nvSpPr>
        <p:spPr bwMode="auto">
          <a:xfrm>
            <a:off x="3809082" y="2217515"/>
            <a:ext cx="74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B</a:t>
            </a:r>
          </a:p>
        </p:txBody>
      </p:sp>
      <p:sp>
        <p:nvSpPr>
          <p:cNvPr id="206" name="Line 28"/>
          <p:cNvSpPr>
            <a:spLocks noChangeShapeType="1"/>
          </p:cNvSpPr>
          <p:nvPr/>
        </p:nvSpPr>
        <p:spPr bwMode="auto">
          <a:xfrm>
            <a:off x="3936082" y="22857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7" name="Line 29"/>
          <p:cNvSpPr>
            <a:spLocks noChangeShapeType="1"/>
          </p:cNvSpPr>
          <p:nvPr/>
        </p:nvSpPr>
        <p:spPr bwMode="auto">
          <a:xfrm>
            <a:off x="4298032" y="22857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5756945" y="1795240"/>
            <a:ext cx="684212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9" name="Line 9"/>
          <p:cNvSpPr>
            <a:spLocks noChangeShapeType="1"/>
          </p:cNvSpPr>
          <p:nvPr/>
        </p:nvSpPr>
        <p:spPr bwMode="auto">
          <a:xfrm>
            <a:off x="3732882" y="2146077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 rot="5400000">
            <a:off x="5580732" y="2052415"/>
            <a:ext cx="187325" cy="193675"/>
            <a:chOff x="2699" y="2518"/>
            <a:chExt cx="118" cy="122"/>
          </a:xfrm>
        </p:grpSpPr>
        <p:sp>
          <p:nvSpPr>
            <p:cNvPr id="211" name="Freeform 11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2" name="Freeform 12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3" name="Freeform 13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14" name="Text Box 17"/>
          <p:cNvSpPr txBox="1">
            <a:spLocks noChangeArrowheads="1"/>
          </p:cNvSpPr>
          <p:nvPr/>
        </p:nvSpPr>
        <p:spPr bwMode="auto">
          <a:xfrm>
            <a:off x="5866482" y="190636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S1</a:t>
            </a:r>
          </a:p>
        </p:txBody>
      </p:sp>
      <p:sp>
        <p:nvSpPr>
          <p:cNvPr id="215" name="Line 102"/>
          <p:cNvSpPr>
            <a:spLocks noChangeShapeType="1"/>
          </p:cNvSpPr>
          <p:nvPr/>
        </p:nvSpPr>
        <p:spPr bwMode="auto">
          <a:xfrm rot="16200000">
            <a:off x="5123532" y="3431952"/>
            <a:ext cx="194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 rot="10800000">
            <a:off x="5990307" y="4233640"/>
            <a:ext cx="187325" cy="193675"/>
            <a:chOff x="2699" y="2518"/>
            <a:chExt cx="118" cy="122"/>
          </a:xfrm>
        </p:grpSpPr>
        <p:sp>
          <p:nvSpPr>
            <p:cNvPr id="217" name="Freeform 104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8" name="Freeform 105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9" name="Freeform 106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0" name="Freeform 118"/>
          <p:cNvSpPr>
            <a:spLocks/>
          </p:cNvSpPr>
          <p:nvPr/>
        </p:nvSpPr>
        <p:spPr bwMode="auto">
          <a:xfrm rot="10800000">
            <a:off x="3082007" y="4430490"/>
            <a:ext cx="684213" cy="682625"/>
          </a:xfrm>
          <a:custGeom>
            <a:avLst/>
            <a:gdLst/>
            <a:ahLst/>
            <a:cxnLst>
              <a:cxn ang="0">
                <a:pos x="4" y="256"/>
              </a:cxn>
              <a:cxn ang="0">
                <a:pos x="17" y="297"/>
              </a:cxn>
              <a:cxn ang="0">
                <a:pos x="48" y="350"/>
              </a:cxn>
              <a:cxn ang="0">
                <a:pos x="95" y="392"/>
              </a:cxn>
              <a:cxn ang="0">
                <a:pos x="129" y="412"/>
              </a:cxn>
              <a:cxn ang="0">
                <a:pos x="171" y="424"/>
              </a:cxn>
              <a:cxn ang="0">
                <a:pos x="213" y="430"/>
              </a:cxn>
              <a:cxn ang="0">
                <a:pos x="247" y="426"/>
              </a:cxn>
              <a:cxn ang="0">
                <a:pos x="287" y="417"/>
              </a:cxn>
              <a:cxn ang="0">
                <a:pos x="334" y="392"/>
              </a:cxn>
              <a:cxn ang="0">
                <a:pos x="404" y="316"/>
              </a:cxn>
              <a:cxn ang="0">
                <a:pos x="420" y="277"/>
              </a:cxn>
              <a:cxn ang="0">
                <a:pos x="429" y="236"/>
              </a:cxn>
              <a:cxn ang="0">
                <a:pos x="429" y="203"/>
              </a:cxn>
              <a:cxn ang="0">
                <a:pos x="423" y="158"/>
              </a:cxn>
              <a:cxn ang="0">
                <a:pos x="407" y="119"/>
              </a:cxn>
              <a:cxn ang="0">
                <a:pos x="382" y="76"/>
              </a:cxn>
              <a:cxn ang="0">
                <a:pos x="334" y="36"/>
              </a:cxn>
              <a:cxn ang="0">
                <a:pos x="287" y="10"/>
              </a:cxn>
              <a:cxn ang="0">
                <a:pos x="247" y="1"/>
              </a:cxn>
              <a:cxn ang="0">
                <a:pos x="171" y="3"/>
              </a:cxn>
              <a:cxn ang="0">
                <a:pos x="129" y="16"/>
              </a:cxn>
              <a:cxn ang="0">
                <a:pos x="95" y="36"/>
              </a:cxn>
              <a:cxn ang="0">
                <a:pos x="37" y="94"/>
              </a:cxn>
              <a:cxn ang="0">
                <a:pos x="17" y="128"/>
              </a:cxn>
              <a:cxn ang="0">
                <a:pos x="4" y="170"/>
              </a:cxn>
              <a:cxn ang="0">
                <a:pos x="22" y="214"/>
              </a:cxn>
              <a:cxn ang="0">
                <a:pos x="28" y="165"/>
              </a:cxn>
              <a:cxn ang="0">
                <a:pos x="40" y="130"/>
              </a:cxn>
              <a:cxn ang="0">
                <a:pos x="60" y="96"/>
              </a:cxn>
              <a:cxn ang="0">
                <a:pos x="84" y="72"/>
              </a:cxn>
              <a:cxn ang="0">
                <a:pos x="113" y="49"/>
              </a:cxn>
              <a:cxn ang="0">
                <a:pos x="147" y="32"/>
              </a:cxn>
              <a:cxn ang="0">
                <a:pos x="184" y="23"/>
              </a:cxn>
              <a:cxn ang="0">
                <a:pos x="244" y="23"/>
              </a:cxn>
              <a:cxn ang="0">
                <a:pos x="280" y="32"/>
              </a:cxn>
              <a:cxn ang="0">
                <a:pos x="324" y="54"/>
              </a:cxn>
              <a:cxn ang="0">
                <a:pos x="364" y="90"/>
              </a:cxn>
              <a:cxn ang="0">
                <a:pos x="385" y="121"/>
              </a:cxn>
              <a:cxn ang="0">
                <a:pos x="398" y="156"/>
              </a:cxn>
              <a:cxn ang="0">
                <a:pos x="407" y="192"/>
              </a:cxn>
              <a:cxn ang="0">
                <a:pos x="407" y="221"/>
              </a:cxn>
              <a:cxn ang="0">
                <a:pos x="402" y="261"/>
              </a:cxn>
              <a:cxn ang="0">
                <a:pos x="389" y="296"/>
              </a:cxn>
              <a:cxn ang="0">
                <a:pos x="336" y="363"/>
              </a:cxn>
              <a:cxn ang="0">
                <a:pos x="287" y="394"/>
              </a:cxn>
              <a:cxn ang="0">
                <a:pos x="253" y="403"/>
              </a:cxn>
              <a:cxn ang="0">
                <a:pos x="213" y="408"/>
              </a:cxn>
              <a:cxn ang="0">
                <a:pos x="184" y="405"/>
              </a:cxn>
              <a:cxn ang="0">
                <a:pos x="147" y="395"/>
              </a:cxn>
              <a:cxn ang="0">
                <a:pos x="113" y="379"/>
              </a:cxn>
              <a:cxn ang="0">
                <a:pos x="78" y="350"/>
              </a:cxn>
              <a:cxn ang="0">
                <a:pos x="44" y="305"/>
              </a:cxn>
              <a:cxn ang="0">
                <a:pos x="31" y="270"/>
              </a:cxn>
              <a:cxn ang="0">
                <a:pos x="22" y="234"/>
              </a:cxn>
            </a:cxnLst>
            <a:rect l="0" t="0" r="r" b="b"/>
            <a:pathLst>
              <a:path w="431" h="430">
                <a:moveTo>
                  <a:pt x="0" y="214"/>
                </a:moveTo>
                <a:lnTo>
                  <a:pt x="0" y="234"/>
                </a:lnTo>
                <a:lnTo>
                  <a:pt x="2" y="247"/>
                </a:lnTo>
                <a:lnTo>
                  <a:pt x="4" y="256"/>
                </a:lnTo>
                <a:lnTo>
                  <a:pt x="6" y="268"/>
                </a:lnTo>
                <a:lnTo>
                  <a:pt x="9" y="277"/>
                </a:lnTo>
                <a:lnTo>
                  <a:pt x="11" y="286"/>
                </a:lnTo>
                <a:lnTo>
                  <a:pt x="17" y="297"/>
                </a:lnTo>
                <a:lnTo>
                  <a:pt x="22" y="306"/>
                </a:lnTo>
                <a:lnTo>
                  <a:pt x="26" y="316"/>
                </a:lnTo>
                <a:lnTo>
                  <a:pt x="37" y="334"/>
                </a:lnTo>
                <a:lnTo>
                  <a:pt x="48" y="350"/>
                </a:lnTo>
                <a:lnTo>
                  <a:pt x="55" y="357"/>
                </a:lnTo>
                <a:lnTo>
                  <a:pt x="60" y="365"/>
                </a:lnTo>
                <a:lnTo>
                  <a:pt x="77" y="381"/>
                </a:lnTo>
                <a:lnTo>
                  <a:pt x="95" y="392"/>
                </a:lnTo>
                <a:lnTo>
                  <a:pt x="102" y="397"/>
                </a:lnTo>
                <a:lnTo>
                  <a:pt x="111" y="403"/>
                </a:lnTo>
                <a:lnTo>
                  <a:pt x="120" y="406"/>
                </a:lnTo>
                <a:lnTo>
                  <a:pt x="129" y="412"/>
                </a:lnTo>
                <a:lnTo>
                  <a:pt x="140" y="417"/>
                </a:lnTo>
                <a:lnTo>
                  <a:pt x="149" y="419"/>
                </a:lnTo>
                <a:lnTo>
                  <a:pt x="158" y="423"/>
                </a:lnTo>
                <a:lnTo>
                  <a:pt x="171" y="424"/>
                </a:lnTo>
                <a:lnTo>
                  <a:pt x="180" y="426"/>
                </a:lnTo>
                <a:lnTo>
                  <a:pt x="191" y="428"/>
                </a:lnTo>
                <a:lnTo>
                  <a:pt x="202" y="428"/>
                </a:lnTo>
                <a:lnTo>
                  <a:pt x="213" y="430"/>
                </a:lnTo>
                <a:lnTo>
                  <a:pt x="216" y="430"/>
                </a:lnTo>
                <a:lnTo>
                  <a:pt x="226" y="428"/>
                </a:lnTo>
                <a:lnTo>
                  <a:pt x="235" y="428"/>
                </a:lnTo>
                <a:lnTo>
                  <a:pt x="247" y="426"/>
                </a:lnTo>
                <a:lnTo>
                  <a:pt x="256" y="424"/>
                </a:lnTo>
                <a:lnTo>
                  <a:pt x="269" y="423"/>
                </a:lnTo>
                <a:lnTo>
                  <a:pt x="278" y="419"/>
                </a:lnTo>
                <a:lnTo>
                  <a:pt x="287" y="417"/>
                </a:lnTo>
                <a:lnTo>
                  <a:pt x="298" y="412"/>
                </a:lnTo>
                <a:lnTo>
                  <a:pt x="307" y="406"/>
                </a:lnTo>
                <a:lnTo>
                  <a:pt x="316" y="403"/>
                </a:lnTo>
                <a:lnTo>
                  <a:pt x="334" y="392"/>
                </a:lnTo>
                <a:lnTo>
                  <a:pt x="351" y="381"/>
                </a:lnTo>
                <a:lnTo>
                  <a:pt x="382" y="350"/>
                </a:lnTo>
                <a:lnTo>
                  <a:pt x="393" y="334"/>
                </a:lnTo>
                <a:lnTo>
                  <a:pt x="404" y="316"/>
                </a:lnTo>
                <a:lnTo>
                  <a:pt x="407" y="306"/>
                </a:lnTo>
                <a:lnTo>
                  <a:pt x="413" y="297"/>
                </a:lnTo>
                <a:lnTo>
                  <a:pt x="418" y="286"/>
                </a:lnTo>
                <a:lnTo>
                  <a:pt x="420" y="277"/>
                </a:lnTo>
                <a:lnTo>
                  <a:pt x="423" y="268"/>
                </a:lnTo>
                <a:lnTo>
                  <a:pt x="425" y="256"/>
                </a:lnTo>
                <a:lnTo>
                  <a:pt x="427" y="247"/>
                </a:lnTo>
                <a:lnTo>
                  <a:pt x="429" y="236"/>
                </a:lnTo>
                <a:lnTo>
                  <a:pt x="429" y="225"/>
                </a:lnTo>
                <a:lnTo>
                  <a:pt x="431" y="216"/>
                </a:lnTo>
                <a:lnTo>
                  <a:pt x="431" y="212"/>
                </a:lnTo>
                <a:lnTo>
                  <a:pt x="429" y="203"/>
                </a:lnTo>
                <a:lnTo>
                  <a:pt x="429" y="192"/>
                </a:lnTo>
                <a:lnTo>
                  <a:pt x="427" y="179"/>
                </a:lnTo>
                <a:lnTo>
                  <a:pt x="425" y="170"/>
                </a:lnTo>
                <a:lnTo>
                  <a:pt x="423" y="158"/>
                </a:lnTo>
                <a:lnTo>
                  <a:pt x="420" y="148"/>
                </a:lnTo>
                <a:lnTo>
                  <a:pt x="418" y="139"/>
                </a:lnTo>
                <a:lnTo>
                  <a:pt x="413" y="128"/>
                </a:lnTo>
                <a:lnTo>
                  <a:pt x="407" y="119"/>
                </a:lnTo>
                <a:lnTo>
                  <a:pt x="404" y="110"/>
                </a:lnTo>
                <a:lnTo>
                  <a:pt x="398" y="101"/>
                </a:lnTo>
                <a:lnTo>
                  <a:pt x="393" y="94"/>
                </a:lnTo>
                <a:lnTo>
                  <a:pt x="382" y="76"/>
                </a:lnTo>
                <a:lnTo>
                  <a:pt x="365" y="59"/>
                </a:lnTo>
                <a:lnTo>
                  <a:pt x="358" y="54"/>
                </a:lnTo>
                <a:lnTo>
                  <a:pt x="351" y="47"/>
                </a:lnTo>
                <a:lnTo>
                  <a:pt x="334" y="36"/>
                </a:lnTo>
                <a:lnTo>
                  <a:pt x="316" y="25"/>
                </a:lnTo>
                <a:lnTo>
                  <a:pt x="307" y="21"/>
                </a:lnTo>
                <a:lnTo>
                  <a:pt x="298" y="16"/>
                </a:lnTo>
                <a:lnTo>
                  <a:pt x="287" y="10"/>
                </a:lnTo>
                <a:lnTo>
                  <a:pt x="278" y="9"/>
                </a:lnTo>
                <a:lnTo>
                  <a:pt x="269" y="5"/>
                </a:lnTo>
                <a:lnTo>
                  <a:pt x="256" y="3"/>
                </a:lnTo>
                <a:lnTo>
                  <a:pt x="247" y="1"/>
                </a:lnTo>
                <a:lnTo>
                  <a:pt x="236" y="0"/>
                </a:lnTo>
                <a:lnTo>
                  <a:pt x="193" y="0"/>
                </a:lnTo>
                <a:lnTo>
                  <a:pt x="180" y="1"/>
                </a:lnTo>
                <a:lnTo>
                  <a:pt x="171" y="3"/>
                </a:lnTo>
                <a:lnTo>
                  <a:pt x="158" y="5"/>
                </a:lnTo>
                <a:lnTo>
                  <a:pt x="149" y="9"/>
                </a:lnTo>
                <a:lnTo>
                  <a:pt x="140" y="10"/>
                </a:lnTo>
                <a:lnTo>
                  <a:pt x="129" y="16"/>
                </a:lnTo>
                <a:lnTo>
                  <a:pt x="120" y="21"/>
                </a:lnTo>
                <a:lnTo>
                  <a:pt x="111" y="25"/>
                </a:lnTo>
                <a:lnTo>
                  <a:pt x="102" y="30"/>
                </a:lnTo>
                <a:lnTo>
                  <a:pt x="95" y="36"/>
                </a:lnTo>
                <a:lnTo>
                  <a:pt x="77" y="47"/>
                </a:lnTo>
                <a:lnTo>
                  <a:pt x="62" y="61"/>
                </a:lnTo>
                <a:lnTo>
                  <a:pt x="48" y="76"/>
                </a:lnTo>
                <a:lnTo>
                  <a:pt x="37" y="94"/>
                </a:lnTo>
                <a:lnTo>
                  <a:pt x="31" y="101"/>
                </a:lnTo>
                <a:lnTo>
                  <a:pt x="26" y="110"/>
                </a:lnTo>
                <a:lnTo>
                  <a:pt x="22" y="119"/>
                </a:lnTo>
                <a:lnTo>
                  <a:pt x="17" y="128"/>
                </a:lnTo>
                <a:lnTo>
                  <a:pt x="11" y="139"/>
                </a:lnTo>
                <a:lnTo>
                  <a:pt x="9" y="148"/>
                </a:lnTo>
                <a:lnTo>
                  <a:pt x="6" y="158"/>
                </a:lnTo>
                <a:lnTo>
                  <a:pt x="4" y="170"/>
                </a:lnTo>
                <a:lnTo>
                  <a:pt x="2" y="179"/>
                </a:lnTo>
                <a:lnTo>
                  <a:pt x="0" y="190"/>
                </a:lnTo>
                <a:lnTo>
                  <a:pt x="0" y="214"/>
                </a:lnTo>
                <a:lnTo>
                  <a:pt x="22" y="214"/>
                </a:lnTo>
                <a:lnTo>
                  <a:pt x="22" y="194"/>
                </a:lnTo>
                <a:lnTo>
                  <a:pt x="24" y="183"/>
                </a:lnTo>
                <a:lnTo>
                  <a:pt x="26" y="174"/>
                </a:lnTo>
                <a:lnTo>
                  <a:pt x="28" y="165"/>
                </a:lnTo>
                <a:lnTo>
                  <a:pt x="31" y="156"/>
                </a:lnTo>
                <a:lnTo>
                  <a:pt x="33" y="147"/>
                </a:lnTo>
                <a:lnTo>
                  <a:pt x="35" y="139"/>
                </a:lnTo>
                <a:lnTo>
                  <a:pt x="40" y="130"/>
                </a:lnTo>
                <a:lnTo>
                  <a:pt x="44" y="121"/>
                </a:lnTo>
                <a:lnTo>
                  <a:pt x="49" y="112"/>
                </a:lnTo>
                <a:lnTo>
                  <a:pt x="55" y="105"/>
                </a:lnTo>
                <a:lnTo>
                  <a:pt x="60" y="96"/>
                </a:lnTo>
                <a:lnTo>
                  <a:pt x="66" y="90"/>
                </a:lnTo>
                <a:lnTo>
                  <a:pt x="73" y="83"/>
                </a:lnTo>
                <a:lnTo>
                  <a:pt x="77" y="76"/>
                </a:lnTo>
                <a:lnTo>
                  <a:pt x="84" y="72"/>
                </a:lnTo>
                <a:lnTo>
                  <a:pt x="91" y="65"/>
                </a:lnTo>
                <a:lnTo>
                  <a:pt x="97" y="59"/>
                </a:lnTo>
                <a:lnTo>
                  <a:pt x="106" y="54"/>
                </a:lnTo>
                <a:lnTo>
                  <a:pt x="113" y="49"/>
                </a:lnTo>
                <a:lnTo>
                  <a:pt x="122" y="43"/>
                </a:lnTo>
                <a:lnTo>
                  <a:pt x="131" y="39"/>
                </a:lnTo>
                <a:lnTo>
                  <a:pt x="140" y="34"/>
                </a:lnTo>
                <a:lnTo>
                  <a:pt x="147" y="32"/>
                </a:lnTo>
                <a:lnTo>
                  <a:pt x="157" y="30"/>
                </a:lnTo>
                <a:lnTo>
                  <a:pt x="166" y="27"/>
                </a:lnTo>
                <a:lnTo>
                  <a:pt x="175" y="25"/>
                </a:lnTo>
                <a:lnTo>
                  <a:pt x="184" y="23"/>
                </a:lnTo>
                <a:lnTo>
                  <a:pt x="193" y="21"/>
                </a:lnTo>
                <a:lnTo>
                  <a:pt x="215" y="21"/>
                </a:lnTo>
                <a:lnTo>
                  <a:pt x="233" y="21"/>
                </a:lnTo>
                <a:lnTo>
                  <a:pt x="244" y="23"/>
                </a:lnTo>
                <a:lnTo>
                  <a:pt x="253" y="25"/>
                </a:lnTo>
                <a:lnTo>
                  <a:pt x="262" y="27"/>
                </a:lnTo>
                <a:lnTo>
                  <a:pt x="271" y="30"/>
                </a:lnTo>
                <a:lnTo>
                  <a:pt x="280" y="32"/>
                </a:lnTo>
                <a:lnTo>
                  <a:pt x="287" y="34"/>
                </a:lnTo>
                <a:lnTo>
                  <a:pt x="296" y="39"/>
                </a:lnTo>
                <a:lnTo>
                  <a:pt x="305" y="43"/>
                </a:lnTo>
                <a:lnTo>
                  <a:pt x="324" y="54"/>
                </a:lnTo>
                <a:lnTo>
                  <a:pt x="336" y="65"/>
                </a:lnTo>
                <a:lnTo>
                  <a:pt x="344" y="72"/>
                </a:lnTo>
                <a:lnTo>
                  <a:pt x="351" y="78"/>
                </a:lnTo>
                <a:lnTo>
                  <a:pt x="364" y="90"/>
                </a:lnTo>
                <a:lnTo>
                  <a:pt x="369" y="96"/>
                </a:lnTo>
                <a:lnTo>
                  <a:pt x="374" y="105"/>
                </a:lnTo>
                <a:lnTo>
                  <a:pt x="380" y="112"/>
                </a:lnTo>
                <a:lnTo>
                  <a:pt x="385" y="121"/>
                </a:lnTo>
                <a:lnTo>
                  <a:pt x="389" y="130"/>
                </a:lnTo>
                <a:lnTo>
                  <a:pt x="394" y="139"/>
                </a:lnTo>
                <a:lnTo>
                  <a:pt x="396" y="147"/>
                </a:lnTo>
                <a:lnTo>
                  <a:pt x="398" y="156"/>
                </a:lnTo>
                <a:lnTo>
                  <a:pt x="402" y="165"/>
                </a:lnTo>
                <a:lnTo>
                  <a:pt x="404" y="174"/>
                </a:lnTo>
                <a:lnTo>
                  <a:pt x="405" y="183"/>
                </a:lnTo>
                <a:lnTo>
                  <a:pt x="407" y="192"/>
                </a:lnTo>
                <a:lnTo>
                  <a:pt x="407" y="203"/>
                </a:lnTo>
                <a:lnTo>
                  <a:pt x="409" y="216"/>
                </a:lnTo>
                <a:lnTo>
                  <a:pt x="409" y="212"/>
                </a:lnTo>
                <a:lnTo>
                  <a:pt x="407" y="221"/>
                </a:lnTo>
                <a:lnTo>
                  <a:pt x="407" y="232"/>
                </a:lnTo>
                <a:lnTo>
                  <a:pt x="405" y="243"/>
                </a:lnTo>
                <a:lnTo>
                  <a:pt x="404" y="252"/>
                </a:lnTo>
                <a:lnTo>
                  <a:pt x="402" y="261"/>
                </a:lnTo>
                <a:lnTo>
                  <a:pt x="398" y="270"/>
                </a:lnTo>
                <a:lnTo>
                  <a:pt x="396" y="279"/>
                </a:lnTo>
                <a:lnTo>
                  <a:pt x="394" y="286"/>
                </a:lnTo>
                <a:lnTo>
                  <a:pt x="389" y="296"/>
                </a:lnTo>
                <a:lnTo>
                  <a:pt x="385" y="305"/>
                </a:lnTo>
                <a:lnTo>
                  <a:pt x="374" y="323"/>
                </a:lnTo>
                <a:lnTo>
                  <a:pt x="364" y="336"/>
                </a:lnTo>
                <a:lnTo>
                  <a:pt x="336" y="363"/>
                </a:lnTo>
                <a:lnTo>
                  <a:pt x="324" y="374"/>
                </a:lnTo>
                <a:lnTo>
                  <a:pt x="305" y="385"/>
                </a:lnTo>
                <a:lnTo>
                  <a:pt x="296" y="388"/>
                </a:lnTo>
                <a:lnTo>
                  <a:pt x="287" y="394"/>
                </a:lnTo>
                <a:lnTo>
                  <a:pt x="280" y="395"/>
                </a:lnTo>
                <a:lnTo>
                  <a:pt x="271" y="397"/>
                </a:lnTo>
                <a:lnTo>
                  <a:pt x="262" y="401"/>
                </a:lnTo>
                <a:lnTo>
                  <a:pt x="253" y="403"/>
                </a:lnTo>
                <a:lnTo>
                  <a:pt x="244" y="405"/>
                </a:lnTo>
                <a:lnTo>
                  <a:pt x="235" y="406"/>
                </a:lnTo>
                <a:lnTo>
                  <a:pt x="222" y="406"/>
                </a:lnTo>
                <a:lnTo>
                  <a:pt x="213" y="408"/>
                </a:lnTo>
                <a:lnTo>
                  <a:pt x="216" y="408"/>
                </a:lnTo>
                <a:lnTo>
                  <a:pt x="206" y="406"/>
                </a:lnTo>
                <a:lnTo>
                  <a:pt x="195" y="406"/>
                </a:lnTo>
                <a:lnTo>
                  <a:pt x="184" y="405"/>
                </a:lnTo>
                <a:lnTo>
                  <a:pt x="175" y="403"/>
                </a:lnTo>
                <a:lnTo>
                  <a:pt x="166" y="401"/>
                </a:lnTo>
                <a:lnTo>
                  <a:pt x="157" y="397"/>
                </a:lnTo>
                <a:lnTo>
                  <a:pt x="147" y="395"/>
                </a:lnTo>
                <a:lnTo>
                  <a:pt x="140" y="394"/>
                </a:lnTo>
                <a:lnTo>
                  <a:pt x="131" y="388"/>
                </a:lnTo>
                <a:lnTo>
                  <a:pt x="122" y="385"/>
                </a:lnTo>
                <a:lnTo>
                  <a:pt x="113" y="379"/>
                </a:lnTo>
                <a:lnTo>
                  <a:pt x="106" y="374"/>
                </a:lnTo>
                <a:lnTo>
                  <a:pt x="97" y="368"/>
                </a:lnTo>
                <a:lnTo>
                  <a:pt x="91" y="363"/>
                </a:lnTo>
                <a:lnTo>
                  <a:pt x="78" y="350"/>
                </a:lnTo>
                <a:lnTo>
                  <a:pt x="73" y="343"/>
                </a:lnTo>
                <a:lnTo>
                  <a:pt x="66" y="336"/>
                </a:lnTo>
                <a:lnTo>
                  <a:pt x="55" y="323"/>
                </a:lnTo>
                <a:lnTo>
                  <a:pt x="44" y="305"/>
                </a:lnTo>
                <a:lnTo>
                  <a:pt x="40" y="296"/>
                </a:lnTo>
                <a:lnTo>
                  <a:pt x="35" y="286"/>
                </a:lnTo>
                <a:lnTo>
                  <a:pt x="33" y="279"/>
                </a:lnTo>
                <a:lnTo>
                  <a:pt x="31" y="270"/>
                </a:lnTo>
                <a:lnTo>
                  <a:pt x="28" y="261"/>
                </a:lnTo>
                <a:lnTo>
                  <a:pt x="26" y="252"/>
                </a:lnTo>
                <a:lnTo>
                  <a:pt x="24" y="243"/>
                </a:lnTo>
                <a:lnTo>
                  <a:pt x="22" y="234"/>
                </a:lnTo>
                <a:lnTo>
                  <a:pt x="22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1" name="Line 119"/>
          <p:cNvSpPr>
            <a:spLocks noChangeShapeType="1"/>
          </p:cNvSpPr>
          <p:nvPr/>
        </p:nvSpPr>
        <p:spPr bwMode="auto">
          <a:xfrm rot="10800000">
            <a:off x="3861470" y="4762277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2" name="Freeform 121"/>
          <p:cNvSpPr>
            <a:spLocks/>
          </p:cNvSpPr>
          <p:nvPr/>
        </p:nvSpPr>
        <p:spPr bwMode="auto">
          <a:xfrm rot="16200000">
            <a:off x="3811463" y="4753546"/>
            <a:ext cx="92075" cy="2063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8" y="9"/>
              </a:cxn>
              <a:cxn ang="0">
                <a:pos x="29" y="0"/>
              </a:cxn>
              <a:cxn ang="0">
                <a:pos x="0" y="11"/>
              </a:cxn>
              <a:cxn ang="0">
                <a:pos x="0" y="13"/>
              </a:cxn>
            </a:cxnLst>
            <a:rect l="0" t="0" r="r" b="b"/>
            <a:pathLst>
              <a:path w="58" h="13">
                <a:moveTo>
                  <a:pt x="0" y="13"/>
                </a:moveTo>
                <a:lnTo>
                  <a:pt x="58" y="9"/>
                </a:lnTo>
                <a:lnTo>
                  <a:pt x="29" y="0"/>
                </a:lnTo>
                <a:lnTo>
                  <a:pt x="0" y="11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3" name="Freeform 122"/>
          <p:cNvSpPr>
            <a:spLocks/>
          </p:cNvSpPr>
          <p:nvPr/>
        </p:nvSpPr>
        <p:spPr bwMode="auto">
          <a:xfrm rot="16200000">
            <a:off x="3774157" y="4679727"/>
            <a:ext cx="152400" cy="15875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96" y="94"/>
              </a:cxn>
              <a:cxn ang="0">
                <a:pos x="45" y="49"/>
              </a:cxn>
              <a:cxn ang="0">
                <a:pos x="0" y="100"/>
              </a:cxn>
            </a:cxnLst>
            <a:rect l="0" t="0" r="r" b="b"/>
            <a:pathLst>
              <a:path w="96" h="100">
                <a:moveTo>
                  <a:pt x="0" y="100"/>
                </a:moveTo>
                <a:lnTo>
                  <a:pt x="43" y="0"/>
                </a:lnTo>
                <a:lnTo>
                  <a:pt x="96" y="94"/>
                </a:lnTo>
                <a:lnTo>
                  <a:pt x="45" y="49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4" name="Freeform 123"/>
          <p:cNvSpPr>
            <a:spLocks/>
          </p:cNvSpPr>
          <p:nvPr/>
        </p:nvSpPr>
        <p:spPr bwMode="auto">
          <a:xfrm rot="16200000">
            <a:off x="3756695" y="4662265"/>
            <a:ext cx="187325" cy="193675"/>
          </a:xfrm>
          <a:custGeom>
            <a:avLst/>
            <a:gdLst/>
            <a:ahLst/>
            <a:cxnLst>
              <a:cxn ang="0">
                <a:pos x="3" y="104"/>
              </a:cxn>
              <a:cxn ang="0">
                <a:pos x="20" y="114"/>
              </a:cxn>
              <a:cxn ang="0">
                <a:pos x="63" y="15"/>
              </a:cxn>
              <a:cxn ang="0">
                <a:pos x="45" y="16"/>
              </a:cxn>
              <a:cxn ang="0">
                <a:pos x="98" y="111"/>
              </a:cxn>
              <a:cxn ang="0">
                <a:pos x="114" y="98"/>
              </a:cxn>
              <a:cxn ang="0">
                <a:pos x="63" y="53"/>
              </a:cxn>
              <a:cxn ang="0">
                <a:pos x="61" y="51"/>
              </a:cxn>
              <a:cxn ang="0">
                <a:pos x="58" y="49"/>
              </a:cxn>
              <a:cxn ang="0">
                <a:pos x="52" y="49"/>
              </a:cxn>
              <a:cxn ang="0">
                <a:pos x="49" y="53"/>
              </a:cxn>
              <a:cxn ang="0">
                <a:pos x="3" y="104"/>
              </a:cxn>
              <a:cxn ang="0">
                <a:pos x="18" y="118"/>
              </a:cxn>
              <a:cxn ang="0">
                <a:pos x="63" y="67"/>
              </a:cxn>
              <a:cxn ang="0">
                <a:pos x="49" y="67"/>
              </a:cxn>
              <a:cxn ang="0">
                <a:pos x="100" y="113"/>
              </a:cxn>
              <a:cxn ang="0">
                <a:pos x="101" y="114"/>
              </a:cxn>
              <a:cxn ang="0">
                <a:pos x="103" y="116"/>
              </a:cxn>
              <a:cxn ang="0">
                <a:pos x="107" y="116"/>
              </a:cxn>
              <a:cxn ang="0">
                <a:pos x="109" y="116"/>
              </a:cxn>
              <a:cxn ang="0">
                <a:pos x="112" y="114"/>
              </a:cxn>
              <a:cxn ang="0">
                <a:pos x="114" y="113"/>
              </a:cxn>
              <a:cxn ang="0">
                <a:pos x="116" y="111"/>
              </a:cxn>
              <a:cxn ang="0">
                <a:pos x="118" y="109"/>
              </a:cxn>
              <a:cxn ang="0">
                <a:pos x="118" y="105"/>
              </a:cxn>
              <a:cxn ang="0">
                <a:pos x="118" y="104"/>
              </a:cxn>
              <a:cxn ang="0">
                <a:pos x="116" y="100"/>
              </a:cxn>
              <a:cxn ang="0">
                <a:pos x="63" y="5"/>
              </a:cxn>
              <a:cxn ang="0">
                <a:pos x="63" y="4"/>
              </a:cxn>
              <a:cxn ang="0">
                <a:pos x="61" y="2"/>
              </a:cxn>
              <a:cxn ang="0">
                <a:pos x="58" y="2"/>
              </a:cxn>
              <a:cxn ang="0">
                <a:pos x="56" y="0"/>
              </a:cxn>
              <a:cxn ang="0">
                <a:pos x="52" y="0"/>
              </a:cxn>
              <a:cxn ang="0">
                <a:pos x="51" y="0"/>
              </a:cxn>
              <a:cxn ang="0">
                <a:pos x="47" y="2"/>
              </a:cxn>
              <a:cxn ang="0">
                <a:pos x="45" y="4"/>
              </a:cxn>
              <a:cxn ang="0">
                <a:pos x="45" y="7"/>
              </a:cxn>
              <a:cxn ang="0">
                <a:pos x="2" y="107"/>
              </a:cxn>
              <a:cxn ang="0">
                <a:pos x="0" y="109"/>
              </a:cxn>
              <a:cxn ang="0">
                <a:pos x="0" y="111"/>
              </a:cxn>
              <a:cxn ang="0">
                <a:pos x="0" y="114"/>
              </a:cxn>
              <a:cxn ang="0">
                <a:pos x="2" y="116"/>
              </a:cxn>
              <a:cxn ang="0">
                <a:pos x="3" y="118"/>
              </a:cxn>
              <a:cxn ang="0">
                <a:pos x="5" y="120"/>
              </a:cxn>
              <a:cxn ang="0">
                <a:pos x="9" y="122"/>
              </a:cxn>
              <a:cxn ang="0">
                <a:pos x="11" y="122"/>
              </a:cxn>
              <a:cxn ang="0">
                <a:pos x="14" y="122"/>
              </a:cxn>
              <a:cxn ang="0">
                <a:pos x="16" y="120"/>
              </a:cxn>
              <a:cxn ang="0">
                <a:pos x="18" y="118"/>
              </a:cxn>
              <a:cxn ang="0">
                <a:pos x="3" y="104"/>
              </a:cxn>
            </a:cxnLst>
            <a:rect l="0" t="0" r="r" b="b"/>
            <a:pathLst>
              <a:path w="118" h="122">
                <a:moveTo>
                  <a:pt x="3" y="104"/>
                </a:moveTo>
                <a:lnTo>
                  <a:pt x="20" y="114"/>
                </a:lnTo>
                <a:lnTo>
                  <a:pt x="63" y="15"/>
                </a:lnTo>
                <a:lnTo>
                  <a:pt x="45" y="16"/>
                </a:lnTo>
                <a:lnTo>
                  <a:pt x="98" y="111"/>
                </a:lnTo>
                <a:lnTo>
                  <a:pt x="114" y="98"/>
                </a:lnTo>
                <a:lnTo>
                  <a:pt x="63" y="53"/>
                </a:lnTo>
                <a:lnTo>
                  <a:pt x="61" y="51"/>
                </a:lnTo>
                <a:lnTo>
                  <a:pt x="58" y="49"/>
                </a:lnTo>
                <a:lnTo>
                  <a:pt x="52" y="49"/>
                </a:lnTo>
                <a:lnTo>
                  <a:pt x="49" y="53"/>
                </a:lnTo>
                <a:lnTo>
                  <a:pt x="3" y="104"/>
                </a:lnTo>
                <a:lnTo>
                  <a:pt x="18" y="118"/>
                </a:lnTo>
                <a:lnTo>
                  <a:pt x="63" y="67"/>
                </a:lnTo>
                <a:lnTo>
                  <a:pt x="49" y="67"/>
                </a:lnTo>
                <a:lnTo>
                  <a:pt x="100" y="113"/>
                </a:lnTo>
                <a:lnTo>
                  <a:pt x="101" y="114"/>
                </a:lnTo>
                <a:lnTo>
                  <a:pt x="103" y="116"/>
                </a:lnTo>
                <a:lnTo>
                  <a:pt x="107" y="116"/>
                </a:lnTo>
                <a:lnTo>
                  <a:pt x="109" y="116"/>
                </a:lnTo>
                <a:lnTo>
                  <a:pt x="112" y="114"/>
                </a:lnTo>
                <a:lnTo>
                  <a:pt x="114" y="113"/>
                </a:lnTo>
                <a:lnTo>
                  <a:pt x="116" y="111"/>
                </a:lnTo>
                <a:lnTo>
                  <a:pt x="118" y="109"/>
                </a:lnTo>
                <a:lnTo>
                  <a:pt x="118" y="105"/>
                </a:lnTo>
                <a:lnTo>
                  <a:pt x="118" y="104"/>
                </a:lnTo>
                <a:lnTo>
                  <a:pt x="116" y="100"/>
                </a:lnTo>
                <a:lnTo>
                  <a:pt x="63" y="5"/>
                </a:lnTo>
                <a:lnTo>
                  <a:pt x="63" y="4"/>
                </a:lnTo>
                <a:lnTo>
                  <a:pt x="61" y="2"/>
                </a:ln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1" y="0"/>
                </a:lnTo>
                <a:lnTo>
                  <a:pt x="47" y="2"/>
                </a:lnTo>
                <a:lnTo>
                  <a:pt x="45" y="4"/>
                </a:lnTo>
                <a:lnTo>
                  <a:pt x="45" y="7"/>
                </a:lnTo>
                <a:lnTo>
                  <a:pt x="2" y="107"/>
                </a:lnTo>
                <a:lnTo>
                  <a:pt x="0" y="109"/>
                </a:lnTo>
                <a:lnTo>
                  <a:pt x="0" y="111"/>
                </a:lnTo>
                <a:lnTo>
                  <a:pt x="0" y="114"/>
                </a:lnTo>
                <a:lnTo>
                  <a:pt x="2" y="116"/>
                </a:lnTo>
                <a:lnTo>
                  <a:pt x="3" y="118"/>
                </a:lnTo>
                <a:lnTo>
                  <a:pt x="5" y="120"/>
                </a:lnTo>
                <a:lnTo>
                  <a:pt x="9" y="122"/>
                </a:lnTo>
                <a:lnTo>
                  <a:pt x="11" y="122"/>
                </a:lnTo>
                <a:lnTo>
                  <a:pt x="14" y="122"/>
                </a:lnTo>
                <a:lnTo>
                  <a:pt x="16" y="120"/>
                </a:lnTo>
                <a:lnTo>
                  <a:pt x="18" y="118"/>
                </a:lnTo>
                <a:lnTo>
                  <a:pt x="3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5" name="Line 125"/>
          <p:cNvSpPr>
            <a:spLocks noChangeShapeType="1"/>
          </p:cNvSpPr>
          <p:nvPr/>
        </p:nvSpPr>
        <p:spPr bwMode="auto">
          <a:xfrm rot="5400000">
            <a:off x="2451770" y="3476402"/>
            <a:ext cx="194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6" name="Freeform 127"/>
          <p:cNvSpPr>
            <a:spLocks/>
          </p:cNvSpPr>
          <p:nvPr/>
        </p:nvSpPr>
        <p:spPr bwMode="auto">
          <a:xfrm>
            <a:off x="3389982" y="2576290"/>
            <a:ext cx="92075" cy="20637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8" y="9"/>
              </a:cxn>
              <a:cxn ang="0">
                <a:pos x="29" y="0"/>
              </a:cxn>
              <a:cxn ang="0">
                <a:pos x="0" y="11"/>
              </a:cxn>
              <a:cxn ang="0">
                <a:pos x="0" y="13"/>
              </a:cxn>
            </a:cxnLst>
            <a:rect l="0" t="0" r="r" b="b"/>
            <a:pathLst>
              <a:path w="58" h="13">
                <a:moveTo>
                  <a:pt x="0" y="13"/>
                </a:moveTo>
                <a:lnTo>
                  <a:pt x="58" y="9"/>
                </a:lnTo>
                <a:lnTo>
                  <a:pt x="29" y="0"/>
                </a:lnTo>
                <a:lnTo>
                  <a:pt x="0" y="11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7" name="Freeform 128"/>
          <p:cNvSpPr>
            <a:spLocks/>
          </p:cNvSpPr>
          <p:nvPr/>
        </p:nvSpPr>
        <p:spPr bwMode="auto">
          <a:xfrm>
            <a:off x="3364582" y="2498502"/>
            <a:ext cx="152400" cy="15875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96" y="94"/>
              </a:cxn>
              <a:cxn ang="0">
                <a:pos x="45" y="49"/>
              </a:cxn>
              <a:cxn ang="0">
                <a:pos x="0" y="100"/>
              </a:cxn>
            </a:cxnLst>
            <a:rect l="0" t="0" r="r" b="b"/>
            <a:pathLst>
              <a:path w="96" h="100">
                <a:moveTo>
                  <a:pt x="0" y="100"/>
                </a:moveTo>
                <a:lnTo>
                  <a:pt x="43" y="0"/>
                </a:lnTo>
                <a:lnTo>
                  <a:pt x="96" y="94"/>
                </a:lnTo>
                <a:lnTo>
                  <a:pt x="45" y="49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8" name="Freeform 129"/>
          <p:cNvSpPr>
            <a:spLocks/>
          </p:cNvSpPr>
          <p:nvPr/>
        </p:nvSpPr>
        <p:spPr bwMode="auto">
          <a:xfrm>
            <a:off x="3347120" y="2481040"/>
            <a:ext cx="187325" cy="193675"/>
          </a:xfrm>
          <a:custGeom>
            <a:avLst/>
            <a:gdLst/>
            <a:ahLst/>
            <a:cxnLst>
              <a:cxn ang="0">
                <a:pos x="3" y="104"/>
              </a:cxn>
              <a:cxn ang="0">
                <a:pos x="20" y="114"/>
              </a:cxn>
              <a:cxn ang="0">
                <a:pos x="63" y="15"/>
              </a:cxn>
              <a:cxn ang="0">
                <a:pos x="45" y="16"/>
              </a:cxn>
              <a:cxn ang="0">
                <a:pos x="98" y="111"/>
              </a:cxn>
              <a:cxn ang="0">
                <a:pos x="114" y="98"/>
              </a:cxn>
              <a:cxn ang="0">
                <a:pos x="63" y="53"/>
              </a:cxn>
              <a:cxn ang="0">
                <a:pos x="61" y="51"/>
              </a:cxn>
              <a:cxn ang="0">
                <a:pos x="58" y="49"/>
              </a:cxn>
              <a:cxn ang="0">
                <a:pos x="52" y="49"/>
              </a:cxn>
              <a:cxn ang="0">
                <a:pos x="49" y="53"/>
              </a:cxn>
              <a:cxn ang="0">
                <a:pos x="3" y="104"/>
              </a:cxn>
              <a:cxn ang="0">
                <a:pos x="18" y="118"/>
              </a:cxn>
              <a:cxn ang="0">
                <a:pos x="63" y="67"/>
              </a:cxn>
              <a:cxn ang="0">
                <a:pos x="49" y="67"/>
              </a:cxn>
              <a:cxn ang="0">
                <a:pos x="100" y="113"/>
              </a:cxn>
              <a:cxn ang="0">
                <a:pos x="101" y="114"/>
              </a:cxn>
              <a:cxn ang="0">
                <a:pos x="103" y="116"/>
              </a:cxn>
              <a:cxn ang="0">
                <a:pos x="107" y="116"/>
              </a:cxn>
              <a:cxn ang="0">
                <a:pos x="109" y="116"/>
              </a:cxn>
              <a:cxn ang="0">
                <a:pos x="112" y="114"/>
              </a:cxn>
              <a:cxn ang="0">
                <a:pos x="114" y="113"/>
              </a:cxn>
              <a:cxn ang="0">
                <a:pos x="116" y="111"/>
              </a:cxn>
              <a:cxn ang="0">
                <a:pos x="118" y="109"/>
              </a:cxn>
              <a:cxn ang="0">
                <a:pos x="118" y="105"/>
              </a:cxn>
              <a:cxn ang="0">
                <a:pos x="118" y="104"/>
              </a:cxn>
              <a:cxn ang="0">
                <a:pos x="116" y="100"/>
              </a:cxn>
              <a:cxn ang="0">
                <a:pos x="63" y="5"/>
              </a:cxn>
              <a:cxn ang="0">
                <a:pos x="63" y="4"/>
              </a:cxn>
              <a:cxn ang="0">
                <a:pos x="61" y="2"/>
              </a:cxn>
              <a:cxn ang="0">
                <a:pos x="58" y="2"/>
              </a:cxn>
              <a:cxn ang="0">
                <a:pos x="56" y="0"/>
              </a:cxn>
              <a:cxn ang="0">
                <a:pos x="52" y="0"/>
              </a:cxn>
              <a:cxn ang="0">
                <a:pos x="51" y="0"/>
              </a:cxn>
              <a:cxn ang="0">
                <a:pos x="47" y="2"/>
              </a:cxn>
              <a:cxn ang="0">
                <a:pos x="45" y="4"/>
              </a:cxn>
              <a:cxn ang="0">
                <a:pos x="45" y="7"/>
              </a:cxn>
              <a:cxn ang="0">
                <a:pos x="2" y="107"/>
              </a:cxn>
              <a:cxn ang="0">
                <a:pos x="0" y="109"/>
              </a:cxn>
              <a:cxn ang="0">
                <a:pos x="0" y="111"/>
              </a:cxn>
              <a:cxn ang="0">
                <a:pos x="0" y="114"/>
              </a:cxn>
              <a:cxn ang="0">
                <a:pos x="2" y="116"/>
              </a:cxn>
              <a:cxn ang="0">
                <a:pos x="3" y="118"/>
              </a:cxn>
              <a:cxn ang="0">
                <a:pos x="5" y="120"/>
              </a:cxn>
              <a:cxn ang="0">
                <a:pos x="9" y="122"/>
              </a:cxn>
              <a:cxn ang="0">
                <a:pos x="11" y="122"/>
              </a:cxn>
              <a:cxn ang="0">
                <a:pos x="14" y="122"/>
              </a:cxn>
              <a:cxn ang="0">
                <a:pos x="16" y="120"/>
              </a:cxn>
              <a:cxn ang="0">
                <a:pos x="18" y="118"/>
              </a:cxn>
              <a:cxn ang="0">
                <a:pos x="3" y="104"/>
              </a:cxn>
            </a:cxnLst>
            <a:rect l="0" t="0" r="r" b="b"/>
            <a:pathLst>
              <a:path w="118" h="122">
                <a:moveTo>
                  <a:pt x="3" y="104"/>
                </a:moveTo>
                <a:lnTo>
                  <a:pt x="20" y="114"/>
                </a:lnTo>
                <a:lnTo>
                  <a:pt x="63" y="15"/>
                </a:lnTo>
                <a:lnTo>
                  <a:pt x="45" y="16"/>
                </a:lnTo>
                <a:lnTo>
                  <a:pt x="98" y="111"/>
                </a:lnTo>
                <a:lnTo>
                  <a:pt x="114" y="98"/>
                </a:lnTo>
                <a:lnTo>
                  <a:pt x="63" y="53"/>
                </a:lnTo>
                <a:lnTo>
                  <a:pt x="61" y="51"/>
                </a:lnTo>
                <a:lnTo>
                  <a:pt x="58" y="49"/>
                </a:lnTo>
                <a:lnTo>
                  <a:pt x="52" y="49"/>
                </a:lnTo>
                <a:lnTo>
                  <a:pt x="49" y="53"/>
                </a:lnTo>
                <a:lnTo>
                  <a:pt x="3" y="104"/>
                </a:lnTo>
                <a:lnTo>
                  <a:pt x="18" y="118"/>
                </a:lnTo>
                <a:lnTo>
                  <a:pt x="63" y="67"/>
                </a:lnTo>
                <a:lnTo>
                  <a:pt x="49" y="67"/>
                </a:lnTo>
                <a:lnTo>
                  <a:pt x="100" y="113"/>
                </a:lnTo>
                <a:lnTo>
                  <a:pt x="101" y="114"/>
                </a:lnTo>
                <a:lnTo>
                  <a:pt x="103" y="116"/>
                </a:lnTo>
                <a:lnTo>
                  <a:pt x="107" y="116"/>
                </a:lnTo>
                <a:lnTo>
                  <a:pt x="109" y="116"/>
                </a:lnTo>
                <a:lnTo>
                  <a:pt x="112" y="114"/>
                </a:lnTo>
                <a:lnTo>
                  <a:pt x="114" y="113"/>
                </a:lnTo>
                <a:lnTo>
                  <a:pt x="116" y="111"/>
                </a:lnTo>
                <a:lnTo>
                  <a:pt x="118" y="109"/>
                </a:lnTo>
                <a:lnTo>
                  <a:pt x="118" y="105"/>
                </a:lnTo>
                <a:lnTo>
                  <a:pt x="118" y="104"/>
                </a:lnTo>
                <a:lnTo>
                  <a:pt x="116" y="100"/>
                </a:lnTo>
                <a:lnTo>
                  <a:pt x="63" y="5"/>
                </a:lnTo>
                <a:lnTo>
                  <a:pt x="63" y="4"/>
                </a:lnTo>
                <a:lnTo>
                  <a:pt x="61" y="2"/>
                </a:ln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1" y="0"/>
                </a:lnTo>
                <a:lnTo>
                  <a:pt x="47" y="2"/>
                </a:lnTo>
                <a:lnTo>
                  <a:pt x="45" y="4"/>
                </a:lnTo>
                <a:lnTo>
                  <a:pt x="45" y="7"/>
                </a:lnTo>
                <a:lnTo>
                  <a:pt x="2" y="107"/>
                </a:lnTo>
                <a:lnTo>
                  <a:pt x="0" y="109"/>
                </a:lnTo>
                <a:lnTo>
                  <a:pt x="0" y="111"/>
                </a:lnTo>
                <a:lnTo>
                  <a:pt x="0" y="114"/>
                </a:lnTo>
                <a:lnTo>
                  <a:pt x="2" y="116"/>
                </a:lnTo>
                <a:lnTo>
                  <a:pt x="3" y="118"/>
                </a:lnTo>
                <a:lnTo>
                  <a:pt x="5" y="120"/>
                </a:lnTo>
                <a:lnTo>
                  <a:pt x="9" y="122"/>
                </a:lnTo>
                <a:lnTo>
                  <a:pt x="11" y="122"/>
                </a:lnTo>
                <a:lnTo>
                  <a:pt x="14" y="122"/>
                </a:lnTo>
                <a:lnTo>
                  <a:pt x="16" y="120"/>
                </a:lnTo>
                <a:lnTo>
                  <a:pt x="18" y="118"/>
                </a:lnTo>
                <a:lnTo>
                  <a:pt x="3" y="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29" name="Text Box 130"/>
          <p:cNvSpPr txBox="1">
            <a:spLocks noChangeArrowheads="1"/>
          </p:cNvSpPr>
          <p:nvPr/>
        </p:nvSpPr>
        <p:spPr bwMode="auto">
          <a:xfrm>
            <a:off x="3161382" y="454161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/>
              <a:t>S3</a:t>
            </a:r>
          </a:p>
        </p:txBody>
      </p:sp>
      <p:sp>
        <p:nvSpPr>
          <p:cNvPr id="230" name="Line 133"/>
          <p:cNvSpPr>
            <a:spLocks noChangeShapeType="1"/>
          </p:cNvSpPr>
          <p:nvPr/>
        </p:nvSpPr>
        <p:spPr bwMode="auto">
          <a:xfrm rot="5786046">
            <a:off x="3650332" y="2466752"/>
            <a:ext cx="227965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5" name="Group 134"/>
          <p:cNvGrpSpPr>
            <a:grpSpLocks/>
          </p:cNvGrpSpPr>
          <p:nvPr/>
        </p:nvGrpSpPr>
        <p:grpSpPr bwMode="auto">
          <a:xfrm rot="-7534234">
            <a:off x="3613026" y="4304284"/>
            <a:ext cx="212725" cy="223837"/>
            <a:chOff x="2699" y="2518"/>
            <a:chExt cx="118" cy="122"/>
          </a:xfrm>
        </p:grpSpPr>
        <p:sp>
          <p:nvSpPr>
            <p:cNvPr id="232" name="Freeform 135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3" name="Freeform 136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4" name="Freeform 137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35" name="Line 138"/>
          <p:cNvSpPr>
            <a:spLocks noChangeShapeType="1"/>
          </p:cNvSpPr>
          <p:nvPr/>
        </p:nvSpPr>
        <p:spPr bwMode="auto">
          <a:xfrm flipH="1" flipV="1">
            <a:off x="5117182" y="4517802"/>
            <a:ext cx="638175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6" name="Line 139"/>
          <p:cNvSpPr>
            <a:spLocks noChangeShapeType="1"/>
          </p:cNvSpPr>
          <p:nvPr/>
        </p:nvSpPr>
        <p:spPr bwMode="auto">
          <a:xfrm flipH="1" flipV="1">
            <a:off x="3707482" y="3098577"/>
            <a:ext cx="1419225" cy="141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7" name="Line 140"/>
          <p:cNvSpPr>
            <a:spLocks noChangeShapeType="1"/>
          </p:cNvSpPr>
          <p:nvPr/>
        </p:nvSpPr>
        <p:spPr bwMode="auto">
          <a:xfrm flipH="1" flipV="1">
            <a:off x="3555082" y="2431827"/>
            <a:ext cx="142875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 rot="21068888">
            <a:off x="3489995" y="2452465"/>
            <a:ext cx="187325" cy="193675"/>
            <a:chOff x="2699" y="2518"/>
            <a:chExt cx="118" cy="122"/>
          </a:xfrm>
        </p:grpSpPr>
        <p:sp>
          <p:nvSpPr>
            <p:cNvPr id="239" name="Freeform 142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0" name="Freeform 143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1" name="Freeform 144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2" name="Line 151"/>
          <p:cNvSpPr>
            <a:spLocks noChangeShapeType="1"/>
          </p:cNvSpPr>
          <p:nvPr/>
        </p:nvSpPr>
        <p:spPr bwMode="auto">
          <a:xfrm rot="5400000" flipH="1" flipV="1">
            <a:off x="3317751" y="4058221"/>
            <a:ext cx="619125" cy="163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3" name="Line 152"/>
          <p:cNvSpPr>
            <a:spLocks noChangeShapeType="1"/>
          </p:cNvSpPr>
          <p:nvPr/>
        </p:nvSpPr>
        <p:spPr bwMode="auto">
          <a:xfrm rot="5400000" flipH="1" flipV="1">
            <a:off x="3740820" y="2431827"/>
            <a:ext cx="1377950" cy="1438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4" name="Line 153"/>
          <p:cNvSpPr>
            <a:spLocks noChangeShapeType="1"/>
          </p:cNvSpPr>
          <p:nvPr/>
        </p:nvSpPr>
        <p:spPr bwMode="auto">
          <a:xfrm rot="5400000" flipH="1" flipV="1">
            <a:off x="5410869" y="2041303"/>
            <a:ext cx="138113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7" name="Group 154"/>
          <p:cNvGrpSpPr>
            <a:grpSpLocks/>
          </p:cNvGrpSpPr>
          <p:nvPr/>
        </p:nvGrpSpPr>
        <p:grpSpPr bwMode="auto">
          <a:xfrm rot="26468888">
            <a:off x="5613276" y="2242121"/>
            <a:ext cx="182562" cy="196850"/>
            <a:chOff x="2699" y="2518"/>
            <a:chExt cx="118" cy="122"/>
          </a:xfrm>
        </p:grpSpPr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2726" y="2578"/>
              <a:ext cx="58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9"/>
                </a:cxn>
                <a:cxn ang="0">
                  <a:pos x="29" y="0"/>
                </a:cxn>
                <a:cxn ang="0">
                  <a:pos x="0" y="11"/>
                </a:cxn>
                <a:cxn ang="0">
                  <a:pos x="0" y="13"/>
                </a:cxn>
              </a:cxnLst>
              <a:rect l="0" t="0" r="r" b="b"/>
              <a:pathLst>
                <a:path w="58" h="13">
                  <a:moveTo>
                    <a:pt x="0" y="13"/>
                  </a:moveTo>
                  <a:lnTo>
                    <a:pt x="58" y="9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2710" y="2529"/>
              <a:ext cx="96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43" y="0"/>
                </a:cxn>
                <a:cxn ang="0">
                  <a:pos x="96" y="94"/>
                </a:cxn>
                <a:cxn ang="0">
                  <a:pos x="45" y="49"/>
                </a:cxn>
                <a:cxn ang="0">
                  <a:pos x="0" y="100"/>
                </a:cxn>
              </a:cxnLst>
              <a:rect l="0" t="0" r="r" b="b"/>
              <a:pathLst>
                <a:path w="96" h="100">
                  <a:moveTo>
                    <a:pt x="0" y="100"/>
                  </a:moveTo>
                  <a:lnTo>
                    <a:pt x="43" y="0"/>
                  </a:lnTo>
                  <a:lnTo>
                    <a:pt x="96" y="94"/>
                  </a:lnTo>
                  <a:lnTo>
                    <a:pt x="45" y="4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2699" y="2518"/>
              <a:ext cx="118" cy="122"/>
            </a:xfrm>
            <a:custGeom>
              <a:avLst/>
              <a:gdLst/>
              <a:ahLst/>
              <a:cxnLst>
                <a:cxn ang="0">
                  <a:pos x="3" y="104"/>
                </a:cxn>
                <a:cxn ang="0">
                  <a:pos x="20" y="114"/>
                </a:cxn>
                <a:cxn ang="0">
                  <a:pos x="63" y="15"/>
                </a:cxn>
                <a:cxn ang="0">
                  <a:pos x="45" y="16"/>
                </a:cxn>
                <a:cxn ang="0">
                  <a:pos x="98" y="111"/>
                </a:cxn>
                <a:cxn ang="0">
                  <a:pos x="114" y="98"/>
                </a:cxn>
                <a:cxn ang="0">
                  <a:pos x="63" y="53"/>
                </a:cxn>
                <a:cxn ang="0">
                  <a:pos x="61" y="51"/>
                </a:cxn>
                <a:cxn ang="0">
                  <a:pos x="58" y="49"/>
                </a:cxn>
                <a:cxn ang="0">
                  <a:pos x="52" y="49"/>
                </a:cxn>
                <a:cxn ang="0">
                  <a:pos x="49" y="53"/>
                </a:cxn>
                <a:cxn ang="0">
                  <a:pos x="3" y="104"/>
                </a:cxn>
                <a:cxn ang="0">
                  <a:pos x="18" y="118"/>
                </a:cxn>
                <a:cxn ang="0">
                  <a:pos x="63" y="67"/>
                </a:cxn>
                <a:cxn ang="0">
                  <a:pos x="49" y="67"/>
                </a:cxn>
                <a:cxn ang="0">
                  <a:pos x="100" y="113"/>
                </a:cxn>
                <a:cxn ang="0">
                  <a:pos x="101" y="114"/>
                </a:cxn>
                <a:cxn ang="0">
                  <a:pos x="103" y="116"/>
                </a:cxn>
                <a:cxn ang="0">
                  <a:pos x="107" y="116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4" y="113"/>
                </a:cxn>
                <a:cxn ang="0">
                  <a:pos x="116" y="111"/>
                </a:cxn>
                <a:cxn ang="0">
                  <a:pos x="118" y="109"/>
                </a:cxn>
                <a:cxn ang="0">
                  <a:pos x="118" y="105"/>
                </a:cxn>
                <a:cxn ang="0">
                  <a:pos x="118" y="104"/>
                </a:cxn>
                <a:cxn ang="0">
                  <a:pos x="116" y="100"/>
                </a:cxn>
                <a:cxn ang="0">
                  <a:pos x="63" y="5"/>
                </a:cxn>
                <a:cxn ang="0">
                  <a:pos x="63" y="4"/>
                </a:cxn>
                <a:cxn ang="0">
                  <a:pos x="61" y="2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7" y="2"/>
                </a:cxn>
                <a:cxn ang="0">
                  <a:pos x="45" y="4"/>
                </a:cxn>
                <a:cxn ang="0">
                  <a:pos x="45" y="7"/>
                </a:cxn>
                <a:cxn ang="0">
                  <a:pos x="2" y="107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3" y="118"/>
                </a:cxn>
                <a:cxn ang="0">
                  <a:pos x="5" y="120"/>
                </a:cxn>
                <a:cxn ang="0">
                  <a:pos x="9" y="122"/>
                </a:cxn>
                <a:cxn ang="0">
                  <a:pos x="11" y="122"/>
                </a:cxn>
                <a:cxn ang="0">
                  <a:pos x="14" y="122"/>
                </a:cxn>
                <a:cxn ang="0">
                  <a:pos x="16" y="120"/>
                </a:cxn>
                <a:cxn ang="0">
                  <a:pos x="18" y="118"/>
                </a:cxn>
                <a:cxn ang="0">
                  <a:pos x="3" y="104"/>
                </a:cxn>
              </a:cxnLst>
              <a:rect l="0" t="0" r="r" b="b"/>
              <a:pathLst>
                <a:path w="118" h="122">
                  <a:moveTo>
                    <a:pt x="3" y="104"/>
                  </a:moveTo>
                  <a:lnTo>
                    <a:pt x="20" y="114"/>
                  </a:lnTo>
                  <a:lnTo>
                    <a:pt x="63" y="15"/>
                  </a:lnTo>
                  <a:lnTo>
                    <a:pt x="45" y="16"/>
                  </a:lnTo>
                  <a:lnTo>
                    <a:pt x="98" y="111"/>
                  </a:lnTo>
                  <a:lnTo>
                    <a:pt x="114" y="98"/>
                  </a:lnTo>
                  <a:lnTo>
                    <a:pt x="63" y="53"/>
                  </a:lnTo>
                  <a:lnTo>
                    <a:pt x="61" y="51"/>
                  </a:lnTo>
                  <a:lnTo>
                    <a:pt x="58" y="49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3" y="104"/>
                  </a:lnTo>
                  <a:lnTo>
                    <a:pt x="18" y="118"/>
                  </a:lnTo>
                  <a:lnTo>
                    <a:pt x="63" y="67"/>
                  </a:lnTo>
                  <a:lnTo>
                    <a:pt x="49" y="67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3" y="116"/>
                  </a:lnTo>
                  <a:lnTo>
                    <a:pt x="107" y="116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6" y="111"/>
                  </a:lnTo>
                  <a:lnTo>
                    <a:pt x="118" y="109"/>
                  </a:lnTo>
                  <a:lnTo>
                    <a:pt x="118" y="105"/>
                  </a:lnTo>
                  <a:lnTo>
                    <a:pt x="118" y="104"/>
                  </a:lnTo>
                  <a:lnTo>
                    <a:pt x="116" y="10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7" y="2"/>
                  </a:lnTo>
                  <a:lnTo>
                    <a:pt x="45" y="4"/>
                  </a:lnTo>
                  <a:lnTo>
                    <a:pt x="45" y="7"/>
                  </a:lnTo>
                  <a:lnTo>
                    <a:pt x="2" y="107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9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6" y="120"/>
                  </a:lnTo>
                  <a:lnTo>
                    <a:pt x="18" y="118"/>
                  </a:lnTo>
                  <a:lnTo>
                    <a:pt x="3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9" name="Text Box 159"/>
          <p:cNvSpPr txBox="1">
            <a:spLocks noChangeArrowheads="1"/>
          </p:cNvSpPr>
          <p:nvPr/>
        </p:nvSpPr>
        <p:spPr bwMode="auto">
          <a:xfrm>
            <a:off x="5371182" y="2798540"/>
            <a:ext cx="754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C</a:t>
            </a:r>
          </a:p>
        </p:txBody>
      </p:sp>
      <p:sp>
        <p:nvSpPr>
          <p:cNvPr id="250" name="Text Box 158"/>
          <p:cNvSpPr txBox="1">
            <a:spLocks noChangeArrowheads="1"/>
          </p:cNvSpPr>
          <p:nvPr/>
        </p:nvSpPr>
        <p:spPr bwMode="auto">
          <a:xfrm>
            <a:off x="6088732" y="2569940"/>
            <a:ext cx="57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A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C</a:t>
            </a:r>
          </a:p>
        </p:txBody>
      </p:sp>
      <p:sp>
        <p:nvSpPr>
          <p:cNvPr id="251" name="Line 160"/>
          <p:cNvSpPr>
            <a:spLocks noChangeShapeType="1"/>
          </p:cNvSpPr>
          <p:nvPr/>
        </p:nvSpPr>
        <p:spPr bwMode="auto">
          <a:xfrm>
            <a:off x="6203032" y="26477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2" name="Line 161"/>
          <p:cNvSpPr>
            <a:spLocks noChangeShapeType="1"/>
          </p:cNvSpPr>
          <p:nvPr/>
        </p:nvSpPr>
        <p:spPr bwMode="auto">
          <a:xfrm>
            <a:off x="6431632" y="26477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3" name="Text Box 162"/>
          <p:cNvSpPr txBox="1">
            <a:spLocks noChangeArrowheads="1"/>
          </p:cNvSpPr>
          <p:nvPr/>
        </p:nvSpPr>
        <p:spPr bwMode="auto">
          <a:xfrm>
            <a:off x="4964782" y="4789265"/>
            <a:ext cx="78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B</a:t>
            </a:r>
            <a:r>
              <a:rPr lang="en-US" sz="1800" i="0">
                <a:latin typeface="Symbol" pitchFamily="18" charset="2"/>
              </a:rPr>
              <a:t>×</a:t>
            </a:r>
            <a:r>
              <a:rPr lang="en-US" sz="1800" i="0"/>
              <a:t>C/Y</a:t>
            </a:r>
          </a:p>
        </p:txBody>
      </p:sp>
      <p:sp>
        <p:nvSpPr>
          <p:cNvPr id="254" name="Line 163"/>
          <p:cNvSpPr>
            <a:spLocks noChangeShapeType="1"/>
          </p:cNvSpPr>
          <p:nvPr/>
        </p:nvSpPr>
        <p:spPr bwMode="auto">
          <a:xfrm>
            <a:off x="5050507" y="48575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5" name="Text Box 165"/>
          <p:cNvSpPr txBox="1">
            <a:spLocks noChangeArrowheads="1"/>
          </p:cNvSpPr>
          <p:nvPr/>
        </p:nvSpPr>
        <p:spPr bwMode="auto">
          <a:xfrm>
            <a:off x="3923382" y="4217765"/>
            <a:ext cx="1109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/>
              <a:t>(B</a:t>
            </a:r>
            <a:r>
              <a:rPr lang="en-US" sz="1800" i="0">
                <a:latin typeface="Symbol" pitchFamily="18" charset="2"/>
              </a:rPr>
              <a:t> + </a:t>
            </a:r>
            <a:r>
              <a:rPr lang="en-US" sz="1800" i="0"/>
              <a:t>C)/Z</a:t>
            </a:r>
          </a:p>
        </p:txBody>
      </p:sp>
      <p:sp>
        <p:nvSpPr>
          <p:cNvPr id="256" name="Line 166"/>
          <p:cNvSpPr>
            <a:spLocks noChangeShapeType="1"/>
          </p:cNvSpPr>
          <p:nvPr/>
        </p:nvSpPr>
        <p:spPr bwMode="auto">
          <a:xfrm>
            <a:off x="4427984" y="428602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" name="Text Box 190"/>
          <p:cNvSpPr txBox="1">
            <a:spLocks noChangeArrowheads="1"/>
          </p:cNvSpPr>
          <p:nvPr/>
        </p:nvSpPr>
        <p:spPr bwMode="auto">
          <a:xfrm>
            <a:off x="4211960" y="2636912"/>
            <a:ext cx="5148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A</a:t>
            </a:r>
            <a:r>
              <a:rPr lang="en-US" dirty="0" smtClean="0"/>
              <a:t>/Z</a:t>
            </a:r>
          </a:p>
          <a:p>
            <a:endParaRPr lang="en-US" sz="1800" i="0" dirty="0"/>
          </a:p>
        </p:txBody>
      </p:sp>
      <p:sp>
        <p:nvSpPr>
          <p:cNvPr id="258" name="Line 191"/>
          <p:cNvSpPr>
            <a:spLocks noChangeShapeType="1"/>
          </p:cNvSpPr>
          <p:nvPr/>
        </p:nvSpPr>
        <p:spPr bwMode="auto">
          <a:xfrm flipV="1">
            <a:off x="4545682" y="2517552"/>
            <a:ext cx="5715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9" name="Text Box 193"/>
          <p:cNvSpPr txBox="1">
            <a:spLocks noChangeArrowheads="1"/>
          </p:cNvSpPr>
          <p:nvPr/>
        </p:nvSpPr>
        <p:spPr bwMode="auto">
          <a:xfrm>
            <a:off x="4463132" y="2231802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 smtClean="0"/>
              <a:t>BC</a:t>
            </a:r>
            <a:endParaRPr lang="en-US" sz="1800" i="0" dirty="0"/>
          </a:p>
        </p:txBody>
      </p:sp>
      <p:sp>
        <p:nvSpPr>
          <p:cNvPr id="260" name="Line 194"/>
          <p:cNvSpPr>
            <a:spLocks noChangeShapeType="1"/>
          </p:cNvSpPr>
          <p:nvPr/>
        </p:nvSpPr>
        <p:spPr bwMode="auto">
          <a:xfrm>
            <a:off x="4564732" y="2295302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1" name="Line 200"/>
          <p:cNvSpPr>
            <a:spLocks noChangeShapeType="1"/>
          </p:cNvSpPr>
          <p:nvPr/>
        </p:nvSpPr>
        <p:spPr bwMode="auto">
          <a:xfrm>
            <a:off x="4283968" y="2742977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2" name="Text Box 204"/>
          <p:cNvSpPr txBox="1">
            <a:spLocks noChangeArrowheads="1"/>
          </p:cNvSpPr>
          <p:nvPr/>
        </p:nvSpPr>
        <p:spPr bwMode="auto">
          <a:xfrm>
            <a:off x="3588494" y="974055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0" dirty="0"/>
              <a:t>Defaults: Y = 0, Z = 0</a:t>
            </a:r>
          </a:p>
        </p:txBody>
      </p:sp>
      <p:sp>
        <p:nvSpPr>
          <p:cNvPr id="263" name="Text Box 38"/>
          <p:cNvSpPr txBox="1">
            <a:spLocks noChangeArrowheads="1"/>
          </p:cNvSpPr>
          <p:nvPr/>
        </p:nvSpPr>
        <p:spPr bwMode="auto">
          <a:xfrm>
            <a:off x="5623148" y="1262087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 dirty="0"/>
              <a:t>A/Y, B/Z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0"/>
            <a:ext cx="8796337" cy="102076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-2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52736"/>
            <a:ext cx="4752528" cy="4220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0" name="79 Metin kutusu"/>
          <p:cNvSpPr txBox="1"/>
          <p:nvPr/>
        </p:nvSpPr>
        <p:spPr>
          <a:xfrm>
            <a:off x="2339752" y="572396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SMD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this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state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Design Example – DASHWATCH - Specs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005065"/>
            <a:ext cx="8229600" cy="2520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Times </a:t>
            </a:r>
            <a:r>
              <a:rPr lang="en-US" sz="2000" dirty="0">
                <a:latin typeface="Comic Sans MS" pitchFamily="66" charset="0"/>
              </a:rPr>
              <a:t>intervals to at most 99.99 seconds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Stopwatch action </a:t>
            </a:r>
            <a:r>
              <a:rPr lang="tr-TR" sz="2000" dirty="0" err="1" smtClean="0">
                <a:latin typeface="Comic Sans MS" pitchFamily="66" charset="0"/>
              </a:rPr>
              <a:t>and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storage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of best performance time per session </a:t>
            </a:r>
            <a:r>
              <a:rPr lang="en-US" sz="2000" dirty="0">
                <a:latin typeface="Comic Sans MS" pitchFamily="66" charset="0"/>
              </a:rPr>
              <a:t>(session ended by turning off power or pushing RESET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00034" y="1071563"/>
            <a:ext cx="4714875" cy="2500313"/>
            <a:chOff x="2143108" y="3000372"/>
            <a:chExt cx="4714908" cy="2500330"/>
          </a:xfrm>
        </p:grpSpPr>
        <p:sp>
          <p:nvSpPr>
            <p:cNvPr id="6" name="Rounded Rectangle 3"/>
            <p:cNvSpPr/>
            <p:nvPr/>
          </p:nvSpPr>
          <p:spPr>
            <a:xfrm>
              <a:off x="2143108" y="3000372"/>
              <a:ext cx="4714908" cy="250033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2500298" y="3286124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START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2500298" y="4071942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STOP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3714744" y="4714884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CSS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>
              <a:off x="5214942" y="4714884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RESET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8"/>
            <p:cNvSpPr/>
            <p:nvPr/>
          </p:nvSpPr>
          <p:spPr>
            <a:xfrm>
              <a:off x="4214811" y="3429000"/>
              <a:ext cx="2071701" cy="1071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</a:rPr>
                <a:t>Display Time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8028" y="1285860"/>
            <a:ext cx="186299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Design Example – DASHWATCH - Specs</a:t>
            </a: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4820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2966"/>
                <a:gridCol w="4714908"/>
                <a:gridCol w="2471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 timer to 0 and start timer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 timer and display</a:t>
                      </a:r>
                      <a:r>
                        <a:rPr lang="en-US" altLang="zh-CN" baseline="0" dirty="0" smtClean="0"/>
                        <a:t> timer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Compare, store and display shortest dash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shortest value to 10011001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 1 data vector </a:t>
                      </a:r>
                      <a:r>
                        <a:rPr lang="en-US" altLang="zh-CN" i="1" dirty="0" err="1" smtClean="0"/>
                        <a:t>a,b,c,d,e,f,g</a:t>
                      </a:r>
                      <a:r>
                        <a:rPr lang="en-US" altLang="zh-CN" dirty="0" smtClean="0"/>
                        <a:t> to display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output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</a:t>
                      </a:r>
                      <a:r>
                        <a:rPr lang="en-US" altLang="zh-CN" baseline="0" dirty="0" smtClean="0"/>
                        <a:t> 0 data vector </a:t>
                      </a:r>
                      <a:r>
                        <a:rPr lang="en-US" altLang="zh-CN" baseline="0" dirty="0" err="1" smtClean="0"/>
                        <a:t>a,b,c,d,e,f,g</a:t>
                      </a:r>
                      <a:r>
                        <a:rPr lang="en-US" altLang="zh-CN" baseline="0" dirty="0" smtClean="0"/>
                        <a:t> to display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en-US" altLang="zh-CN" baseline="0" dirty="0" smtClean="0"/>
                        <a:t> output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Decimal point</a:t>
                      </a:r>
                      <a:r>
                        <a:rPr lang="en-US" altLang="zh-CN" baseline="0" dirty="0" smtClean="0"/>
                        <a:t> to display (=1)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output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-1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 -1 data vector </a:t>
                      </a:r>
                      <a:r>
                        <a:rPr lang="en-US" altLang="zh-CN" dirty="0" err="1" smtClean="0"/>
                        <a:t>a,b,c,d,e,f,g</a:t>
                      </a:r>
                      <a:r>
                        <a:rPr lang="en-US" altLang="zh-CN" dirty="0" smtClean="0"/>
                        <a:t> to display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output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-2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 -2 data vector </a:t>
                      </a:r>
                      <a:r>
                        <a:rPr lang="en-US" altLang="zh-CN" dirty="0" err="1" smtClean="0"/>
                        <a:t>a,b,c,d,e,f,g</a:t>
                      </a:r>
                      <a:r>
                        <a:rPr lang="en-US" altLang="zh-CN" baseline="0" dirty="0" smtClean="0"/>
                        <a:t> to display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output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The 29-bit display input vector(B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,B</a:t>
                      </a:r>
                      <a:r>
                        <a:rPr lang="en-US" altLang="zh-CN" baseline="-25000" dirty="0" smtClean="0"/>
                        <a:t>0</a:t>
                      </a:r>
                      <a:r>
                        <a:rPr lang="en-US" altLang="zh-CN" dirty="0" smtClean="0"/>
                        <a:t>,DP,B</a:t>
                      </a:r>
                      <a:r>
                        <a:rPr lang="en-US" altLang="zh-CN" baseline="-25000" dirty="0" smtClean="0"/>
                        <a:t>-1</a:t>
                      </a:r>
                      <a:r>
                        <a:rPr lang="en-US" altLang="zh-CN" dirty="0" smtClean="0"/>
                        <a:t>,B</a:t>
                      </a:r>
                      <a:r>
                        <a:rPr lang="en-US" altLang="zh-CN" baseline="-25000" dirty="0" smtClean="0"/>
                        <a:t>-2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output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4-Digit</a:t>
                      </a:r>
                      <a:r>
                        <a:rPr lang="en-US" altLang="zh-CN" baseline="0" dirty="0" smtClean="0"/>
                        <a:t> BCD 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16-Bit</a:t>
                      </a:r>
                      <a:r>
                        <a:rPr lang="en-US" altLang="zh-CN" baseline="0" dirty="0" smtClean="0"/>
                        <a:t> register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Parallel load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16-Bit register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15 Yuvarlatılmış Dikdörtgen"/>
          <p:cNvSpPr/>
          <p:nvPr/>
        </p:nvSpPr>
        <p:spPr>
          <a:xfrm>
            <a:off x="428596" y="1643050"/>
            <a:ext cx="8286808" cy="1500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Yuvarlatılmış Dikdörtgen"/>
          <p:cNvSpPr/>
          <p:nvPr/>
        </p:nvSpPr>
        <p:spPr>
          <a:xfrm>
            <a:off x="428596" y="3143248"/>
            <a:ext cx="8286808" cy="2214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Yuvarlatılmış Dikdörtgen"/>
          <p:cNvSpPr/>
          <p:nvPr/>
        </p:nvSpPr>
        <p:spPr>
          <a:xfrm>
            <a:off x="428596" y="5357826"/>
            <a:ext cx="8286808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898" y="1071546"/>
            <a:ext cx="29455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40" y="1071546"/>
            <a:ext cx="4007336" cy="491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DASHWATCH –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Registers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(BCD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Counter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5720" y="6143644"/>
            <a:ext cx="3910010" cy="428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Binary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Counter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with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Parallel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Load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05394" y="3357562"/>
            <a:ext cx="3910010" cy="428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BCD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Counter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43438" y="4214818"/>
            <a:ext cx="3910010" cy="428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How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to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design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4-</a:t>
            </a:r>
            <a:r>
              <a:rPr lang="tr-TR" sz="2000" b="1" dirty="0" err="1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digit</a:t>
            </a:r>
            <a:r>
              <a:rPr lang="tr-TR" sz="2000" b="1" dirty="0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BCD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Counter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643438" y="5000644"/>
            <a:ext cx="3910010" cy="428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0.01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seconds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= 100Hz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must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be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clock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of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the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circuit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697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State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Machine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Diagram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03527" y="2520975"/>
            <a:ext cx="558800" cy="411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S1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sp>
        <p:nvSpPr>
          <p:cNvPr id="6" name="Oval 4"/>
          <p:cNvSpPr/>
          <p:nvPr/>
        </p:nvSpPr>
        <p:spPr>
          <a:xfrm>
            <a:off x="2716227" y="3224237"/>
            <a:ext cx="558800" cy="411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S2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7" name="Straight Arrow Connector 5"/>
          <p:cNvCxnSpPr>
            <a:stCxn id="4" idx="4"/>
            <a:endCxn id="6" idx="0"/>
          </p:cNvCxnSpPr>
          <p:nvPr/>
        </p:nvCxnSpPr>
        <p:spPr>
          <a:xfrm rot="16200000" flipH="1">
            <a:off x="2843227" y="3071837"/>
            <a:ext cx="2921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"/>
          <p:cNvSpPr/>
          <p:nvPr/>
        </p:nvSpPr>
        <p:spPr>
          <a:xfrm>
            <a:off x="2716227" y="3929087"/>
            <a:ext cx="558800" cy="409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S3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9" name="Straight Arrow Connector 7"/>
          <p:cNvCxnSpPr>
            <a:endCxn id="8" idx="0"/>
          </p:cNvCxnSpPr>
          <p:nvPr/>
        </p:nvCxnSpPr>
        <p:spPr>
          <a:xfrm rot="16200000" flipH="1">
            <a:off x="2842433" y="3775894"/>
            <a:ext cx="29368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2716227" y="4632350"/>
            <a:ext cx="558800" cy="409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S4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11" name="Straight Arrow Connector 9"/>
          <p:cNvCxnSpPr>
            <a:endCxn id="10" idx="0"/>
          </p:cNvCxnSpPr>
          <p:nvPr/>
        </p:nvCxnSpPr>
        <p:spPr>
          <a:xfrm rot="16200000" flipH="1">
            <a:off x="2842433" y="4479156"/>
            <a:ext cx="293688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2716227" y="5335612"/>
            <a:ext cx="558800" cy="411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S5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13" name="Straight Arrow Connector 11"/>
          <p:cNvCxnSpPr>
            <a:endCxn id="12" idx="0"/>
          </p:cNvCxnSpPr>
          <p:nvPr/>
        </p:nvCxnSpPr>
        <p:spPr>
          <a:xfrm rot="16200000" flipH="1">
            <a:off x="2842433" y="5182419"/>
            <a:ext cx="29368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/>
          <p:nvPr/>
        </p:nvSpPr>
        <p:spPr>
          <a:xfrm>
            <a:off x="2716227" y="6038875"/>
            <a:ext cx="558800" cy="411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S7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15" name="Straight Arrow Connector 13"/>
          <p:cNvCxnSpPr>
            <a:endCxn id="14" idx="0"/>
          </p:cNvCxnSpPr>
          <p:nvPr/>
        </p:nvCxnSpPr>
        <p:spPr>
          <a:xfrm rot="16200000" flipH="1">
            <a:off x="2843227" y="5886475"/>
            <a:ext cx="2921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4"/>
          <p:cNvSpPr/>
          <p:nvPr/>
        </p:nvSpPr>
        <p:spPr>
          <a:xfrm>
            <a:off x="3798902" y="6038875"/>
            <a:ext cx="558800" cy="411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S6</a:t>
            </a:r>
            <a:endParaRPr lang="zh-CN" altLang="en-US" sz="1400" baseline="-250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5"/>
          <p:cNvCxnSpPr>
            <a:endCxn id="16" idx="0"/>
          </p:cNvCxnSpPr>
          <p:nvPr/>
        </p:nvCxnSpPr>
        <p:spPr>
          <a:xfrm>
            <a:off x="3106752" y="5746775"/>
            <a:ext cx="97155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/>
          <p:cNvCxnSpPr>
            <a:stCxn id="16" idx="2"/>
            <a:endCxn id="14" idx="6"/>
          </p:cNvCxnSpPr>
          <p:nvPr/>
        </p:nvCxnSpPr>
        <p:spPr>
          <a:xfrm rot="10800000">
            <a:off x="3275027" y="6243662"/>
            <a:ext cx="523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7"/>
          <p:cNvCxnSpPr/>
          <p:nvPr/>
        </p:nvCxnSpPr>
        <p:spPr>
          <a:xfrm>
            <a:off x="3286140" y="2735287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3571890" y="2579712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SD&lt;-(9999)</a:t>
            </a:r>
            <a:r>
              <a:rPr lang="en-US" altLang="zh-CN" baseline="-25000" dirty="0"/>
              <a:t>BCD</a:t>
            </a:r>
            <a:endParaRPr lang="zh-CN" altLang="en-US" baseline="-25000" dirty="0"/>
          </a:p>
        </p:txBody>
      </p:sp>
      <p:cxnSp>
        <p:nvCxnSpPr>
          <p:cNvPr id="21" name="Straight Connector 19"/>
          <p:cNvCxnSpPr/>
          <p:nvPr/>
        </p:nvCxnSpPr>
        <p:spPr>
          <a:xfrm>
            <a:off x="3286140" y="3449662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3571890" y="3235350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TM&lt;-(0000)</a:t>
            </a:r>
            <a:r>
              <a:rPr lang="en-US" altLang="zh-CN" baseline="-25000" dirty="0"/>
              <a:t>BCD</a:t>
            </a:r>
            <a:endParaRPr lang="zh-CN" altLang="en-US" baseline="-25000" dirty="0"/>
          </a:p>
        </p:txBody>
      </p:sp>
      <p:cxnSp>
        <p:nvCxnSpPr>
          <p:cNvPr id="23" name="Straight Connector 21"/>
          <p:cNvCxnSpPr/>
          <p:nvPr/>
        </p:nvCxnSpPr>
        <p:spPr>
          <a:xfrm>
            <a:off x="3286140" y="4164037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3571890" y="3949725"/>
            <a:ext cx="3071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TM&lt;-(TM+1)</a:t>
            </a:r>
            <a:r>
              <a:rPr lang="en-US" altLang="zh-CN" baseline="-25000" dirty="0"/>
              <a:t>BCD</a:t>
            </a:r>
            <a:r>
              <a:rPr lang="en-US" altLang="zh-CN" dirty="0"/>
              <a:t>, DIS=TM</a:t>
            </a:r>
            <a:endParaRPr lang="zh-CN" altLang="en-US" dirty="0"/>
          </a:p>
        </p:txBody>
      </p:sp>
      <p:cxnSp>
        <p:nvCxnSpPr>
          <p:cNvPr id="25" name="Straight Connector 23"/>
          <p:cNvCxnSpPr/>
          <p:nvPr/>
        </p:nvCxnSpPr>
        <p:spPr>
          <a:xfrm>
            <a:off x="3286140" y="4878412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3571890" y="4664100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DIS=TM</a:t>
            </a:r>
            <a:endParaRPr lang="zh-CN" altLang="en-US" baseline="-25000" dirty="0"/>
          </a:p>
        </p:txBody>
      </p:sp>
      <p:cxnSp>
        <p:nvCxnSpPr>
          <p:cNvPr id="27" name="Straight Connector 25"/>
          <p:cNvCxnSpPr/>
          <p:nvPr/>
        </p:nvCxnSpPr>
        <p:spPr>
          <a:xfrm>
            <a:off x="4357702" y="6235725"/>
            <a:ext cx="285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4643452" y="6080150"/>
            <a:ext cx="2071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SD&lt;-TM</a:t>
            </a:r>
            <a:endParaRPr lang="zh-CN" altLang="en-US" sz="1600" baseline="-25000" dirty="0"/>
          </a:p>
        </p:txBody>
      </p:sp>
      <p:cxnSp>
        <p:nvCxnSpPr>
          <p:cNvPr id="29" name="Straight Arrow Connector 27"/>
          <p:cNvCxnSpPr/>
          <p:nvPr/>
        </p:nvCxnSpPr>
        <p:spPr>
          <a:xfrm>
            <a:off x="2286015" y="2449537"/>
            <a:ext cx="428625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1428765" y="2235225"/>
            <a:ext cx="2071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baseline="-25000" dirty="0"/>
          </a:p>
        </p:txBody>
      </p:sp>
      <p:cxnSp>
        <p:nvCxnSpPr>
          <p:cNvPr id="31" name="Shape 29"/>
          <p:cNvCxnSpPr/>
          <p:nvPr/>
        </p:nvCxnSpPr>
        <p:spPr>
          <a:xfrm rot="5400000" flipH="1">
            <a:off x="2721783" y="3455219"/>
            <a:ext cx="415925" cy="1588"/>
          </a:xfrm>
          <a:prstGeom prst="curvedConnector5">
            <a:avLst>
              <a:gd name="adj1" fmla="val -2196"/>
              <a:gd name="adj2" fmla="val 31340942"/>
              <a:gd name="adj3" fmla="val 125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1643077" y="3222650"/>
            <a:ext cx="2071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START</a:t>
            </a:r>
            <a:endParaRPr lang="zh-CN" altLang="en-US" sz="1600" baseline="-25000" dirty="0"/>
          </a:p>
        </p:txBody>
      </p:sp>
      <p:cxnSp>
        <p:nvCxnSpPr>
          <p:cNvPr id="33" name="Shape 31"/>
          <p:cNvCxnSpPr/>
          <p:nvPr/>
        </p:nvCxnSpPr>
        <p:spPr>
          <a:xfrm rot="5400000" flipH="1">
            <a:off x="2721783" y="4169594"/>
            <a:ext cx="415925" cy="1588"/>
          </a:xfrm>
          <a:prstGeom prst="curvedConnector5">
            <a:avLst>
              <a:gd name="adj1" fmla="val -2196"/>
              <a:gd name="adj2" fmla="val 31340942"/>
              <a:gd name="adj3" fmla="val 125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785952" y="3806850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STOP</a:t>
            </a:r>
            <a:endParaRPr lang="zh-CN" altLang="en-US" sz="1600" baseline="-25000"/>
          </a:p>
        </p:txBody>
      </p:sp>
      <p:cxnSp>
        <p:nvCxnSpPr>
          <p:cNvPr id="35" name="Shape 33"/>
          <p:cNvCxnSpPr/>
          <p:nvPr/>
        </p:nvCxnSpPr>
        <p:spPr>
          <a:xfrm rot="5400000" flipH="1">
            <a:off x="2721783" y="4825231"/>
            <a:ext cx="415925" cy="1588"/>
          </a:xfrm>
          <a:prstGeom prst="curvedConnector5">
            <a:avLst>
              <a:gd name="adj1" fmla="val -2196"/>
              <a:gd name="adj2" fmla="val 31340942"/>
              <a:gd name="adj3" fmla="val 125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4"/>
          <p:cNvSpPr txBox="1">
            <a:spLocks noChangeArrowheads="1"/>
          </p:cNvSpPr>
          <p:nvPr/>
        </p:nvSpPr>
        <p:spPr bwMode="auto">
          <a:xfrm>
            <a:off x="1214452" y="4651400"/>
            <a:ext cx="2071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CSS·START</a:t>
            </a:r>
            <a:endParaRPr lang="zh-CN" altLang="en-US" sz="1600" baseline="-25000"/>
          </a:p>
        </p:txBody>
      </p:sp>
      <p:sp>
        <p:nvSpPr>
          <p:cNvPr id="37" name="TextBox 35"/>
          <p:cNvSpPr txBox="1">
            <a:spLocks noChangeArrowheads="1"/>
          </p:cNvSpPr>
          <p:nvPr/>
        </p:nvSpPr>
        <p:spPr bwMode="auto">
          <a:xfrm>
            <a:off x="3071802" y="3592537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START</a:t>
            </a:r>
            <a:endParaRPr lang="zh-CN" altLang="en-US" baseline="-25000" dirty="0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3214693" y="4306912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STOP</a:t>
            </a:r>
            <a:endParaRPr lang="zh-CN" altLang="en-US" baseline="-25000" dirty="0"/>
          </a:p>
        </p:txBody>
      </p:sp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3143255" y="5008587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CSS</a:t>
            </a:r>
            <a:endParaRPr lang="zh-CN" altLang="en-US" baseline="-25000" dirty="0"/>
          </a:p>
        </p:txBody>
      </p:sp>
      <p:sp>
        <p:nvSpPr>
          <p:cNvPr id="40" name="TextBox 38"/>
          <p:cNvSpPr txBox="1">
            <a:spLocks noChangeArrowheads="1"/>
          </p:cNvSpPr>
          <p:nvPr/>
        </p:nvSpPr>
        <p:spPr bwMode="auto">
          <a:xfrm>
            <a:off x="3500452" y="5592787"/>
            <a:ext cx="207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TM&lt;SD</a:t>
            </a:r>
            <a:endParaRPr lang="zh-CN" altLang="en-US" sz="1600" baseline="-25000" dirty="0"/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1928827" y="5664225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TM&gt;=SD</a:t>
            </a:r>
            <a:endParaRPr lang="zh-CN" altLang="en-US" sz="1600" baseline="-25000" dirty="0"/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285765" y="5826150"/>
            <a:ext cx="2071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START</a:t>
            </a:r>
            <a:endParaRPr lang="zh-CN" altLang="en-US" sz="1600" baseline="-25000"/>
          </a:p>
        </p:txBody>
      </p:sp>
      <p:cxnSp>
        <p:nvCxnSpPr>
          <p:cNvPr id="43" name="Shape 41"/>
          <p:cNvCxnSpPr>
            <a:stCxn id="14" idx="2"/>
          </p:cNvCxnSpPr>
          <p:nvPr/>
        </p:nvCxnSpPr>
        <p:spPr>
          <a:xfrm rot="10800000" flipH="1">
            <a:off x="2716227" y="3163912"/>
            <a:ext cx="212725" cy="3081338"/>
          </a:xfrm>
          <a:prstGeom prst="curvedConnector4">
            <a:avLst>
              <a:gd name="adj1" fmla="val -1260873"/>
              <a:gd name="adj2" fmla="val 103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2"/>
          <p:cNvCxnSpPr>
            <a:stCxn id="10" idx="0"/>
          </p:cNvCxnSpPr>
          <p:nvPr/>
        </p:nvCxnSpPr>
        <p:spPr>
          <a:xfrm rot="16200000" flipV="1">
            <a:off x="2835289" y="4472013"/>
            <a:ext cx="182563" cy="13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3"/>
          <p:cNvCxnSpPr/>
          <p:nvPr/>
        </p:nvCxnSpPr>
        <p:spPr>
          <a:xfrm rot="10800000">
            <a:off x="428640" y="4164037"/>
            <a:ext cx="242887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4"/>
          <p:cNvCxnSpPr/>
          <p:nvPr/>
        </p:nvCxnSpPr>
        <p:spPr>
          <a:xfrm rot="16200000" flipV="1">
            <a:off x="214328" y="3949724"/>
            <a:ext cx="214312" cy="21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5"/>
          <p:cNvSpPr txBox="1">
            <a:spLocks noChangeArrowheads="1"/>
          </p:cNvSpPr>
          <p:nvPr/>
        </p:nvSpPr>
        <p:spPr bwMode="auto">
          <a:xfrm>
            <a:off x="357202" y="3806850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CSS·START</a:t>
            </a:r>
            <a:endParaRPr lang="zh-CN" altLang="en-US" sz="1600" baseline="-25000"/>
          </a:p>
        </p:txBody>
      </p:sp>
      <p:sp>
        <p:nvSpPr>
          <p:cNvPr id="48" name="TextBox 46"/>
          <p:cNvSpPr txBox="1">
            <a:spLocks noChangeArrowheads="1"/>
          </p:cNvSpPr>
          <p:nvPr/>
        </p:nvSpPr>
        <p:spPr bwMode="auto">
          <a:xfrm>
            <a:off x="1928827" y="6521475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START</a:t>
            </a:r>
            <a:endParaRPr lang="zh-CN" altLang="en-US" sz="1600" baseline="-25000" dirty="0"/>
          </a:p>
        </p:txBody>
      </p:sp>
      <p:cxnSp>
        <p:nvCxnSpPr>
          <p:cNvPr id="49" name="Shape 47"/>
          <p:cNvCxnSpPr>
            <a:stCxn id="14" idx="4"/>
          </p:cNvCxnSpPr>
          <p:nvPr/>
        </p:nvCxnSpPr>
        <p:spPr>
          <a:xfrm rot="5400000" flipH="1">
            <a:off x="2783696" y="6238106"/>
            <a:ext cx="142875" cy="280987"/>
          </a:xfrm>
          <a:prstGeom prst="curvedConnector4">
            <a:avLst>
              <a:gd name="adj1" fmla="val -159997"/>
              <a:gd name="adj2" fmla="val 998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8"/>
          <p:cNvCxnSpPr/>
          <p:nvPr/>
        </p:nvCxnSpPr>
        <p:spPr>
          <a:xfrm>
            <a:off x="2071702" y="652147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9"/>
          <p:cNvCxnSpPr/>
          <p:nvPr/>
        </p:nvCxnSpPr>
        <p:spPr>
          <a:xfrm>
            <a:off x="1785952" y="3235350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0"/>
          <p:cNvCxnSpPr/>
          <p:nvPr/>
        </p:nvCxnSpPr>
        <p:spPr>
          <a:xfrm>
            <a:off x="1857390" y="3806850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1"/>
          <p:cNvCxnSpPr/>
          <p:nvPr/>
        </p:nvCxnSpPr>
        <p:spPr>
          <a:xfrm>
            <a:off x="357202" y="3806850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2"/>
          <p:cNvCxnSpPr/>
          <p:nvPr/>
        </p:nvCxnSpPr>
        <p:spPr>
          <a:xfrm>
            <a:off x="1857390" y="4664100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3"/>
          <p:cNvCxnSpPr/>
          <p:nvPr/>
        </p:nvCxnSpPr>
        <p:spPr>
          <a:xfrm>
            <a:off x="1285890" y="4664100"/>
            <a:ext cx="428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4"/>
          <p:cNvCxnSpPr>
            <a:stCxn id="14" idx="5"/>
          </p:cNvCxnSpPr>
          <p:nvPr/>
        </p:nvCxnSpPr>
        <p:spPr>
          <a:xfrm rot="16200000" flipH="1">
            <a:off x="3245658" y="6338119"/>
            <a:ext cx="131763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3357577" y="6450037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DIS=SD</a:t>
            </a:r>
            <a:endParaRPr lang="zh-CN" altLang="en-US" baseline="-25000" dirty="0"/>
          </a:p>
        </p:txBody>
      </p:sp>
      <p:grpSp>
        <p:nvGrpSpPr>
          <p:cNvPr id="58" name="Group 9"/>
          <p:cNvGrpSpPr>
            <a:grpSpLocks/>
          </p:cNvGrpSpPr>
          <p:nvPr/>
        </p:nvGrpSpPr>
        <p:grpSpPr bwMode="auto">
          <a:xfrm>
            <a:off x="1428728" y="642935"/>
            <a:ext cx="2071702" cy="1071553"/>
            <a:chOff x="2143108" y="3000372"/>
            <a:chExt cx="4714908" cy="2500330"/>
          </a:xfrm>
        </p:grpSpPr>
        <p:sp>
          <p:nvSpPr>
            <p:cNvPr id="59" name="Rounded Rectangle 3"/>
            <p:cNvSpPr/>
            <p:nvPr/>
          </p:nvSpPr>
          <p:spPr>
            <a:xfrm>
              <a:off x="2143108" y="3000372"/>
              <a:ext cx="4714908" cy="250033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Oval 4"/>
            <p:cNvSpPr/>
            <p:nvPr/>
          </p:nvSpPr>
          <p:spPr>
            <a:xfrm>
              <a:off x="2500298" y="3286124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</a:rPr>
                <a:t>START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1" name="Oval 5"/>
            <p:cNvSpPr/>
            <p:nvPr/>
          </p:nvSpPr>
          <p:spPr>
            <a:xfrm>
              <a:off x="2500298" y="4071942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800">
                  <a:solidFill>
                    <a:srgbClr val="000000"/>
                  </a:solidFill>
                </a:rPr>
                <a:t>STOP</a:t>
              </a:r>
              <a:endParaRPr lang="zh-CN" altLang="en-US" sz="800">
                <a:solidFill>
                  <a:srgbClr val="000000"/>
                </a:solidFill>
              </a:endParaRPr>
            </a:p>
          </p:txBody>
        </p:sp>
        <p:sp>
          <p:nvSpPr>
            <p:cNvPr id="62" name="Oval 6"/>
            <p:cNvSpPr/>
            <p:nvPr/>
          </p:nvSpPr>
          <p:spPr>
            <a:xfrm>
              <a:off x="3714744" y="4714884"/>
              <a:ext cx="128588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800" dirty="0">
                  <a:solidFill>
                    <a:srgbClr val="000000"/>
                  </a:solidFill>
                </a:rPr>
                <a:t>CSS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3" name="Oval 7"/>
            <p:cNvSpPr/>
            <p:nvPr/>
          </p:nvSpPr>
          <p:spPr>
            <a:xfrm>
              <a:off x="5214939" y="4714884"/>
              <a:ext cx="1480494" cy="64294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800">
                  <a:solidFill>
                    <a:srgbClr val="000000"/>
                  </a:solidFill>
                </a:rPr>
                <a:t>RESET</a:t>
              </a:r>
              <a:endParaRPr lang="zh-CN" altLang="en-US" sz="800">
                <a:solidFill>
                  <a:srgbClr val="000000"/>
                </a:solidFill>
              </a:endParaRPr>
            </a:p>
          </p:txBody>
        </p:sp>
        <p:sp>
          <p:nvSpPr>
            <p:cNvPr id="64" name="Rounded Rectangle 8"/>
            <p:cNvSpPr/>
            <p:nvPr/>
          </p:nvSpPr>
          <p:spPr>
            <a:xfrm>
              <a:off x="4214811" y="3429000"/>
              <a:ext cx="2071701" cy="1071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</a:rPr>
                <a:t>Display Time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42918"/>
            <a:ext cx="1076240" cy="111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Box 18"/>
          <p:cNvSpPr txBox="1">
            <a:spLocks noChangeArrowheads="1"/>
          </p:cNvSpPr>
          <p:nvPr/>
        </p:nvSpPr>
        <p:spPr bwMode="auto">
          <a:xfrm>
            <a:off x="3643306" y="257333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LSR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TextBox 18"/>
          <p:cNvSpPr txBox="1">
            <a:spLocks noChangeArrowheads="1"/>
          </p:cNvSpPr>
          <p:nvPr/>
        </p:nvSpPr>
        <p:spPr bwMode="auto">
          <a:xfrm>
            <a:off x="3571868" y="3216274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RSTM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TextBox 18"/>
          <p:cNvSpPr txBox="1">
            <a:spLocks noChangeArrowheads="1"/>
          </p:cNvSpPr>
          <p:nvPr/>
        </p:nvSpPr>
        <p:spPr bwMode="auto">
          <a:xfrm>
            <a:off x="3571868" y="3930654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ENTM,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18"/>
          <p:cNvSpPr txBox="1">
            <a:spLocks noChangeArrowheads="1"/>
          </p:cNvSpPr>
          <p:nvPr/>
        </p:nvSpPr>
        <p:spPr bwMode="auto">
          <a:xfrm>
            <a:off x="4643438" y="6073794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LSR, UPDATE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2" name="TextBox 18"/>
          <p:cNvSpPr txBox="1">
            <a:spLocks noChangeArrowheads="1"/>
          </p:cNvSpPr>
          <p:nvPr/>
        </p:nvSpPr>
        <p:spPr bwMode="auto">
          <a:xfrm>
            <a:off x="3571868" y="5561586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ALTB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3" name="TextBox 18"/>
          <p:cNvSpPr txBox="1">
            <a:spLocks noChangeArrowheads="1"/>
          </p:cNvSpPr>
          <p:nvPr/>
        </p:nvSpPr>
        <p:spPr bwMode="auto">
          <a:xfrm>
            <a:off x="2071670" y="5645166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ALTB’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5" name="Content Placeholder 3"/>
          <p:cNvGraphicFramePr>
            <a:graphicFrameLocks noGrp="1"/>
          </p:cNvGraphicFramePr>
          <p:nvPr>
            <p:ph idx="1"/>
          </p:nvPr>
        </p:nvGraphicFramePr>
        <p:xfrm>
          <a:off x="6072230" y="2714620"/>
          <a:ext cx="3000364" cy="338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00121"/>
                <a:gridCol w="656332"/>
                <a:gridCol w="1343911"/>
              </a:tblGrid>
              <a:tr h="499476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Action or Status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Control</a:t>
                      </a:r>
                      <a:r>
                        <a:rPr lang="en-US" altLang="zh-CN" sz="900" b="1" baseline="0" dirty="0" smtClean="0"/>
                        <a:t> or Status Signals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Meaning for Values 1 and 0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TM &lt;- (0000)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RSTM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 reset TM to 0</a:t>
                      </a:r>
                    </a:p>
                    <a:p>
                      <a:r>
                        <a:rPr lang="en-US" altLang="zh-CN" sz="900" b="1" dirty="0" smtClean="0"/>
                        <a:t>0: no reset of TM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499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TM &lt;- (TM+1)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ENTM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BCD count up TM by 1,</a:t>
                      </a:r>
                    </a:p>
                    <a:p>
                      <a:r>
                        <a:rPr lang="en-US" altLang="zh-CN" sz="900" b="1" dirty="0" smtClean="0"/>
                        <a:t>0: hold TM value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776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SD &lt;- (9999)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baseline="-25000" dirty="0" smtClean="0"/>
                    </a:p>
                    <a:p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UPDATE</a:t>
                      </a:r>
                    </a:p>
                    <a:p>
                      <a:r>
                        <a:rPr lang="en-US" altLang="zh-CN" sz="900" b="1" dirty="0" smtClean="0"/>
                        <a:t>LSR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0: select 1001100110011001</a:t>
                      </a:r>
                      <a:r>
                        <a:rPr lang="en-US" altLang="zh-CN" sz="900" b="1" baseline="0" dirty="0" smtClean="0"/>
                        <a:t> for SD</a:t>
                      </a:r>
                    </a:p>
                    <a:p>
                      <a:r>
                        <a:rPr lang="en-US" altLang="zh-CN" sz="900" b="1" baseline="0" dirty="0" smtClean="0"/>
                        <a:t>1: Enable load SD, 0:disable load SD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SD &lt;- 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UPDATE</a:t>
                      </a:r>
                    </a:p>
                    <a:p>
                      <a:r>
                        <a:rPr lang="en-US" altLang="zh-CN" sz="900" b="1" dirty="0" smtClean="0"/>
                        <a:t>LSR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Select TM for DIS</a:t>
                      </a:r>
                    </a:p>
                    <a:p>
                      <a:r>
                        <a:rPr lang="en-US" altLang="zh-CN" sz="900" b="1" dirty="0" smtClean="0"/>
                        <a:t>Same</a:t>
                      </a:r>
                      <a:r>
                        <a:rPr lang="en-US" altLang="zh-CN" sz="900" b="1" baseline="0" dirty="0" smtClean="0"/>
                        <a:t> as above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DIS = TM</a:t>
                      </a:r>
                    </a:p>
                    <a:p>
                      <a:r>
                        <a:rPr lang="en-US" altLang="zh-CN" sz="900" b="1" dirty="0" smtClean="0"/>
                        <a:t>DIS = SD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DS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0:</a:t>
                      </a:r>
                      <a:r>
                        <a:rPr lang="en-US" altLang="zh-CN" sz="900" b="1" baseline="0" dirty="0" smtClean="0"/>
                        <a:t> Select TM for DIS</a:t>
                      </a:r>
                    </a:p>
                    <a:p>
                      <a:r>
                        <a:rPr lang="en-US" altLang="zh-CN" sz="900" b="1" baseline="0" dirty="0" smtClean="0"/>
                        <a:t>1:  Select SD for DIS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499476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TM &lt; SD</a:t>
                      </a:r>
                    </a:p>
                    <a:p>
                      <a:r>
                        <a:rPr lang="en-US" altLang="zh-CN" sz="900" b="1" dirty="0" smtClean="0"/>
                        <a:t>TM &gt;= SD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ALTB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TM less than SD</a:t>
                      </a:r>
                    </a:p>
                    <a:p>
                      <a:r>
                        <a:rPr lang="en-US" altLang="zh-CN" sz="900" b="1" dirty="0" smtClean="0"/>
                        <a:t>0: TM greater than or equal to SD</a:t>
                      </a:r>
                      <a:endParaRPr lang="zh-CN" altLang="en-US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ectangle 6"/>
          <p:cNvSpPr/>
          <p:nvPr/>
        </p:nvSpPr>
        <p:spPr>
          <a:xfrm>
            <a:off x="5153028" y="785794"/>
            <a:ext cx="1357322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tr-TR" altLang="zh-CN" dirty="0" smtClean="0">
                <a:solidFill>
                  <a:srgbClr val="000000"/>
                </a:solidFill>
              </a:rPr>
              <a:t>CONTROL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78" name="77 Düz Ok Bağlayıcısı"/>
          <p:cNvCxnSpPr/>
          <p:nvPr/>
        </p:nvCxnSpPr>
        <p:spPr>
          <a:xfrm>
            <a:off x="4581524" y="8572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6510350" y="85723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>
            <a:off x="6510350" y="106995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510350" y="128427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>
            <a:off x="6510350" y="150017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Ok Bağlayıcısı"/>
          <p:cNvCxnSpPr/>
          <p:nvPr/>
        </p:nvCxnSpPr>
        <p:spPr>
          <a:xfrm>
            <a:off x="4581524" y="106995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Ok Bağlayıcısı"/>
          <p:cNvCxnSpPr/>
          <p:nvPr/>
        </p:nvCxnSpPr>
        <p:spPr>
          <a:xfrm>
            <a:off x="4581524" y="128427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Ok Bağlayıcısı"/>
          <p:cNvCxnSpPr/>
          <p:nvPr/>
        </p:nvCxnSpPr>
        <p:spPr>
          <a:xfrm>
            <a:off x="4581524" y="15001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8"/>
          <p:cNvSpPr txBox="1">
            <a:spLocks noChangeArrowheads="1"/>
          </p:cNvSpPr>
          <p:nvPr/>
        </p:nvSpPr>
        <p:spPr bwMode="auto">
          <a:xfrm>
            <a:off x="4143372" y="714356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START</a:t>
            </a:r>
            <a:endParaRPr lang="zh-CN" altLang="en-US" sz="1000" baseline="-25000" dirty="0"/>
          </a:p>
        </p:txBody>
      </p:sp>
      <p:sp>
        <p:nvSpPr>
          <p:cNvPr id="88" name="TextBox 18"/>
          <p:cNvSpPr txBox="1">
            <a:spLocks noChangeArrowheads="1"/>
          </p:cNvSpPr>
          <p:nvPr/>
        </p:nvSpPr>
        <p:spPr bwMode="auto">
          <a:xfrm>
            <a:off x="4152896" y="968201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STOP</a:t>
            </a:r>
            <a:endParaRPr lang="zh-CN" altLang="en-US" sz="1000" baseline="-25000" dirty="0"/>
          </a:p>
        </p:txBody>
      </p:sp>
      <p:sp>
        <p:nvSpPr>
          <p:cNvPr id="89" name="TextBox 18"/>
          <p:cNvSpPr txBox="1">
            <a:spLocks noChangeArrowheads="1"/>
          </p:cNvSpPr>
          <p:nvPr/>
        </p:nvSpPr>
        <p:spPr bwMode="auto">
          <a:xfrm>
            <a:off x="4152896" y="1182515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CSS</a:t>
            </a:r>
            <a:endParaRPr lang="zh-CN" altLang="en-US" sz="1000" baseline="-25000" dirty="0"/>
          </a:p>
        </p:txBody>
      </p:sp>
      <p:sp>
        <p:nvSpPr>
          <p:cNvPr id="90" name="TextBox 18"/>
          <p:cNvSpPr txBox="1">
            <a:spLocks noChangeArrowheads="1"/>
          </p:cNvSpPr>
          <p:nvPr/>
        </p:nvSpPr>
        <p:spPr bwMode="auto">
          <a:xfrm>
            <a:off x="4152896" y="1396829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RESET</a:t>
            </a:r>
            <a:endParaRPr lang="zh-CN" altLang="en-US" sz="1000" baseline="-25000" dirty="0"/>
          </a:p>
        </p:txBody>
      </p:sp>
      <p:sp>
        <p:nvSpPr>
          <p:cNvPr id="91" name="TextBox 18"/>
          <p:cNvSpPr txBox="1">
            <a:spLocks noChangeArrowheads="1"/>
          </p:cNvSpPr>
          <p:nvPr/>
        </p:nvSpPr>
        <p:spPr bwMode="auto">
          <a:xfrm>
            <a:off x="7072330" y="714356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RSTM</a:t>
            </a:r>
            <a:endParaRPr lang="zh-CN" altLang="en-US" sz="1000" baseline="-25000" dirty="0"/>
          </a:p>
        </p:txBody>
      </p:sp>
      <p:sp>
        <p:nvSpPr>
          <p:cNvPr id="92" name="TextBox 18"/>
          <p:cNvSpPr txBox="1">
            <a:spLocks noChangeArrowheads="1"/>
          </p:cNvSpPr>
          <p:nvPr/>
        </p:nvSpPr>
        <p:spPr bwMode="auto">
          <a:xfrm>
            <a:off x="7081854" y="968201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ENTM</a:t>
            </a:r>
            <a:endParaRPr lang="zh-CN" altLang="en-US" sz="1000" baseline="-25000" dirty="0"/>
          </a:p>
        </p:txBody>
      </p:sp>
      <p:sp>
        <p:nvSpPr>
          <p:cNvPr id="93" name="TextBox 18"/>
          <p:cNvSpPr txBox="1">
            <a:spLocks noChangeArrowheads="1"/>
          </p:cNvSpPr>
          <p:nvPr/>
        </p:nvSpPr>
        <p:spPr bwMode="auto">
          <a:xfrm>
            <a:off x="7081854" y="1182515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UPDATE</a:t>
            </a:r>
            <a:endParaRPr lang="zh-CN" altLang="en-US" sz="1000" baseline="-25000" dirty="0"/>
          </a:p>
        </p:txBody>
      </p:sp>
      <p:sp>
        <p:nvSpPr>
          <p:cNvPr id="94" name="TextBox 18"/>
          <p:cNvSpPr txBox="1">
            <a:spLocks noChangeArrowheads="1"/>
          </p:cNvSpPr>
          <p:nvPr/>
        </p:nvSpPr>
        <p:spPr bwMode="auto">
          <a:xfrm>
            <a:off x="7081854" y="1396829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LSR</a:t>
            </a:r>
            <a:endParaRPr lang="zh-CN" altLang="en-US" sz="1000" baseline="-25000" dirty="0"/>
          </a:p>
        </p:txBody>
      </p:sp>
      <p:cxnSp>
        <p:nvCxnSpPr>
          <p:cNvPr id="95" name="94 Düz Ok Bağlayıcısı"/>
          <p:cNvCxnSpPr/>
          <p:nvPr/>
        </p:nvCxnSpPr>
        <p:spPr>
          <a:xfrm>
            <a:off x="6510350" y="171290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8"/>
          <p:cNvSpPr txBox="1">
            <a:spLocks noChangeArrowheads="1"/>
          </p:cNvSpPr>
          <p:nvPr/>
        </p:nvSpPr>
        <p:spPr bwMode="auto">
          <a:xfrm>
            <a:off x="7081854" y="1611143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DIS</a:t>
            </a:r>
            <a:endParaRPr lang="zh-CN" altLang="en-US" sz="1000" baseline="-25000" dirty="0"/>
          </a:p>
        </p:txBody>
      </p:sp>
      <p:sp>
        <p:nvSpPr>
          <p:cNvPr id="97" name="Rectangle 6"/>
          <p:cNvSpPr/>
          <p:nvPr/>
        </p:nvSpPr>
        <p:spPr>
          <a:xfrm>
            <a:off x="7643834" y="785794"/>
            <a:ext cx="1357322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tr-TR" altLang="zh-CN" dirty="0" smtClean="0">
                <a:solidFill>
                  <a:srgbClr val="000000"/>
                </a:solidFill>
              </a:rPr>
              <a:t>DATA PATH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99" name="98 Dirsek Bağlayıcısı"/>
          <p:cNvCxnSpPr>
            <a:stCxn id="97" idx="2"/>
            <a:endCxn id="76" idx="2"/>
          </p:cNvCxnSpPr>
          <p:nvPr/>
        </p:nvCxnSpPr>
        <p:spPr>
          <a:xfrm rot="5400000">
            <a:off x="7077092" y="469085"/>
            <a:ext cx="1588" cy="249080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8"/>
          <p:cNvSpPr txBox="1">
            <a:spLocks noChangeArrowheads="1"/>
          </p:cNvSpPr>
          <p:nvPr/>
        </p:nvSpPr>
        <p:spPr bwMode="auto">
          <a:xfrm>
            <a:off x="8420128" y="1754019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ALTB</a:t>
            </a:r>
            <a:endParaRPr lang="zh-CN" altLang="en-US" sz="1000" baseline="-25000" dirty="0"/>
          </a:p>
        </p:txBody>
      </p:sp>
      <p:sp>
        <p:nvSpPr>
          <p:cNvPr id="101" name="TextBox 18"/>
          <p:cNvSpPr txBox="1">
            <a:spLocks noChangeArrowheads="1"/>
          </p:cNvSpPr>
          <p:nvPr/>
        </p:nvSpPr>
        <p:spPr bwMode="auto">
          <a:xfrm>
            <a:off x="3357554" y="6429396"/>
            <a:ext cx="1571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b="1" dirty="0" smtClean="0">
                <a:solidFill>
                  <a:srgbClr val="FF0000"/>
                </a:solidFill>
              </a:rPr>
              <a:t>DIS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0" grpId="0"/>
      <p:bldP spid="20" grpId="1"/>
      <p:bldP spid="22" grpId="0"/>
      <p:bldP spid="22" grpId="1"/>
      <p:bldP spid="24" grpId="0"/>
      <p:bldP spid="24" grpId="1"/>
      <p:bldP spid="26" grpId="0"/>
      <p:bldP spid="28" grpId="0"/>
      <p:bldP spid="28" grpId="1"/>
      <p:bldP spid="30" grpId="0"/>
      <p:bldP spid="32" grpId="0"/>
      <p:bldP spid="34" grpId="0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7" grpId="0"/>
      <p:bldP spid="48" grpId="0"/>
      <p:bldP spid="57" grpId="0"/>
      <p:bldP spid="57" grpId="1"/>
      <p:bldP spid="67" grpId="0"/>
      <p:bldP spid="68" grpId="0"/>
      <p:bldP spid="69" grpId="0"/>
      <p:bldP spid="71" grpId="0"/>
      <p:bldP spid="72" grpId="0"/>
      <p:bldP spid="73" grpId="0"/>
      <p:bldP spid="76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7" grpId="0" animBg="1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0728"/>
            <a:ext cx="352839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348" y="1052736"/>
            <a:ext cx="52847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933056"/>
            <a:ext cx="15380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323528" y="260648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: 4-bit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Parallel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Load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451" y="2630503"/>
            <a:ext cx="2428892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85906" y="3059136"/>
            <a:ext cx="1071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SRST</a:t>
            </a:r>
            <a:endParaRPr lang="zh-CN" altLang="en-US" sz="1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3031" y="2344761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TM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714451" y="3702073"/>
            <a:ext cx="2428892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  <a:p>
            <a:pPr algn="ctr"/>
            <a:r>
              <a:rPr lang="en-US" altLang="zh-CN">
                <a:solidFill>
                  <a:srgbClr val="000000"/>
                </a:solidFill>
              </a:rPr>
              <a:t>A&lt;B Comparator</a:t>
            </a:r>
          </a:p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51" y="4540693"/>
            <a:ext cx="2428892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Storage Register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14469" y="4487886"/>
            <a:ext cx="1071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LOAD</a:t>
            </a:r>
            <a:endParaRPr lang="zh-CN" altLang="en-US" sz="16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14469" y="4916511"/>
            <a:ext cx="1071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RESET</a:t>
            </a:r>
          </a:p>
        </p:txBody>
      </p:sp>
      <p:sp>
        <p:nvSpPr>
          <p:cNvPr id="11" name="Rectangle 11"/>
          <p:cNvSpPr/>
          <p:nvPr/>
        </p:nvSpPr>
        <p:spPr>
          <a:xfrm>
            <a:off x="1714451" y="5559461"/>
            <a:ext cx="2428892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214531" y="5864249"/>
            <a:ext cx="1071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D1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928906" y="5864249"/>
            <a:ext cx="1071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D0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1857344" y="5559449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16-Bit 2-to-1 MUX</a:t>
            </a:r>
            <a:endParaRPr lang="zh-CN" altLang="en-US"/>
          </a:p>
        </p:txBody>
      </p:sp>
      <p:sp>
        <p:nvSpPr>
          <p:cNvPr id="15" name="Rectangle 15"/>
          <p:cNvSpPr/>
          <p:nvPr/>
        </p:nvSpPr>
        <p:spPr>
          <a:xfrm>
            <a:off x="5000599" y="5773775"/>
            <a:ext cx="2428892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6857969" y="6078561"/>
            <a:ext cx="1071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DP</a:t>
            </a: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929156" y="5773761"/>
            <a:ext cx="2643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4-Digit LCD Display</a:t>
            </a:r>
            <a:endParaRPr lang="zh-CN" altLang="en-US" dirty="0"/>
          </a:p>
        </p:txBody>
      </p:sp>
      <p:sp>
        <p:nvSpPr>
          <p:cNvPr id="19" name="Rectangle 27"/>
          <p:cNvSpPr/>
          <p:nvPr/>
        </p:nvSpPr>
        <p:spPr>
          <a:xfrm>
            <a:off x="5000599" y="4773643"/>
            <a:ext cx="2428892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5286344" y="5078436"/>
            <a:ext cx="2071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Segment Converter</a:t>
            </a: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4929156" y="4773636"/>
            <a:ext cx="2643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4-Digit BCD-to-7</a:t>
            </a:r>
            <a:endParaRPr lang="zh-CN" altLang="en-US"/>
          </a:p>
        </p:txBody>
      </p:sp>
      <p:sp>
        <p:nvSpPr>
          <p:cNvPr id="22" name="Rectangle 30"/>
          <p:cNvSpPr/>
          <p:nvPr/>
        </p:nvSpPr>
        <p:spPr>
          <a:xfrm>
            <a:off x="5000599" y="3773511"/>
            <a:ext cx="2428892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5500656" y="3792561"/>
            <a:ext cx="1071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D1</a:t>
            </a: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6215031" y="3792561"/>
            <a:ext cx="1071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D0</a:t>
            </a: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5143469" y="4046561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16-Bit 2-to-1 MUX</a:t>
            </a:r>
            <a:endParaRPr lang="zh-CN" altLang="en-US"/>
          </a:p>
        </p:txBody>
      </p:sp>
      <p:cxnSp>
        <p:nvCxnSpPr>
          <p:cNvPr id="26" name="Straight Arrow Connector 34"/>
          <p:cNvCxnSpPr/>
          <p:nvPr/>
        </p:nvCxnSpPr>
        <p:spPr>
          <a:xfrm rot="5400000">
            <a:off x="5892769" y="4594249"/>
            <a:ext cx="357187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5"/>
          <p:cNvCxnSpPr/>
          <p:nvPr/>
        </p:nvCxnSpPr>
        <p:spPr>
          <a:xfrm rot="5400000">
            <a:off x="5892769" y="5594374"/>
            <a:ext cx="357187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3428992" y="804847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ENTM</a:t>
            </a:r>
          </a:p>
        </p:txBody>
      </p:sp>
      <p:sp>
        <p:nvSpPr>
          <p:cNvPr id="31" name="TextBox 42"/>
          <p:cNvSpPr txBox="1">
            <a:spLocks noChangeArrowheads="1"/>
          </p:cNvSpPr>
          <p:nvPr/>
        </p:nvSpPr>
        <p:spPr bwMode="auto">
          <a:xfrm>
            <a:off x="357158" y="732992"/>
            <a:ext cx="857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RSTM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1142976" y="1857364"/>
            <a:ext cx="71438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 ALTB</a:t>
            </a:r>
          </a:p>
        </p:txBody>
      </p:sp>
      <p:sp>
        <p:nvSpPr>
          <p:cNvPr id="35" name="TextBox 46"/>
          <p:cNvSpPr txBox="1">
            <a:spLocks noChangeArrowheads="1"/>
          </p:cNvSpPr>
          <p:nvPr/>
        </p:nvSpPr>
        <p:spPr bwMode="auto">
          <a:xfrm>
            <a:off x="571472" y="1590664"/>
            <a:ext cx="1071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  LSR</a:t>
            </a:r>
          </a:p>
        </p:txBody>
      </p:sp>
      <p:cxnSp>
        <p:nvCxnSpPr>
          <p:cNvPr id="36" name="Straight Arrow Connector 47"/>
          <p:cNvCxnSpPr/>
          <p:nvPr/>
        </p:nvCxnSpPr>
        <p:spPr>
          <a:xfrm flipV="1">
            <a:off x="1000100" y="4987949"/>
            <a:ext cx="714369" cy="1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8"/>
          <p:cNvSpPr txBox="1">
            <a:spLocks noChangeArrowheads="1"/>
          </p:cNvSpPr>
          <p:nvPr/>
        </p:nvSpPr>
        <p:spPr bwMode="auto">
          <a:xfrm>
            <a:off x="428606" y="4857760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RESET</a:t>
            </a:r>
          </a:p>
        </p:txBody>
      </p:sp>
      <p:cxnSp>
        <p:nvCxnSpPr>
          <p:cNvPr id="38" name="Straight Arrow Connector 49"/>
          <p:cNvCxnSpPr/>
          <p:nvPr/>
        </p:nvCxnSpPr>
        <p:spPr>
          <a:xfrm flipV="1">
            <a:off x="500034" y="5845199"/>
            <a:ext cx="1214435" cy="126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1643031" y="4260874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SD</a:t>
            </a:r>
            <a:endParaRPr lang="zh-CN" altLang="en-US"/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4929156" y="3903686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</a:t>
            </a:r>
            <a:endParaRPr lang="zh-CN" altLang="en-US"/>
          </a:p>
        </p:txBody>
      </p:sp>
      <p:cxnSp>
        <p:nvCxnSpPr>
          <p:cNvPr id="43" name="Straight Arrow Connector 55"/>
          <p:cNvCxnSpPr/>
          <p:nvPr/>
        </p:nvCxnSpPr>
        <p:spPr>
          <a:xfrm rot="10800000">
            <a:off x="7429469" y="6202386"/>
            <a:ext cx="71437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8"/>
          <p:cNvCxnSpPr>
            <a:stCxn id="14" idx="0"/>
          </p:cNvCxnSpPr>
          <p:nvPr/>
        </p:nvCxnSpPr>
        <p:spPr>
          <a:xfrm rot="5400000" flipH="1" flipV="1">
            <a:off x="2739994" y="5372124"/>
            <a:ext cx="376237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9"/>
          <p:cNvCxnSpPr/>
          <p:nvPr/>
        </p:nvCxnSpPr>
        <p:spPr>
          <a:xfrm rot="5400000" flipH="1" flipV="1">
            <a:off x="2741581" y="4389461"/>
            <a:ext cx="3762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0"/>
          <p:cNvCxnSpPr/>
          <p:nvPr/>
        </p:nvCxnSpPr>
        <p:spPr>
          <a:xfrm rot="5400000" flipH="1" flipV="1">
            <a:off x="2954306" y="6370661"/>
            <a:ext cx="3762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1"/>
          <p:cNvCxnSpPr/>
          <p:nvPr/>
        </p:nvCxnSpPr>
        <p:spPr>
          <a:xfrm rot="5400000" flipH="1" flipV="1">
            <a:off x="2241519" y="6389711"/>
            <a:ext cx="376238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63"/>
          <p:cNvCxnSpPr/>
          <p:nvPr/>
        </p:nvCxnSpPr>
        <p:spPr>
          <a:xfrm rot="10800000">
            <a:off x="1285844" y="6559574"/>
            <a:ext cx="1143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5"/>
          <p:cNvCxnSpPr/>
          <p:nvPr/>
        </p:nvCxnSpPr>
        <p:spPr>
          <a:xfrm rot="5400000" flipH="1" flipV="1">
            <a:off x="-251650" y="5023667"/>
            <a:ext cx="3073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0"/>
          <p:cNvSpPr txBox="1">
            <a:spLocks noChangeArrowheads="1"/>
          </p:cNvSpPr>
          <p:nvPr/>
        </p:nvSpPr>
        <p:spPr bwMode="auto">
          <a:xfrm>
            <a:off x="2357406" y="6488136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1001100110011001</a:t>
            </a:r>
            <a:endParaRPr lang="zh-CN" altLang="en-US"/>
          </a:p>
        </p:txBody>
      </p:sp>
      <p:sp>
        <p:nvSpPr>
          <p:cNvPr id="52" name="TextBox 71"/>
          <p:cNvSpPr txBox="1">
            <a:spLocks noChangeArrowheads="1"/>
          </p:cNvSpPr>
          <p:nvPr/>
        </p:nvSpPr>
        <p:spPr bwMode="auto">
          <a:xfrm>
            <a:off x="6215031" y="4435499"/>
            <a:ext cx="1071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DIS</a:t>
            </a:r>
          </a:p>
        </p:txBody>
      </p:sp>
      <p:cxnSp>
        <p:nvCxnSpPr>
          <p:cNvPr id="53" name="Straight Arrow Connector 73"/>
          <p:cNvCxnSpPr/>
          <p:nvPr/>
        </p:nvCxnSpPr>
        <p:spPr>
          <a:xfrm rot="5400000">
            <a:off x="6286469" y="3630636"/>
            <a:ext cx="287338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75"/>
          <p:cNvCxnSpPr/>
          <p:nvPr/>
        </p:nvCxnSpPr>
        <p:spPr>
          <a:xfrm>
            <a:off x="2928906" y="5416574"/>
            <a:ext cx="142875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77"/>
          <p:cNvCxnSpPr/>
          <p:nvPr/>
        </p:nvCxnSpPr>
        <p:spPr>
          <a:xfrm rot="5400000" flipH="1" flipV="1">
            <a:off x="3464687" y="4523605"/>
            <a:ext cx="1787525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0"/>
          <p:cNvCxnSpPr/>
          <p:nvPr/>
        </p:nvCxnSpPr>
        <p:spPr>
          <a:xfrm>
            <a:off x="4357656" y="3630636"/>
            <a:ext cx="135731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2"/>
          <p:cNvCxnSpPr/>
          <p:nvPr/>
        </p:nvCxnSpPr>
        <p:spPr>
          <a:xfrm rot="5400000">
            <a:off x="5643531" y="3702074"/>
            <a:ext cx="144463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4"/>
          <p:cNvSpPr txBox="1">
            <a:spLocks noChangeArrowheads="1"/>
          </p:cNvSpPr>
          <p:nvPr/>
        </p:nvSpPr>
        <p:spPr bwMode="auto">
          <a:xfrm>
            <a:off x="1643031" y="2773386"/>
            <a:ext cx="2643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4-Digit BCD Counter</a:t>
            </a:r>
          </a:p>
        </p:txBody>
      </p:sp>
      <p:sp>
        <p:nvSpPr>
          <p:cNvPr id="59" name="TextBox 85"/>
          <p:cNvSpPr txBox="1">
            <a:spLocks noChangeArrowheads="1"/>
          </p:cNvSpPr>
          <p:nvPr/>
        </p:nvSpPr>
        <p:spPr bwMode="auto">
          <a:xfrm>
            <a:off x="3786182" y="2662235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C0</a:t>
            </a:r>
          </a:p>
        </p:txBody>
      </p:sp>
      <p:sp>
        <p:nvSpPr>
          <p:cNvPr id="60" name="TextBox 87"/>
          <p:cNvSpPr txBox="1">
            <a:spLocks noChangeArrowheads="1"/>
          </p:cNvSpPr>
          <p:nvPr/>
        </p:nvSpPr>
        <p:spPr bwMode="auto">
          <a:xfrm>
            <a:off x="2786031" y="4916511"/>
            <a:ext cx="1071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D</a:t>
            </a:r>
          </a:p>
        </p:txBody>
      </p:sp>
      <p:sp>
        <p:nvSpPr>
          <p:cNvPr id="92" name="Rectangle 6"/>
          <p:cNvSpPr/>
          <p:nvPr/>
        </p:nvSpPr>
        <p:spPr>
          <a:xfrm>
            <a:off x="1000100" y="500042"/>
            <a:ext cx="2428892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tr-TR" altLang="zh-CN" dirty="0" smtClean="0">
                <a:solidFill>
                  <a:srgbClr val="000000"/>
                </a:solidFill>
              </a:rPr>
              <a:t>CONTROL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21" name="120 Dirsek Bağlayıcısı"/>
          <p:cNvCxnSpPr>
            <a:stCxn id="92" idx="1"/>
            <a:endCxn id="5" idx="1"/>
          </p:cNvCxnSpPr>
          <p:nvPr/>
        </p:nvCxnSpPr>
        <p:spPr>
          <a:xfrm rot="10800000" flipH="1" flipV="1">
            <a:off x="1000100" y="1071545"/>
            <a:ext cx="785806" cy="2156659"/>
          </a:xfrm>
          <a:prstGeom prst="bentConnector3">
            <a:avLst>
              <a:gd name="adj1" fmla="val -892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6" y="0"/>
          <a:ext cx="3000364" cy="338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00121"/>
                <a:gridCol w="656332"/>
                <a:gridCol w="1343911"/>
              </a:tblGrid>
              <a:tr h="499476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Action or Status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Control</a:t>
                      </a:r>
                      <a:r>
                        <a:rPr lang="en-US" altLang="zh-CN" sz="900" b="1" baseline="0" dirty="0" smtClean="0"/>
                        <a:t> or Status Signals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Meaning for Values 1 and 0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TM &lt;- (0000)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RSTM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 reset TM to 0</a:t>
                      </a:r>
                    </a:p>
                    <a:p>
                      <a:r>
                        <a:rPr lang="en-US" altLang="zh-CN" sz="900" b="1" dirty="0" smtClean="0"/>
                        <a:t>0: no reset of TM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499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TM &lt;- (TM+1)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ENTM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BCD count up TM by 1,</a:t>
                      </a:r>
                    </a:p>
                    <a:p>
                      <a:r>
                        <a:rPr lang="en-US" altLang="zh-CN" sz="900" b="1" dirty="0" smtClean="0"/>
                        <a:t>0: hold TM value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776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SD &lt;- (9999)</a:t>
                      </a:r>
                      <a:r>
                        <a:rPr lang="en-US" altLang="zh-CN" sz="900" b="1" baseline="-25000" dirty="0" smtClean="0"/>
                        <a:t>BCD</a:t>
                      </a:r>
                      <a:endParaRPr lang="zh-CN" altLang="en-US" sz="900" b="1" baseline="-25000" dirty="0" smtClean="0"/>
                    </a:p>
                    <a:p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UPDATE</a:t>
                      </a:r>
                    </a:p>
                    <a:p>
                      <a:r>
                        <a:rPr lang="en-US" altLang="zh-CN" sz="900" b="1" dirty="0" smtClean="0"/>
                        <a:t>LSR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0: select 1001100110011001</a:t>
                      </a:r>
                      <a:r>
                        <a:rPr lang="en-US" altLang="zh-CN" sz="900" b="1" baseline="0" dirty="0" smtClean="0"/>
                        <a:t> for SD</a:t>
                      </a:r>
                    </a:p>
                    <a:p>
                      <a:r>
                        <a:rPr lang="en-US" altLang="zh-CN" sz="900" b="1" baseline="0" dirty="0" smtClean="0"/>
                        <a:t>1: Enable load SD, 0:disable load SD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SD &lt;- TM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UPDATE</a:t>
                      </a:r>
                    </a:p>
                    <a:p>
                      <a:r>
                        <a:rPr lang="en-US" altLang="zh-CN" sz="900" b="1" dirty="0" smtClean="0"/>
                        <a:t>LSR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Select TM for DIS</a:t>
                      </a:r>
                    </a:p>
                    <a:p>
                      <a:r>
                        <a:rPr lang="en-US" altLang="zh-CN" sz="900" b="1" dirty="0" smtClean="0"/>
                        <a:t>Same</a:t>
                      </a:r>
                      <a:r>
                        <a:rPr lang="en-US" altLang="zh-CN" sz="900" b="1" baseline="0" dirty="0" smtClean="0"/>
                        <a:t> as above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360732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DIS = TM</a:t>
                      </a:r>
                    </a:p>
                    <a:p>
                      <a:r>
                        <a:rPr lang="en-US" altLang="zh-CN" sz="900" b="1" dirty="0" smtClean="0"/>
                        <a:t>DIS = SD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DS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0:</a:t>
                      </a:r>
                      <a:r>
                        <a:rPr lang="en-US" altLang="zh-CN" sz="900" b="1" baseline="0" dirty="0" smtClean="0"/>
                        <a:t> Select TM for DIS</a:t>
                      </a:r>
                    </a:p>
                    <a:p>
                      <a:r>
                        <a:rPr lang="en-US" altLang="zh-CN" sz="900" b="1" baseline="0" dirty="0" smtClean="0"/>
                        <a:t>1:  Select SD for DIS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499476"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TM &lt; SD</a:t>
                      </a:r>
                    </a:p>
                    <a:p>
                      <a:r>
                        <a:rPr lang="en-US" altLang="zh-CN" sz="900" b="1" dirty="0" smtClean="0"/>
                        <a:t>TM &gt;= SD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ALTB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b="1" dirty="0" smtClean="0"/>
                        <a:t>1: TM less than SD</a:t>
                      </a:r>
                    </a:p>
                    <a:p>
                      <a:r>
                        <a:rPr lang="en-US" altLang="zh-CN" sz="900" b="1" dirty="0" smtClean="0"/>
                        <a:t>0: TM greater than or equal to SD</a:t>
                      </a:r>
                      <a:endParaRPr lang="zh-CN" alt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5" name="124 Dirsek Bağlayıcısı"/>
          <p:cNvCxnSpPr>
            <a:stCxn id="92" idx="3"/>
            <a:endCxn id="58" idx="3"/>
          </p:cNvCxnSpPr>
          <p:nvPr/>
        </p:nvCxnSpPr>
        <p:spPr>
          <a:xfrm>
            <a:off x="3428992" y="1071546"/>
            <a:ext cx="857227" cy="1886784"/>
          </a:xfrm>
          <a:prstGeom prst="bentConnector3">
            <a:avLst>
              <a:gd name="adj1" fmla="val 12666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50"/>
          <p:cNvSpPr txBox="1">
            <a:spLocks noChangeArrowheads="1"/>
          </p:cNvSpPr>
          <p:nvPr/>
        </p:nvSpPr>
        <p:spPr bwMode="auto">
          <a:xfrm>
            <a:off x="142844" y="1071546"/>
            <a:ext cx="1285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  UPDATE</a:t>
            </a:r>
          </a:p>
        </p:txBody>
      </p:sp>
      <p:cxnSp>
        <p:nvCxnSpPr>
          <p:cNvPr id="143" name="142 Düz Bağlayıcı"/>
          <p:cNvCxnSpPr/>
          <p:nvPr/>
        </p:nvCxnSpPr>
        <p:spPr>
          <a:xfrm rot="5400000">
            <a:off x="-1750263" y="3607595"/>
            <a:ext cx="450059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Düz Bağlayıcı"/>
          <p:cNvCxnSpPr/>
          <p:nvPr/>
        </p:nvCxnSpPr>
        <p:spPr>
          <a:xfrm>
            <a:off x="500034" y="1357298"/>
            <a:ext cx="50006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Düz Bağlayıcı"/>
          <p:cNvCxnSpPr/>
          <p:nvPr/>
        </p:nvCxnSpPr>
        <p:spPr>
          <a:xfrm>
            <a:off x="714348" y="1500174"/>
            <a:ext cx="28575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Düz Bağlayıcı"/>
          <p:cNvCxnSpPr/>
          <p:nvPr/>
        </p:nvCxnSpPr>
        <p:spPr>
          <a:xfrm rot="5400000">
            <a:off x="-893007" y="3107529"/>
            <a:ext cx="321471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Düz Ok Bağlayıcısı"/>
          <p:cNvCxnSpPr/>
          <p:nvPr/>
        </p:nvCxnSpPr>
        <p:spPr>
          <a:xfrm>
            <a:off x="714348" y="4714884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Düz Bağlayıcı"/>
          <p:cNvCxnSpPr/>
          <p:nvPr/>
        </p:nvCxnSpPr>
        <p:spPr>
          <a:xfrm>
            <a:off x="1285852" y="3498850"/>
            <a:ext cx="164307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Düz Bağlayıcı"/>
          <p:cNvCxnSpPr>
            <a:stCxn id="4" idx="2"/>
          </p:cNvCxnSpPr>
          <p:nvPr/>
        </p:nvCxnSpPr>
        <p:spPr>
          <a:xfrm rot="16200000" flipH="1">
            <a:off x="2851134" y="3422645"/>
            <a:ext cx="155555" cy="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Düz Ok Bağlayıcısı"/>
          <p:cNvCxnSpPr>
            <a:endCxn id="7" idx="0"/>
          </p:cNvCxnSpPr>
          <p:nvPr/>
        </p:nvCxnSpPr>
        <p:spPr>
          <a:xfrm rot="5400000">
            <a:off x="2828095" y="3601241"/>
            <a:ext cx="201635" cy="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Şekil"/>
          <p:cNvCxnSpPr>
            <a:stCxn id="7" idx="1"/>
          </p:cNvCxnSpPr>
          <p:nvPr/>
        </p:nvCxnSpPr>
        <p:spPr>
          <a:xfrm rot="10800000">
            <a:off x="1142977" y="1714488"/>
            <a:ext cx="571475" cy="223761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Düz Ok Bağlayıcısı"/>
          <p:cNvCxnSpPr/>
          <p:nvPr/>
        </p:nvCxnSpPr>
        <p:spPr>
          <a:xfrm rot="5400000">
            <a:off x="1249736" y="391694"/>
            <a:ext cx="215902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Düz Ok Bağlayıcısı"/>
          <p:cNvCxnSpPr/>
          <p:nvPr/>
        </p:nvCxnSpPr>
        <p:spPr>
          <a:xfrm>
            <a:off x="4714876" y="4143380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"/>
          <p:cNvSpPr txBox="1">
            <a:spLocks noChangeArrowheads="1"/>
          </p:cNvSpPr>
          <p:nvPr/>
        </p:nvSpPr>
        <p:spPr bwMode="auto">
          <a:xfrm>
            <a:off x="1062014" y="71414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START</a:t>
            </a:r>
            <a:endParaRPr lang="zh-CN" altLang="en-US" sz="1000" baseline="-25000" dirty="0"/>
          </a:p>
        </p:txBody>
      </p:sp>
      <p:sp>
        <p:nvSpPr>
          <p:cNvPr id="191" name="TextBox 18"/>
          <p:cNvSpPr txBox="1">
            <a:spLocks noChangeArrowheads="1"/>
          </p:cNvSpPr>
          <p:nvPr/>
        </p:nvSpPr>
        <p:spPr bwMode="auto">
          <a:xfrm>
            <a:off x="1643042" y="71414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STOP</a:t>
            </a:r>
            <a:endParaRPr lang="zh-CN" altLang="en-US" sz="1000" baseline="-25000" dirty="0"/>
          </a:p>
        </p:txBody>
      </p:sp>
      <p:sp>
        <p:nvSpPr>
          <p:cNvPr id="192" name="TextBox 18"/>
          <p:cNvSpPr txBox="1">
            <a:spLocks noChangeArrowheads="1"/>
          </p:cNvSpPr>
          <p:nvPr/>
        </p:nvSpPr>
        <p:spPr bwMode="auto">
          <a:xfrm>
            <a:off x="2347898" y="71414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CSS</a:t>
            </a:r>
            <a:endParaRPr lang="zh-CN" altLang="en-US" sz="1000" baseline="-25000" dirty="0"/>
          </a:p>
        </p:txBody>
      </p:sp>
      <p:sp>
        <p:nvSpPr>
          <p:cNvPr id="193" name="TextBox 18"/>
          <p:cNvSpPr txBox="1">
            <a:spLocks noChangeArrowheads="1"/>
          </p:cNvSpPr>
          <p:nvPr/>
        </p:nvSpPr>
        <p:spPr bwMode="auto">
          <a:xfrm>
            <a:off x="2847964" y="71414"/>
            <a:ext cx="9382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altLang="zh-CN" sz="1000" dirty="0" smtClean="0"/>
              <a:t>RESET</a:t>
            </a:r>
            <a:endParaRPr lang="zh-CN" altLang="en-US" sz="1000" baseline="-25000" dirty="0"/>
          </a:p>
        </p:txBody>
      </p:sp>
      <p:cxnSp>
        <p:nvCxnSpPr>
          <p:cNvPr id="201" name="200 Düz Ok Bağlayıcısı"/>
          <p:cNvCxnSpPr/>
          <p:nvPr/>
        </p:nvCxnSpPr>
        <p:spPr>
          <a:xfrm rot="5400000">
            <a:off x="1820446" y="393282"/>
            <a:ext cx="215902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Düz Ok Bağlayıcısı"/>
          <p:cNvCxnSpPr/>
          <p:nvPr/>
        </p:nvCxnSpPr>
        <p:spPr>
          <a:xfrm rot="5400000">
            <a:off x="2391950" y="393282"/>
            <a:ext cx="215902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Düz Ok Bağlayıcısı"/>
          <p:cNvCxnSpPr/>
          <p:nvPr/>
        </p:nvCxnSpPr>
        <p:spPr>
          <a:xfrm rot="5400000">
            <a:off x="2964248" y="393282"/>
            <a:ext cx="215902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206 Düz Bağlayıcı"/>
          <p:cNvCxnSpPr/>
          <p:nvPr/>
        </p:nvCxnSpPr>
        <p:spPr>
          <a:xfrm rot="5400000" flipH="1" flipV="1">
            <a:off x="3036877" y="2463793"/>
            <a:ext cx="335758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Düz Bağlayıcı"/>
          <p:cNvCxnSpPr/>
          <p:nvPr/>
        </p:nvCxnSpPr>
        <p:spPr>
          <a:xfrm rot="10800000">
            <a:off x="3428992" y="785794"/>
            <a:ext cx="128588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38"/>
          <p:cNvSpPr txBox="1">
            <a:spLocks noChangeArrowheads="1"/>
          </p:cNvSpPr>
          <p:nvPr/>
        </p:nvSpPr>
        <p:spPr bwMode="auto">
          <a:xfrm>
            <a:off x="3500430" y="428604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zh-CN" sz="1600" dirty="0" smtClean="0"/>
              <a:t>DS</a:t>
            </a:r>
            <a:endParaRPr lang="en-US" altLang="zh-CN" sz="1600" dirty="0"/>
          </a:p>
        </p:txBody>
      </p:sp>
      <p:sp>
        <p:nvSpPr>
          <p:cNvPr id="214" name="TextBox 38"/>
          <p:cNvSpPr txBox="1">
            <a:spLocks noChangeArrowheads="1"/>
          </p:cNvSpPr>
          <p:nvPr/>
        </p:nvSpPr>
        <p:spPr bwMode="auto">
          <a:xfrm>
            <a:off x="8072462" y="6019821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zh-CN" sz="1600" dirty="0" smtClean="0"/>
              <a:t>1</a:t>
            </a:r>
            <a:endParaRPr lang="en-US" altLang="zh-CN" sz="1600" dirty="0"/>
          </a:p>
        </p:txBody>
      </p:sp>
      <p:cxnSp>
        <p:nvCxnSpPr>
          <p:cNvPr id="215" name="214 Düz Bağlayıcı"/>
          <p:cNvCxnSpPr/>
          <p:nvPr/>
        </p:nvCxnSpPr>
        <p:spPr>
          <a:xfrm>
            <a:off x="2928926" y="3498850"/>
            <a:ext cx="350046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/>
      <p:bldP spid="29" grpId="0"/>
      <p:bldP spid="31" grpId="0"/>
      <p:bldP spid="33" grpId="0"/>
      <p:bldP spid="35" grpId="0"/>
      <p:bldP spid="39" grpId="0"/>
      <p:bldP spid="40" grpId="0"/>
      <p:bldP spid="51" grpId="0"/>
      <p:bldP spid="52" grpId="0"/>
      <p:bldP spid="58" grpId="0"/>
      <p:bldP spid="59" grpId="0"/>
      <p:bldP spid="60" grpId="0"/>
      <p:bldP spid="92" grpId="0" animBg="1"/>
      <p:bldP spid="136" grpId="0"/>
      <p:bldP spid="190" grpId="0"/>
      <p:bldP spid="191" grpId="0"/>
      <p:bldP spid="192" grpId="0"/>
      <p:bldP spid="193" grpId="0"/>
      <p:bldP spid="213" grpId="0"/>
      <p:bldP spid="2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364333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29190" y="4214818"/>
            <a:ext cx="285748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Output Equations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10" name="Picture 4" descr="FFIeq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411" y="1285860"/>
            <a:ext cx="6015183" cy="3000396"/>
          </a:xfrm>
          <a:prstGeom prst="rect">
            <a:avLst/>
          </a:prstGeom>
          <a:noFill/>
        </p:spPr>
      </p:pic>
      <p:sp>
        <p:nvSpPr>
          <p:cNvPr id="11" name="10 Dikdörtgen"/>
          <p:cNvSpPr/>
          <p:nvPr/>
        </p:nvSpPr>
        <p:spPr>
          <a:xfrm>
            <a:off x="0" y="1142984"/>
            <a:ext cx="10001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Control</a:t>
            </a:r>
            <a:endParaRPr lang="tr-TR" dirty="0" smtClean="0"/>
          </a:p>
          <a:p>
            <a:pPr algn="ctr"/>
            <a:r>
              <a:rPr lang="tr-TR" dirty="0" err="1" smtClean="0"/>
              <a:t>State</a:t>
            </a:r>
            <a:r>
              <a:rPr lang="tr-TR" dirty="0" smtClean="0"/>
              <a:t> </a:t>
            </a:r>
          </a:p>
          <a:p>
            <a:pPr algn="ctr"/>
            <a:r>
              <a:rPr lang="tr-TR" dirty="0" err="1" smtClean="0"/>
              <a:t>Machine</a:t>
            </a:r>
            <a:endParaRPr lang="tr-TR" dirty="0"/>
          </a:p>
        </p:txBody>
      </p:sp>
      <p:pic>
        <p:nvPicPr>
          <p:cNvPr id="12" name="Picture 4" descr="outputeq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4852990"/>
            <a:ext cx="1428760" cy="1790720"/>
          </a:xfrm>
          <a:prstGeom prst="rect">
            <a:avLst/>
          </a:prstGeom>
          <a:noFill/>
        </p:spPr>
      </p:pic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785794"/>
            <a:ext cx="6643702" cy="500066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lip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lop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Input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Equations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One-Hot State Assignment – 7 </a:t>
            </a:r>
            <a:r>
              <a:rPr lang="en-US" sz="2400" b="1" dirty="0" smtClean="0">
                <a:solidFill>
                  <a:schemeClr val="tx2"/>
                </a:solidFill>
              </a:rPr>
              <a:t>bits</a:t>
            </a:r>
            <a:r>
              <a:rPr lang="tr-TR" sz="2400" b="1" dirty="0" smtClean="0">
                <a:solidFill>
                  <a:schemeClr val="tx2"/>
                </a:solidFill>
              </a:rPr>
              <a:t/>
            </a:r>
            <a:br>
              <a:rPr lang="tr-TR" sz="2400" b="1" dirty="0" smtClean="0">
                <a:solidFill>
                  <a:schemeClr val="tx2"/>
                </a:solidFill>
              </a:rPr>
            </a:br>
            <a:r>
              <a:rPr lang="tr-TR" sz="2400" b="1" dirty="0" smtClean="0">
                <a:solidFill>
                  <a:schemeClr val="tx2"/>
                </a:solidFill>
              </a:rPr>
              <a:t>   </a:t>
            </a:r>
            <a:r>
              <a:rPr lang="en-US" sz="2400" b="1" u="sng" dirty="0" smtClean="0"/>
              <a:t>State </a:t>
            </a:r>
            <a:r>
              <a:rPr lang="en-US" sz="2400" b="1" u="sng" dirty="0" smtClean="0"/>
              <a:t>S1 entered only by using asynchronous RESET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12 Yuvarlatılmış Dikdörtgen"/>
          <p:cNvSpPr/>
          <p:nvPr/>
        </p:nvSpPr>
        <p:spPr>
          <a:xfrm>
            <a:off x="4500530" y="1214422"/>
            <a:ext cx="2500362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4786314" y="1201724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zh-CN" dirty="0" smtClean="0"/>
              <a:t>(RESET)</a:t>
            </a:r>
            <a:endParaRPr lang="zh-CN" alt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3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35266" grpId="0"/>
      <p:bldP spid="13" grpId="0" animBg="1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357158" y="214290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Design Example – 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PIG</a:t>
            </a:r>
            <a:endParaRPr lang="tr-T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4071942"/>
            <a:ext cx="8643998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Each turn, a player repeatedly rolls a die until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either a 1 is rolled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 the player decides to 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”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 the player rolls a 1, they score nothing and it becomes the next player's turn.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 the player rolls any other number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it is added to their turn total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 the player's turn continues.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 a player chooses to "hold",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their turn total is added to their score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and it becomes the next player's turn.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he first player to score 100 or more points wins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28670"/>
            <a:ext cx="485519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8704" y="2770500"/>
          <a:ext cx="804389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52123"/>
                <a:gridCol w="4553161"/>
                <a:gridCol w="2138606"/>
              </a:tblGrid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 Starts die rolling, 0: Stops die rolling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 Ends player turn, 0: Continues player 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NEWGAME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 Starts new game, 0: Continues</a:t>
                      </a:r>
                      <a:r>
                        <a:rPr lang="en-US" altLang="zh-CN" baseline="0" dirty="0" smtClean="0"/>
                        <a:t> current game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 Reset</a:t>
                      </a:r>
                      <a:r>
                        <a:rPr lang="en-US" altLang="zh-CN" baseline="0" dirty="0" smtClean="0"/>
                        <a:t>s game to INIT state, 0: No 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 input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DIE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DIE value-Specialized Counter to count 1..6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3-Bit data register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SUR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Subtotal for active player-parallel load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7-bit data register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for player 1-parallel load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7-bit</a:t>
                      </a:r>
                      <a:r>
                        <a:rPr lang="en-US" altLang="zh-CN" baseline="0" dirty="0" smtClean="0"/>
                        <a:t> data register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for player 2-parallel load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7-bit data register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First player-flip-flop 0:Player 1, 1:Player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1-bit control register</a:t>
                      </a:r>
                      <a:endParaRPr lang="zh-CN" altLang="en-US" dirty="0"/>
                    </a:p>
                  </a:txBody>
                  <a:tcPr/>
                </a:tc>
              </a:tr>
              <a:tr h="3513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Current player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1-bit control register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67030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Design Example – 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PIG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- Specs</a:t>
            </a:r>
          </a:p>
        </p:txBody>
      </p:sp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000108"/>
            <a:ext cx="3228978" cy="136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52" y="857232"/>
            <a:ext cx="54769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Yuvarlatılmış Dikdörtgen"/>
          <p:cNvSpPr/>
          <p:nvPr/>
        </p:nvSpPr>
        <p:spPr>
          <a:xfrm>
            <a:off x="1000100" y="2857496"/>
            <a:ext cx="7358114" cy="1714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Yuvarlatılmış Dikdörtgen"/>
          <p:cNvSpPr/>
          <p:nvPr/>
        </p:nvSpPr>
        <p:spPr>
          <a:xfrm>
            <a:off x="1000100" y="4572008"/>
            <a:ext cx="7858180" cy="1500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Yuvarlatılmış Dikdörtgen"/>
          <p:cNvSpPr/>
          <p:nvPr/>
        </p:nvSpPr>
        <p:spPr>
          <a:xfrm>
            <a:off x="1000100" y="6072206"/>
            <a:ext cx="8001056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71480"/>
            <a:ext cx="339863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1"/>
          <p:cNvSpPr txBox="1"/>
          <p:nvPr/>
        </p:nvSpPr>
        <p:spPr>
          <a:xfrm>
            <a:off x="142844" y="1692463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Default: P1=CP, P2=CP</a:t>
            </a:r>
            <a:endParaRPr lang="zh-CN" altLang="en-US" sz="1400" dirty="0"/>
          </a:p>
        </p:txBody>
      </p:sp>
      <p:sp>
        <p:nvSpPr>
          <p:cNvPr id="5" name="Oval 3"/>
          <p:cNvSpPr/>
          <p:nvPr/>
        </p:nvSpPr>
        <p:spPr>
          <a:xfrm>
            <a:off x="3500430" y="2121091"/>
            <a:ext cx="559501" cy="410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baseline="-25000" dirty="0"/>
          </a:p>
        </p:txBody>
      </p:sp>
      <p:sp>
        <p:nvSpPr>
          <p:cNvPr id="6" name="Oval 4"/>
          <p:cNvSpPr/>
          <p:nvPr/>
        </p:nvSpPr>
        <p:spPr>
          <a:xfrm>
            <a:off x="3357554" y="2824809"/>
            <a:ext cx="785818" cy="296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3530084" y="3406975"/>
            <a:ext cx="559501" cy="3070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3633495" y="3261753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30084" y="4549983"/>
            <a:ext cx="559501" cy="317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aseline="-25000" dirty="0"/>
          </a:p>
        </p:txBody>
      </p:sp>
      <p:sp>
        <p:nvSpPr>
          <p:cNvPr id="10" name="Oval 10"/>
          <p:cNvSpPr/>
          <p:nvPr/>
        </p:nvSpPr>
        <p:spPr>
          <a:xfrm>
            <a:off x="3530084" y="5121487"/>
            <a:ext cx="613288" cy="328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aseline="-25000" dirty="0"/>
          </a:p>
        </p:txBody>
      </p:sp>
      <p:sp>
        <p:nvSpPr>
          <p:cNvPr id="11" name="Oval 12"/>
          <p:cNvSpPr/>
          <p:nvPr/>
        </p:nvSpPr>
        <p:spPr>
          <a:xfrm>
            <a:off x="3530083" y="5782557"/>
            <a:ext cx="559501" cy="26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aseline="-25000" dirty="0"/>
          </a:p>
        </p:txBody>
      </p:sp>
      <p:cxnSp>
        <p:nvCxnSpPr>
          <p:cNvPr id="12" name="Straight Connector 17"/>
          <p:cNvCxnSpPr/>
          <p:nvPr/>
        </p:nvCxnSpPr>
        <p:spPr>
          <a:xfrm>
            <a:off x="4071934" y="2335405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4429124" y="2192529"/>
            <a:ext cx="290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TR1&lt;-0, TR2&lt;-0, CP&lt;-FP</a:t>
            </a:r>
            <a:endParaRPr lang="zh-CN" altLang="en-US" sz="1400" baseline="-25000" dirty="0"/>
          </a:p>
        </p:txBody>
      </p:sp>
      <p:cxnSp>
        <p:nvCxnSpPr>
          <p:cNvPr id="14" name="Straight Connector 19"/>
          <p:cNvCxnSpPr/>
          <p:nvPr/>
        </p:nvCxnSpPr>
        <p:spPr>
          <a:xfrm>
            <a:off x="4143372" y="2978347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0"/>
          <p:cNvSpPr txBox="1"/>
          <p:nvPr/>
        </p:nvSpPr>
        <p:spPr>
          <a:xfrm>
            <a:off x="4429124" y="276403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SUR&lt;-0</a:t>
            </a:r>
            <a:endParaRPr lang="zh-CN" altLang="en-US" sz="1400" baseline="-25000" dirty="0"/>
          </a:p>
        </p:txBody>
      </p:sp>
      <p:sp>
        <p:nvSpPr>
          <p:cNvPr id="16" name="TextBox 22"/>
          <p:cNvSpPr txBox="1"/>
          <p:nvPr/>
        </p:nvSpPr>
        <p:spPr>
          <a:xfrm>
            <a:off x="4429124" y="3335537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If (DIE=110) DIE&lt;-001</a:t>
            </a:r>
          </a:p>
          <a:p>
            <a:r>
              <a:rPr lang="en-US" altLang="zh-CN" sz="1400" dirty="0" smtClean="0"/>
              <a:t>Else DIE&lt;-(DIE+1)</a:t>
            </a:r>
            <a:endParaRPr lang="zh-CN" altLang="en-US" sz="1400" dirty="0"/>
          </a:p>
        </p:txBody>
      </p:sp>
      <p:cxnSp>
        <p:nvCxnSpPr>
          <p:cNvPr id="17" name="Straight Arrow Connector 27"/>
          <p:cNvCxnSpPr/>
          <p:nvPr/>
        </p:nvCxnSpPr>
        <p:spPr>
          <a:xfrm>
            <a:off x="3143240" y="1906777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/>
          <p:cNvSpPr txBox="1"/>
          <p:nvPr/>
        </p:nvSpPr>
        <p:spPr>
          <a:xfrm>
            <a:off x="2386026" y="1692463"/>
            <a:ext cx="90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RESET</a:t>
            </a:r>
            <a:endParaRPr lang="zh-CN" altLang="en-US" sz="1400" baseline="-25000" dirty="0"/>
          </a:p>
        </p:txBody>
      </p:sp>
      <p:sp>
        <p:nvSpPr>
          <p:cNvPr id="19" name="TextBox 30"/>
          <p:cNvSpPr txBox="1"/>
          <p:nvPr/>
        </p:nvSpPr>
        <p:spPr>
          <a:xfrm>
            <a:off x="2500298" y="282332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</a:t>
            </a:r>
            <a:endParaRPr lang="zh-CN" altLang="en-US" sz="1400" baseline="-25000" dirty="0"/>
          </a:p>
        </p:txBody>
      </p:sp>
      <p:sp>
        <p:nvSpPr>
          <p:cNvPr id="20" name="TextBox 32"/>
          <p:cNvSpPr txBox="1"/>
          <p:nvPr/>
        </p:nvSpPr>
        <p:spPr>
          <a:xfrm>
            <a:off x="2528902" y="3335537"/>
            <a:ext cx="757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</a:t>
            </a:r>
            <a:endParaRPr lang="zh-CN" altLang="en-US" sz="1400" baseline="-25000" dirty="0"/>
          </a:p>
        </p:txBody>
      </p:sp>
      <p:sp>
        <p:nvSpPr>
          <p:cNvPr id="21" name="TextBox 34"/>
          <p:cNvSpPr txBox="1"/>
          <p:nvPr/>
        </p:nvSpPr>
        <p:spPr>
          <a:xfrm>
            <a:off x="2357422" y="433566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ROLL·HOLD</a:t>
            </a:r>
            <a:endParaRPr lang="zh-CN" altLang="en-US" sz="1400" baseline="-25000" dirty="0"/>
          </a:p>
        </p:txBody>
      </p:sp>
      <p:sp>
        <p:nvSpPr>
          <p:cNvPr id="22" name="TextBox 35"/>
          <p:cNvSpPr txBox="1"/>
          <p:nvPr/>
        </p:nvSpPr>
        <p:spPr>
          <a:xfrm>
            <a:off x="3857620" y="310908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</a:t>
            </a:r>
            <a:endParaRPr lang="zh-CN" altLang="en-US" sz="1400" baseline="-25000" dirty="0"/>
          </a:p>
        </p:txBody>
      </p:sp>
      <p:cxnSp>
        <p:nvCxnSpPr>
          <p:cNvPr id="23" name="Straight Connector 49"/>
          <p:cNvCxnSpPr/>
          <p:nvPr/>
        </p:nvCxnSpPr>
        <p:spPr>
          <a:xfrm>
            <a:off x="2543132" y="283547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2"/>
          <p:cNvCxnSpPr/>
          <p:nvPr/>
        </p:nvCxnSpPr>
        <p:spPr>
          <a:xfrm>
            <a:off x="2928926" y="434781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3"/>
          <p:cNvCxnSpPr/>
          <p:nvPr/>
        </p:nvCxnSpPr>
        <p:spPr>
          <a:xfrm>
            <a:off x="2428860" y="4347811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1"/>
          <p:cNvSpPr txBox="1"/>
          <p:nvPr/>
        </p:nvSpPr>
        <p:spPr>
          <a:xfrm>
            <a:off x="3554372" y="219252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INIT</a:t>
            </a:r>
            <a:endParaRPr lang="zh-CN" altLang="en-US" sz="1200" dirty="0"/>
          </a:p>
        </p:txBody>
      </p:sp>
      <p:sp>
        <p:nvSpPr>
          <p:cNvPr id="27" name="TextBox 62"/>
          <p:cNvSpPr txBox="1"/>
          <p:nvPr/>
        </p:nvSpPr>
        <p:spPr>
          <a:xfrm>
            <a:off x="3428992" y="284422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BEGIN</a:t>
            </a:r>
            <a:endParaRPr lang="zh-CN" altLang="en-US" sz="1200" dirty="0"/>
          </a:p>
        </p:txBody>
      </p:sp>
      <p:sp>
        <p:nvSpPr>
          <p:cNvPr id="28" name="TextBox 63"/>
          <p:cNvSpPr txBox="1"/>
          <p:nvPr/>
        </p:nvSpPr>
        <p:spPr>
          <a:xfrm>
            <a:off x="3571868" y="342830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ROL</a:t>
            </a:r>
            <a:endParaRPr lang="zh-CN" altLang="en-US" sz="1200" dirty="0"/>
          </a:p>
        </p:txBody>
      </p:sp>
      <p:sp>
        <p:nvSpPr>
          <p:cNvPr id="29" name="TextBox 65"/>
          <p:cNvSpPr txBox="1"/>
          <p:nvPr/>
        </p:nvSpPr>
        <p:spPr>
          <a:xfrm>
            <a:off x="3571868" y="459072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ROH</a:t>
            </a:r>
            <a:endParaRPr lang="zh-CN" altLang="en-US" sz="1200" dirty="0"/>
          </a:p>
        </p:txBody>
      </p:sp>
      <p:sp>
        <p:nvSpPr>
          <p:cNvPr id="30" name="TextBox 68"/>
          <p:cNvSpPr txBox="1"/>
          <p:nvPr/>
        </p:nvSpPr>
        <p:spPr>
          <a:xfrm>
            <a:off x="3571868" y="5172889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TEST</a:t>
            </a:r>
            <a:endParaRPr lang="zh-CN" altLang="en-US" sz="1200" dirty="0"/>
          </a:p>
        </p:txBody>
      </p:sp>
      <p:sp>
        <p:nvSpPr>
          <p:cNvPr id="31" name="TextBox 71"/>
          <p:cNvSpPr txBox="1"/>
          <p:nvPr/>
        </p:nvSpPr>
        <p:spPr>
          <a:xfrm>
            <a:off x="3571868" y="576442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WIN</a:t>
            </a:r>
            <a:endParaRPr lang="zh-CN" altLang="en-US" sz="1200" dirty="0"/>
          </a:p>
        </p:txBody>
      </p:sp>
      <p:sp>
        <p:nvSpPr>
          <p:cNvPr id="32" name="Oval 77"/>
          <p:cNvSpPr/>
          <p:nvPr/>
        </p:nvSpPr>
        <p:spPr>
          <a:xfrm>
            <a:off x="3530084" y="3978479"/>
            <a:ext cx="559501" cy="317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aseline="-25000" dirty="0"/>
          </a:p>
        </p:txBody>
      </p:sp>
      <p:sp>
        <p:nvSpPr>
          <p:cNvPr id="33" name="TextBox 80"/>
          <p:cNvSpPr txBox="1"/>
          <p:nvPr/>
        </p:nvSpPr>
        <p:spPr>
          <a:xfrm>
            <a:off x="3571868" y="401921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ONE</a:t>
            </a:r>
            <a:endParaRPr lang="zh-CN" altLang="en-US" sz="1200" dirty="0"/>
          </a:p>
        </p:txBody>
      </p:sp>
      <p:cxnSp>
        <p:nvCxnSpPr>
          <p:cNvPr id="34" name="Straight Connector 83"/>
          <p:cNvCxnSpPr/>
          <p:nvPr/>
        </p:nvCxnSpPr>
        <p:spPr>
          <a:xfrm rot="5400000">
            <a:off x="2285984" y="1906777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4"/>
          <p:cNvSpPr txBox="1"/>
          <p:nvPr/>
        </p:nvSpPr>
        <p:spPr>
          <a:xfrm>
            <a:off x="1285852" y="2027628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DIE</a:t>
            </a:r>
            <a:r>
              <a:rPr lang="en-US" altLang="zh-CN" sz="1400" dirty="0" smtClean="0">
                <a:sym typeface="Wingdings" pitchFamily="2" charset="2"/>
              </a:rPr>
              <a:t>000, FP&lt;-0</a:t>
            </a:r>
            <a:endParaRPr lang="zh-CN" altLang="en-US" sz="1400" dirty="0"/>
          </a:p>
        </p:txBody>
      </p:sp>
      <p:cxnSp>
        <p:nvCxnSpPr>
          <p:cNvPr id="36" name="Shape 93"/>
          <p:cNvCxnSpPr>
            <a:stCxn id="27" idx="2"/>
          </p:cNvCxnSpPr>
          <p:nvPr/>
        </p:nvCxnSpPr>
        <p:spPr>
          <a:xfrm rot="5400000" flipH="1">
            <a:off x="3607587" y="2942628"/>
            <a:ext cx="285752" cy="71438"/>
          </a:xfrm>
          <a:prstGeom prst="curvedConnector5">
            <a:avLst>
              <a:gd name="adj1" fmla="val -20618"/>
              <a:gd name="adj2" fmla="val 819998"/>
              <a:gd name="adj3" fmla="val 131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99"/>
          <p:cNvCxnSpPr/>
          <p:nvPr/>
        </p:nvCxnSpPr>
        <p:spPr>
          <a:xfrm rot="16200000" flipH="1">
            <a:off x="3633495" y="2682784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100"/>
          <p:cNvCxnSpPr/>
          <p:nvPr/>
        </p:nvCxnSpPr>
        <p:spPr>
          <a:xfrm rot="5400000" flipH="1">
            <a:off x="3679024" y="3514132"/>
            <a:ext cx="285752" cy="71438"/>
          </a:xfrm>
          <a:prstGeom prst="curvedConnector5">
            <a:avLst>
              <a:gd name="adj1" fmla="val -20618"/>
              <a:gd name="adj2" fmla="val 819998"/>
              <a:gd name="adj3" fmla="val 131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1"/>
          <p:cNvCxnSpPr/>
          <p:nvPr/>
        </p:nvCxnSpPr>
        <p:spPr>
          <a:xfrm rot="16200000" flipH="1">
            <a:off x="3633495" y="3825792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2"/>
          <p:cNvSpPr txBox="1"/>
          <p:nvPr/>
        </p:nvSpPr>
        <p:spPr>
          <a:xfrm>
            <a:off x="3929058" y="3742140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</a:t>
            </a:r>
            <a:endParaRPr lang="zh-CN" altLang="en-US" sz="1400" baseline="-25000" dirty="0"/>
          </a:p>
        </p:txBody>
      </p:sp>
      <p:cxnSp>
        <p:nvCxnSpPr>
          <p:cNvPr id="41" name="Straight Connector 103"/>
          <p:cNvCxnSpPr/>
          <p:nvPr/>
        </p:nvCxnSpPr>
        <p:spPr>
          <a:xfrm>
            <a:off x="3829016" y="37542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5"/>
          <p:cNvCxnSpPr>
            <a:stCxn id="32" idx="2"/>
          </p:cNvCxnSpPr>
          <p:nvPr/>
        </p:nvCxnSpPr>
        <p:spPr>
          <a:xfrm rot="10800000">
            <a:off x="1500166" y="4121355"/>
            <a:ext cx="2029918" cy="1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7"/>
          <p:cNvCxnSpPr/>
          <p:nvPr/>
        </p:nvCxnSpPr>
        <p:spPr>
          <a:xfrm rot="16200000" flipV="1">
            <a:off x="1285852" y="3907041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9"/>
          <p:cNvCxnSpPr/>
          <p:nvPr/>
        </p:nvCxnSpPr>
        <p:spPr>
          <a:xfrm rot="5400000" flipH="1" flipV="1">
            <a:off x="785786" y="3406975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11"/>
          <p:cNvCxnSpPr/>
          <p:nvPr/>
        </p:nvCxnSpPr>
        <p:spPr>
          <a:xfrm rot="5400000" flipH="1" flipV="1">
            <a:off x="1285852" y="2692595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3"/>
          <p:cNvCxnSpPr/>
          <p:nvPr/>
        </p:nvCxnSpPr>
        <p:spPr>
          <a:xfrm>
            <a:off x="1500166" y="2692595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15"/>
          <p:cNvCxnSpPr>
            <a:endCxn id="6" idx="0"/>
          </p:cNvCxnSpPr>
          <p:nvPr/>
        </p:nvCxnSpPr>
        <p:spPr>
          <a:xfrm>
            <a:off x="3428992" y="2692595"/>
            <a:ext cx="321471" cy="132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16"/>
          <p:cNvSpPr txBox="1"/>
          <p:nvPr/>
        </p:nvSpPr>
        <p:spPr>
          <a:xfrm>
            <a:off x="1500166" y="359926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CP&lt;-CP</a:t>
            </a:r>
            <a:endParaRPr lang="zh-CN" altLang="en-US" sz="1400" baseline="-25000" dirty="0"/>
          </a:p>
        </p:txBody>
      </p:sp>
      <p:cxnSp>
        <p:nvCxnSpPr>
          <p:cNvPr id="49" name="Straight Connector 117"/>
          <p:cNvCxnSpPr/>
          <p:nvPr/>
        </p:nvCxnSpPr>
        <p:spPr>
          <a:xfrm>
            <a:off x="2000232" y="3619701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18"/>
          <p:cNvSpPr txBox="1"/>
          <p:nvPr/>
        </p:nvSpPr>
        <p:spPr>
          <a:xfrm>
            <a:off x="2357422" y="381357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DIE=1</a:t>
            </a:r>
            <a:endParaRPr lang="zh-CN" altLang="en-US" sz="1400" baseline="-25000" dirty="0"/>
          </a:p>
        </p:txBody>
      </p:sp>
      <p:cxnSp>
        <p:nvCxnSpPr>
          <p:cNvPr id="51" name="Straight Connector 120"/>
          <p:cNvCxnSpPr/>
          <p:nvPr/>
        </p:nvCxnSpPr>
        <p:spPr>
          <a:xfrm>
            <a:off x="2285984" y="3764165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21"/>
          <p:cNvCxnSpPr/>
          <p:nvPr/>
        </p:nvCxnSpPr>
        <p:spPr>
          <a:xfrm rot="16200000" flipH="1">
            <a:off x="3645653" y="4404761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22"/>
          <p:cNvSpPr txBox="1"/>
          <p:nvPr/>
        </p:nvSpPr>
        <p:spPr>
          <a:xfrm>
            <a:off x="3929058" y="426423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DIE&lt;&gt;1</a:t>
            </a:r>
            <a:endParaRPr lang="zh-CN" altLang="en-US" sz="1400" baseline="-25000" dirty="0"/>
          </a:p>
        </p:txBody>
      </p:sp>
      <p:cxnSp>
        <p:nvCxnSpPr>
          <p:cNvPr id="54" name="Straight Connector 124"/>
          <p:cNvCxnSpPr>
            <a:stCxn id="53" idx="0"/>
          </p:cNvCxnSpPr>
          <p:nvPr/>
        </p:nvCxnSpPr>
        <p:spPr>
          <a:xfrm rot="5400000" flipH="1" flipV="1">
            <a:off x="4679157" y="3942760"/>
            <a:ext cx="7143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25"/>
          <p:cNvSpPr txBox="1"/>
          <p:nvPr/>
        </p:nvSpPr>
        <p:spPr>
          <a:xfrm>
            <a:off x="4929190" y="400050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SUR&lt;-SUR+DIE</a:t>
            </a:r>
            <a:endParaRPr lang="zh-CN" altLang="en-US" sz="1400" baseline="-25000" dirty="0"/>
          </a:p>
        </p:txBody>
      </p:sp>
      <p:cxnSp>
        <p:nvCxnSpPr>
          <p:cNvPr id="56" name="Shape 126"/>
          <p:cNvCxnSpPr/>
          <p:nvPr/>
        </p:nvCxnSpPr>
        <p:spPr>
          <a:xfrm rot="5400000" flipH="1">
            <a:off x="3679025" y="4657140"/>
            <a:ext cx="285752" cy="71438"/>
          </a:xfrm>
          <a:prstGeom prst="curvedConnector5">
            <a:avLst>
              <a:gd name="adj1" fmla="val -20618"/>
              <a:gd name="adj2" fmla="val 819998"/>
              <a:gd name="adj3" fmla="val 131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128"/>
          <p:cNvCxnSpPr>
            <a:stCxn id="29" idx="3"/>
            <a:endCxn id="28" idx="3"/>
          </p:cNvCxnSpPr>
          <p:nvPr/>
        </p:nvCxnSpPr>
        <p:spPr>
          <a:xfrm flipV="1">
            <a:off x="4143372" y="3566800"/>
            <a:ext cx="1588" cy="1162423"/>
          </a:xfrm>
          <a:prstGeom prst="curvedConnector3">
            <a:avLst>
              <a:gd name="adj1" fmla="val 304233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33"/>
          <p:cNvCxnSpPr/>
          <p:nvPr/>
        </p:nvCxnSpPr>
        <p:spPr>
          <a:xfrm>
            <a:off x="4143372" y="347841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34"/>
          <p:cNvCxnSpPr/>
          <p:nvPr/>
        </p:nvCxnSpPr>
        <p:spPr>
          <a:xfrm rot="16200000" flipH="1">
            <a:off x="3645653" y="4976265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35"/>
          <p:cNvCxnSpPr/>
          <p:nvPr/>
        </p:nvCxnSpPr>
        <p:spPr>
          <a:xfrm>
            <a:off x="4143372" y="5262775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36"/>
          <p:cNvSpPr txBox="1"/>
          <p:nvPr/>
        </p:nvSpPr>
        <p:spPr>
          <a:xfrm>
            <a:off x="3929058" y="483573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ROLL·HOLD</a:t>
            </a:r>
            <a:endParaRPr lang="zh-CN" altLang="en-US" sz="1400" baseline="-25000" dirty="0"/>
          </a:p>
        </p:txBody>
      </p:sp>
      <p:cxnSp>
        <p:nvCxnSpPr>
          <p:cNvPr id="62" name="Straight Connector 137"/>
          <p:cNvCxnSpPr/>
          <p:nvPr/>
        </p:nvCxnSpPr>
        <p:spPr>
          <a:xfrm>
            <a:off x="4000496" y="4847877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38"/>
          <p:cNvCxnSpPr/>
          <p:nvPr/>
        </p:nvCxnSpPr>
        <p:spPr>
          <a:xfrm rot="5400000" flipH="1" flipV="1">
            <a:off x="5036347" y="4442826"/>
            <a:ext cx="7143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39"/>
          <p:cNvSpPr txBox="1"/>
          <p:nvPr/>
        </p:nvSpPr>
        <p:spPr>
          <a:xfrm>
            <a:off x="5357818" y="445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CP/(TR1&lt;-TR1+SUR),</a:t>
            </a:r>
          </a:p>
          <a:p>
            <a:r>
              <a:rPr lang="en-US" altLang="zh-CN" sz="1400" dirty="0" smtClean="0"/>
              <a:t>CP/(</a:t>
            </a:r>
            <a:r>
              <a:rPr lang="en-US" altLang="zh-CN" sz="1400" dirty="0" smtClean="0"/>
              <a:t>TR</a:t>
            </a:r>
            <a:r>
              <a:rPr lang="tr-TR" altLang="zh-CN" sz="1400" dirty="0" smtClean="0"/>
              <a:t>2</a:t>
            </a:r>
            <a:r>
              <a:rPr lang="en-US" altLang="zh-CN" sz="1400" dirty="0" smtClean="0"/>
              <a:t>&lt;-TR</a:t>
            </a:r>
            <a:r>
              <a:rPr lang="tr-TR" altLang="zh-CN" sz="1400" dirty="0" smtClean="0"/>
              <a:t>2</a:t>
            </a:r>
            <a:r>
              <a:rPr lang="en-US" altLang="zh-CN" sz="1400" dirty="0" smtClean="0"/>
              <a:t>+SUR</a:t>
            </a:r>
            <a:r>
              <a:rPr lang="en-US" altLang="zh-CN" sz="1400" dirty="0" smtClean="0"/>
              <a:t>)</a:t>
            </a:r>
          </a:p>
        </p:txBody>
      </p:sp>
      <p:cxnSp>
        <p:nvCxnSpPr>
          <p:cNvPr id="65" name="Straight Connector 140"/>
          <p:cNvCxnSpPr/>
          <p:nvPr/>
        </p:nvCxnSpPr>
        <p:spPr>
          <a:xfrm>
            <a:off x="5429256" y="4476957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152"/>
          <p:cNvGrpSpPr/>
          <p:nvPr/>
        </p:nvGrpSpPr>
        <p:grpSpPr>
          <a:xfrm>
            <a:off x="1428728" y="4478545"/>
            <a:ext cx="1000132" cy="307777"/>
            <a:chOff x="5072066" y="5050049"/>
            <a:chExt cx="1000132" cy="307777"/>
          </a:xfrm>
        </p:grpSpPr>
        <p:sp>
          <p:nvSpPr>
            <p:cNvPr id="67" name="TextBox 142"/>
            <p:cNvSpPr txBox="1"/>
            <p:nvPr/>
          </p:nvSpPr>
          <p:spPr>
            <a:xfrm>
              <a:off x="5072066" y="5050049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CP&lt;-CP</a:t>
              </a:r>
              <a:endParaRPr lang="zh-CN" altLang="en-US" sz="1400" baseline="-25000" dirty="0"/>
            </a:p>
          </p:txBody>
        </p:sp>
        <p:cxnSp>
          <p:nvCxnSpPr>
            <p:cNvPr id="68" name="Straight Connector 143"/>
            <p:cNvCxnSpPr/>
            <p:nvPr/>
          </p:nvCxnSpPr>
          <p:spPr>
            <a:xfrm>
              <a:off x="5429256" y="50704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146"/>
          <p:cNvCxnSpPr/>
          <p:nvPr/>
        </p:nvCxnSpPr>
        <p:spPr>
          <a:xfrm rot="10800000">
            <a:off x="1500166" y="5248368"/>
            <a:ext cx="2029918" cy="1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47"/>
          <p:cNvCxnSpPr/>
          <p:nvPr/>
        </p:nvCxnSpPr>
        <p:spPr>
          <a:xfrm rot="16200000" flipV="1">
            <a:off x="1285852" y="5034054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48"/>
          <p:cNvCxnSpPr/>
          <p:nvPr/>
        </p:nvCxnSpPr>
        <p:spPr>
          <a:xfrm rot="5400000" flipH="1" flipV="1">
            <a:off x="714348" y="4478545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>
            <a:off x="1428728" y="469173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CP(TR1&lt;1100100)</a:t>
            </a:r>
          </a:p>
          <a:p>
            <a:r>
              <a:rPr lang="en-US" altLang="zh-CN" sz="1400" dirty="0" smtClean="0"/>
              <a:t>+</a:t>
            </a:r>
            <a:r>
              <a:rPr lang="en-US" altLang="zh-CN" sz="1400" dirty="0" smtClean="0"/>
              <a:t>CP(TR2&lt;1100100</a:t>
            </a:r>
            <a:r>
              <a:rPr lang="en-US" altLang="zh-CN" sz="1400" dirty="0" smtClean="0"/>
              <a:t>)</a:t>
            </a:r>
          </a:p>
        </p:txBody>
      </p:sp>
      <p:cxnSp>
        <p:nvCxnSpPr>
          <p:cNvPr id="73" name="Straight Connector 151"/>
          <p:cNvCxnSpPr/>
          <p:nvPr/>
        </p:nvCxnSpPr>
        <p:spPr>
          <a:xfrm>
            <a:off x="1500166" y="4764297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4"/>
          <p:cNvCxnSpPr>
            <a:endCxn id="72" idx="0"/>
          </p:cNvCxnSpPr>
          <p:nvPr/>
        </p:nvCxnSpPr>
        <p:spPr>
          <a:xfrm>
            <a:off x="2214546" y="4643446"/>
            <a:ext cx="392909" cy="4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5"/>
          <p:cNvCxnSpPr/>
          <p:nvPr/>
        </p:nvCxnSpPr>
        <p:spPr>
          <a:xfrm rot="16200000" flipH="1">
            <a:off x="3645653" y="5611742"/>
            <a:ext cx="293216" cy="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6"/>
          <p:cNvSpPr txBox="1"/>
          <p:nvPr/>
        </p:nvSpPr>
        <p:spPr>
          <a:xfrm>
            <a:off x="3929058" y="5478677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CP(TR1&gt;=1100100)+CP(TR2&gt;=1100100)</a:t>
            </a:r>
          </a:p>
        </p:txBody>
      </p:sp>
      <p:cxnSp>
        <p:nvCxnSpPr>
          <p:cNvPr id="77" name="Straight Connector 157"/>
          <p:cNvCxnSpPr/>
          <p:nvPr/>
        </p:nvCxnSpPr>
        <p:spPr>
          <a:xfrm>
            <a:off x="4000496" y="5478677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63"/>
          <p:cNvCxnSpPr>
            <a:stCxn id="11" idx="2"/>
          </p:cNvCxnSpPr>
          <p:nvPr/>
        </p:nvCxnSpPr>
        <p:spPr>
          <a:xfrm rot="10800000">
            <a:off x="1000101" y="5907305"/>
            <a:ext cx="2529983" cy="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4"/>
          <p:cNvCxnSpPr/>
          <p:nvPr/>
        </p:nvCxnSpPr>
        <p:spPr>
          <a:xfrm rot="16200000" flipV="1">
            <a:off x="785786" y="5692991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66"/>
          <p:cNvCxnSpPr/>
          <p:nvPr/>
        </p:nvCxnSpPr>
        <p:spPr>
          <a:xfrm rot="5400000" flipH="1" flipV="1">
            <a:off x="-786644" y="4121355"/>
            <a:ext cx="314406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7"/>
          <p:cNvCxnSpPr/>
          <p:nvPr/>
        </p:nvCxnSpPr>
        <p:spPr>
          <a:xfrm rot="5400000" flipH="1" flipV="1">
            <a:off x="785786" y="2335405"/>
            <a:ext cx="21431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69"/>
          <p:cNvCxnSpPr>
            <a:endCxn id="5" idx="2"/>
          </p:cNvCxnSpPr>
          <p:nvPr/>
        </p:nvCxnSpPr>
        <p:spPr>
          <a:xfrm flipV="1">
            <a:off x="1000100" y="2326342"/>
            <a:ext cx="2500330" cy="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72"/>
          <p:cNvSpPr txBox="1"/>
          <p:nvPr/>
        </p:nvSpPr>
        <p:spPr>
          <a:xfrm>
            <a:off x="1428728" y="5599528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NEWGAME</a:t>
            </a:r>
            <a:endParaRPr lang="zh-CN" altLang="en-US" sz="1400" baseline="-25000" dirty="0"/>
          </a:p>
        </p:txBody>
      </p:sp>
      <p:sp>
        <p:nvSpPr>
          <p:cNvPr id="84" name="TextBox 173"/>
          <p:cNvSpPr txBox="1"/>
          <p:nvPr/>
        </p:nvSpPr>
        <p:spPr>
          <a:xfrm>
            <a:off x="2143108" y="533580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FP&lt;-FP</a:t>
            </a:r>
            <a:endParaRPr lang="zh-CN" altLang="en-US" sz="1400" baseline="-25000" dirty="0"/>
          </a:p>
        </p:txBody>
      </p:sp>
      <p:cxnSp>
        <p:nvCxnSpPr>
          <p:cNvPr id="85" name="Straight Connector 174"/>
          <p:cNvCxnSpPr/>
          <p:nvPr/>
        </p:nvCxnSpPr>
        <p:spPr>
          <a:xfrm>
            <a:off x="2500298" y="535623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76"/>
          <p:cNvCxnSpPr/>
          <p:nvPr/>
        </p:nvCxnSpPr>
        <p:spPr>
          <a:xfrm flipV="1">
            <a:off x="1928794" y="5550115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77"/>
          <p:cNvSpPr txBox="1"/>
          <p:nvPr/>
        </p:nvSpPr>
        <p:spPr>
          <a:xfrm>
            <a:off x="2857488" y="6335933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NEWGAME</a:t>
            </a:r>
            <a:endParaRPr lang="zh-CN" altLang="en-US" sz="1400" baseline="-25000" dirty="0"/>
          </a:p>
        </p:txBody>
      </p:sp>
      <p:cxnSp>
        <p:nvCxnSpPr>
          <p:cNvPr id="88" name="Straight Connector 178"/>
          <p:cNvCxnSpPr>
            <a:endCxn id="87" idx="0"/>
          </p:cNvCxnSpPr>
          <p:nvPr/>
        </p:nvCxnSpPr>
        <p:spPr>
          <a:xfrm>
            <a:off x="3000364" y="6334345"/>
            <a:ext cx="8929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181"/>
          <p:cNvCxnSpPr>
            <a:stCxn id="11" idx="4"/>
            <a:endCxn id="11" idx="2"/>
          </p:cNvCxnSpPr>
          <p:nvPr/>
        </p:nvCxnSpPr>
        <p:spPr>
          <a:xfrm rot="5400000" flipH="1">
            <a:off x="3603053" y="5843400"/>
            <a:ext cx="133812" cy="279751"/>
          </a:xfrm>
          <a:prstGeom prst="curvedConnector4">
            <a:avLst>
              <a:gd name="adj1" fmla="val -114478"/>
              <a:gd name="adj2" fmla="val 137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85"/>
          <p:cNvCxnSpPr/>
          <p:nvPr/>
        </p:nvCxnSpPr>
        <p:spPr>
          <a:xfrm>
            <a:off x="4000496" y="6050181"/>
            <a:ext cx="3571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86"/>
          <p:cNvSpPr txBox="1"/>
          <p:nvPr/>
        </p:nvSpPr>
        <p:spPr>
          <a:xfrm>
            <a:off x="4357686" y="6028156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CP/P1=BLINK, CP/P1=BLINK</a:t>
            </a:r>
          </a:p>
        </p:txBody>
      </p:sp>
      <p:cxnSp>
        <p:nvCxnSpPr>
          <p:cNvPr id="92" name="Straight Connector 187"/>
          <p:cNvCxnSpPr/>
          <p:nvPr/>
        </p:nvCxnSpPr>
        <p:spPr>
          <a:xfrm>
            <a:off x="4429124" y="6028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88"/>
          <p:cNvSpPr txBox="1"/>
          <p:nvPr/>
        </p:nvSpPr>
        <p:spPr>
          <a:xfrm>
            <a:off x="4500562" y="433566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ROLL</a:t>
            </a:r>
            <a:endParaRPr lang="zh-CN" altLang="en-US" sz="1400" baseline="-25000" dirty="0"/>
          </a:p>
        </p:txBody>
      </p:sp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22" y="142876"/>
            <a:ext cx="3228978" cy="136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6308" y="0"/>
            <a:ext cx="54769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0"/>
            <a:ext cx="27860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111 Metin kutusu"/>
          <p:cNvSpPr txBox="1"/>
          <p:nvPr/>
        </p:nvSpPr>
        <p:spPr>
          <a:xfrm>
            <a:off x="6786578" y="2643182"/>
            <a:ext cx="221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Design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Control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and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Datapath</a:t>
            </a:r>
            <a:r>
              <a:rPr lang="tr-TR" sz="3200" b="1" dirty="0" smtClean="0">
                <a:solidFill>
                  <a:srgbClr val="FF0000"/>
                </a:solidFill>
              </a:rPr>
              <a:t> !!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5" grpId="0"/>
      <p:bldP spid="40" grpId="0"/>
      <p:bldP spid="48" grpId="0"/>
      <p:bldP spid="50" grpId="0"/>
      <p:bldP spid="53" grpId="0"/>
      <p:bldP spid="55" grpId="0"/>
      <p:bldP spid="61" grpId="0"/>
      <p:bldP spid="64" grpId="0"/>
      <p:bldP spid="72" grpId="0"/>
      <p:bldP spid="76" grpId="0"/>
      <p:bldP spid="83" grpId="0"/>
      <p:bldP spid="84" grpId="0"/>
      <p:bldP spid="87" grpId="0"/>
      <p:bldP spid="91" grpId="0"/>
      <p:bldP spid="93" grpId="0"/>
      <p:bldP spid="1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Microprogrammed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Control</a:t>
            </a:r>
            <a:endParaRPr lang="en-US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Microprogrammed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Control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— a control unit with binary control values stored as </a:t>
            </a:r>
            <a:r>
              <a:rPr lang="en-US" sz="2400" u="sng" dirty="0">
                <a:latin typeface="Comic Sans MS" pitchFamily="66" charset="0"/>
                <a:cs typeface="Times New Roman" pitchFamily="18" charset="0"/>
              </a:rPr>
              <a:t>words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in </a:t>
            </a:r>
            <a:r>
              <a:rPr lang="en-US" sz="2400" u="sng" dirty="0">
                <a:latin typeface="Comic Sans MS" pitchFamily="66" charset="0"/>
                <a:cs typeface="Times New Roman" pitchFamily="18" charset="0"/>
              </a:rPr>
              <a:t>memory.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Microinstructions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— words in the control memory.</a:t>
            </a:r>
          </a:p>
          <a:p>
            <a:r>
              <a:rPr lang="en-US" sz="2400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Microprogram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— a sequence of microinstructions.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Control Memory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— RAM or ROM memory holding the microinstructions.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Writeable Control Memory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— RAM Memory into which microinstructions may be 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47" y="571480"/>
            <a:ext cx="45434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4139951" cy="10207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Microprogrammed</a:t>
            </a:r>
            <a:r>
              <a:rPr lang="en-US" dirty="0">
                <a:solidFill>
                  <a:srgbClr val="FF0000"/>
                </a:solidFill>
              </a:rPr>
              <a:t> Control </a:t>
            </a:r>
            <a:r>
              <a:rPr lang="en-US" b="0" dirty="0">
                <a:solidFill>
                  <a:srgbClr val="FF0000"/>
                </a:solidFill>
              </a:rPr>
              <a:t>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Digital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Systems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93507"/>
          </a:xfrm>
        </p:spPr>
        <p:txBody>
          <a:bodyPr>
            <a:noAutofit/>
          </a:bodyPr>
          <a:lstStyle/>
          <a:p>
            <a:r>
              <a:rPr lang="tr-TR" sz="2800" dirty="0" err="1" smtClean="0">
                <a:latin typeface="Comic Sans MS" pitchFamily="66" charset="0"/>
              </a:rPr>
              <a:t>Interconnected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flip</a:t>
            </a:r>
            <a:r>
              <a:rPr lang="tr-TR" sz="2800" dirty="0" smtClean="0">
                <a:latin typeface="Comic Sans MS" pitchFamily="66" charset="0"/>
              </a:rPr>
              <a:t>-</a:t>
            </a:r>
            <a:r>
              <a:rPr lang="tr-TR" sz="2800" dirty="0" err="1" smtClean="0">
                <a:latin typeface="Comic Sans MS" pitchFamily="66" charset="0"/>
              </a:rPr>
              <a:t>flops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and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gates</a:t>
            </a:r>
            <a:r>
              <a:rPr lang="tr-TR" sz="2800" dirty="0" smtClean="0">
                <a:latin typeface="Comic Sans MS" pitchFamily="66" charset="0"/>
              </a:rPr>
              <a:t>.</a:t>
            </a:r>
          </a:p>
          <a:p>
            <a:pPr lvl="1"/>
            <a:r>
              <a:rPr lang="tr-TR" dirty="0" err="1" smtClean="0">
                <a:latin typeface="Comic Sans MS" pitchFamily="66" charset="0"/>
              </a:rPr>
              <a:t>Sequential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circuits</a:t>
            </a:r>
            <a:r>
              <a:rPr lang="tr-TR" dirty="0" smtClean="0">
                <a:latin typeface="Comic Sans MS" pitchFamily="66" charset="0"/>
              </a:rPr>
              <a:t> –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state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tables</a:t>
            </a:r>
            <a:endParaRPr lang="tr-TR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r>
              <a:rPr lang="tr-TR" dirty="0" err="1" smtClean="0">
                <a:latin typeface="Comic Sans MS" pitchFamily="66" charset="0"/>
              </a:rPr>
              <a:t>The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number</a:t>
            </a:r>
            <a:r>
              <a:rPr lang="tr-TR" dirty="0" smtClean="0">
                <a:latin typeface="Comic Sans MS" pitchFamily="66" charset="0"/>
              </a:rPr>
              <a:t> of </a:t>
            </a:r>
            <a:r>
              <a:rPr lang="tr-TR" dirty="0" err="1" smtClean="0">
                <a:latin typeface="Comic Sans MS" pitchFamily="66" charset="0"/>
              </a:rPr>
              <a:t>states</a:t>
            </a:r>
            <a:r>
              <a:rPr lang="tr-TR" dirty="0" smtClean="0">
                <a:latin typeface="Comic Sans MS" pitchFamily="66" charset="0"/>
              </a:rPr>
              <a:t> –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prohibitively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large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!!!</a:t>
            </a:r>
          </a:p>
          <a:p>
            <a:r>
              <a:rPr lang="tr-TR" sz="2800" dirty="0" err="1" smtClean="0">
                <a:latin typeface="Comic Sans MS" pitchFamily="66" charset="0"/>
              </a:rPr>
              <a:t>Systems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are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composed</a:t>
            </a:r>
            <a:r>
              <a:rPr lang="tr-TR" sz="2800" dirty="0" smtClean="0">
                <a:latin typeface="Comic Sans MS" pitchFamily="66" charset="0"/>
              </a:rPr>
              <a:t> of</a:t>
            </a:r>
          </a:p>
          <a:p>
            <a:pPr lvl="1"/>
            <a:r>
              <a:rPr lang="tr-TR" dirty="0" err="1" smtClean="0">
                <a:latin typeface="Comic Sans MS" pitchFamily="66" charset="0"/>
              </a:rPr>
              <a:t>Subsystems</a:t>
            </a:r>
            <a:r>
              <a:rPr lang="tr-TR" dirty="0" smtClean="0">
                <a:latin typeface="Comic Sans MS" pitchFamily="66" charset="0"/>
              </a:rPr>
              <a:t> (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modules</a:t>
            </a:r>
            <a:r>
              <a:rPr lang="tr-TR" dirty="0" smtClean="0">
                <a:latin typeface="Comic Sans MS" pitchFamily="66" charset="0"/>
              </a:rPr>
              <a:t>) -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modular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hierarchial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Comic Sans MS" pitchFamily="66" charset="0"/>
              </a:rPr>
              <a:t>approach</a:t>
            </a:r>
            <a:endParaRPr lang="tr-TR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lvl="2"/>
            <a:r>
              <a:rPr lang="tr-TR" sz="2800" dirty="0" err="1" smtClean="0">
                <a:latin typeface="Comic Sans MS" pitchFamily="66" charset="0"/>
              </a:rPr>
              <a:t>Modules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are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composed</a:t>
            </a:r>
            <a:r>
              <a:rPr lang="tr-TR" sz="2800" dirty="0" smtClean="0">
                <a:latin typeface="Comic Sans MS" pitchFamily="66" charset="0"/>
              </a:rPr>
              <a:t> of </a:t>
            </a:r>
          </a:p>
          <a:p>
            <a:pPr lvl="3"/>
            <a:r>
              <a:rPr lang="tr-TR" sz="2800" dirty="0" err="1" smtClean="0">
                <a:latin typeface="Comic Sans MS" pitchFamily="66" charset="0"/>
              </a:rPr>
              <a:t>Functional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blocks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registers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counters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decoders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multiplexers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buses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arithmetic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elements</a:t>
            </a:r>
            <a:r>
              <a:rPr lang="tr-TR" sz="2800" dirty="0" smtClean="0">
                <a:latin typeface="Comic Sans MS" pitchFamily="66" charset="0"/>
              </a:rPr>
              <a:t>, </a:t>
            </a:r>
            <a:r>
              <a:rPr lang="tr-TR" sz="2800" dirty="0" err="1" smtClean="0">
                <a:latin typeface="Comic Sans MS" pitchFamily="66" charset="0"/>
              </a:rPr>
              <a:t>flip</a:t>
            </a:r>
            <a:r>
              <a:rPr lang="tr-TR" sz="2800" dirty="0" smtClean="0">
                <a:latin typeface="Comic Sans MS" pitchFamily="66" charset="0"/>
              </a:rPr>
              <a:t>-</a:t>
            </a:r>
            <a:r>
              <a:rPr lang="tr-TR" sz="2800" dirty="0" err="1" smtClean="0">
                <a:latin typeface="Comic Sans MS" pitchFamily="66" charset="0"/>
              </a:rPr>
              <a:t>flops</a:t>
            </a:r>
            <a:endParaRPr lang="tr-TR" sz="2800" dirty="0" smtClean="0">
              <a:latin typeface="Comic Sans MS" pitchFamily="66" charset="0"/>
            </a:endParaRPr>
          </a:p>
          <a:p>
            <a:pPr lvl="2"/>
            <a:r>
              <a:rPr lang="tr-TR" sz="2800" dirty="0" err="1" smtClean="0">
                <a:latin typeface="Comic Sans MS" pitchFamily="66" charset="0"/>
              </a:rPr>
              <a:t>Modules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communicate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with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data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and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control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signals</a:t>
            </a:r>
            <a:r>
              <a:rPr lang="tr-TR" sz="2800" dirty="0" smtClean="0">
                <a:latin typeface="Comic Sans MS" pitchFamily="66" charset="0"/>
              </a:rPr>
              <a:t>.</a:t>
            </a:r>
          </a:p>
          <a:p>
            <a:pPr lvl="1"/>
            <a:endParaRPr lang="tr-TR" dirty="0" smtClean="0">
              <a:latin typeface="Comic Sans MS" pitchFamily="66" charset="0"/>
            </a:endParaRPr>
          </a:p>
          <a:p>
            <a:pPr lvl="2"/>
            <a:endParaRPr lang="tr-TR" sz="2800" dirty="0" smtClean="0">
              <a:latin typeface="Comic Sans MS" pitchFamily="66" charset="0"/>
            </a:endParaRPr>
          </a:p>
          <a:p>
            <a:pPr lvl="1"/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Digital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Systems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825"/>
            <a:ext cx="8001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93507"/>
          </a:xfrm>
        </p:spPr>
        <p:txBody>
          <a:bodyPr>
            <a:no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Data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path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800" dirty="0" smtClean="0">
                <a:latin typeface="Comic Sans MS" pitchFamily="66" charset="0"/>
              </a:rPr>
              <a:t>– </a:t>
            </a:r>
            <a:r>
              <a:rPr lang="tr-TR" sz="2800" dirty="0" err="1" smtClean="0">
                <a:latin typeface="Comic Sans MS" pitchFamily="66" charset="0"/>
              </a:rPr>
              <a:t>performs</a:t>
            </a:r>
            <a:r>
              <a:rPr lang="tr-TR" sz="2800" dirty="0" smtClean="0">
                <a:latin typeface="Comic Sans MS" pitchFamily="66" charset="0"/>
              </a:rPr>
              <a:t> data </a:t>
            </a:r>
            <a:r>
              <a:rPr lang="tr-TR" sz="2800" dirty="0" err="1" smtClean="0">
                <a:latin typeface="Comic Sans MS" pitchFamily="66" charset="0"/>
              </a:rPr>
              <a:t>processing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operations</a:t>
            </a:r>
            <a:endParaRPr lang="tr-TR" sz="2800" dirty="0" smtClean="0">
              <a:latin typeface="Comic Sans MS" pitchFamily="66" charset="0"/>
            </a:endParaRPr>
          </a:p>
          <a:p>
            <a:pPr lvl="1"/>
            <a:r>
              <a:rPr lang="tr-TR" sz="2400" dirty="0" err="1" smtClean="0">
                <a:latin typeface="Comic Sans MS" pitchFamily="66" charset="0"/>
              </a:rPr>
              <a:t>Defined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by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their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registers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and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the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operations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performed</a:t>
            </a:r>
            <a:r>
              <a:rPr lang="tr-TR" sz="2400" dirty="0" smtClean="0">
                <a:latin typeface="Comic Sans MS" pitchFamily="66" charset="0"/>
              </a:rPr>
              <a:t> on </a:t>
            </a:r>
            <a:r>
              <a:rPr lang="tr-TR" sz="2400" dirty="0" err="1" smtClean="0">
                <a:latin typeface="Comic Sans MS" pitchFamily="66" charset="0"/>
              </a:rPr>
              <a:t>binary</a:t>
            </a:r>
            <a:r>
              <a:rPr lang="tr-TR" sz="2400" dirty="0" smtClean="0">
                <a:latin typeface="Comic Sans MS" pitchFamily="66" charset="0"/>
              </a:rPr>
              <a:t> data </a:t>
            </a:r>
            <a:r>
              <a:rPr lang="tr-TR" sz="2400" dirty="0" err="1" smtClean="0">
                <a:latin typeface="Comic Sans MS" pitchFamily="66" charset="0"/>
              </a:rPr>
              <a:t>stored</a:t>
            </a:r>
            <a:r>
              <a:rPr lang="tr-TR" sz="2400" dirty="0" smtClean="0">
                <a:latin typeface="Comic Sans MS" pitchFamily="66" charset="0"/>
              </a:rPr>
              <a:t> in </a:t>
            </a:r>
            <a:r>
              <a:rPr lang="tr-TR" sz="2400" dirty="0" err="1" smtClean="0">
                <a:latin typeface="Comic Sans MS" pitchFamily="66" charset="0"/>
              </a:rPr>
              <a:t>the</a:t>
            </a:r>
            <a:r>
              <a:rPr lang="tr-TR" sz="2400" dirty="0" smtClean="0">
                <a:latin typeface="Comic Sans MS" pitchFamily="66" charset="0"/>
              </a:rPr>
              <a:t> </a:t>
            </a:r>
            <a:r>
              <a:rPr lang="tr-TR" sz="2400" dirty="0" err="1" smtClean="0">
                <a:latin typeface="Comic Sans MS" pitchFamily="66" charset="0"/>
              </a:rPr>
              <a:t>registers</a:t>
            </a:r>
            <a:r>
              <a:rPr lang="tr-TR" sz="2400" dirty="0" smtClean="0">
                <a:latin typeface="Comic Sans MS" pitchFamily="66" charset="0"/>
              </a:rPr>
              <a:t>.</a:t>
            </a:r>
          </a:p>
          <a:p>
            <a:pPr lvl="2"/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Registers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are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basic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components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digital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  <a:latin typeface="Comic Sans MS" pitchFamily="66" charset="0"/>
              </a:rPr>
              <a:t>system</a:t>
            </a:r>
            <a:r>
              <a:rPr lang="tr-TR" sz="2000" b="1" u="sng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</a:p>
          <a:p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Control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Comic Sans MS" pitchFamily="66" charset="0"/>
              </a:rPr>
              <a:t>unit</a:t>
            </a: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800" dirty="0" smtClean="0">
                <a:latin typeface="Comic Sans MS" pitchFamily="66" charset="0"/>
              </a:rPr>
              <a:t>– </a:t>
            </a:r>
            <a:r>
              <a:rPr lang="tr-TR" sz="2800" dirty="0" err="1" smtClean="0">
                <a:latin typeface="Comic Sans MS" pitchFamily="66" charset="0"/>
              </a:rPr>
              <a:t>determines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latin typeface="Comic Sans MS" pitchFamily="66" charset="0"/>
              </a:rPr>
              <a:t>the</a:t>
            </a:r>
            <a:r>
              <a:rPr lang="tr-TR" sz="2800" dirty="0" smtClean="0">
                <a:latin typeface="Comic Sans MS" pitchFamily="66" charset="0"/>
              </a:rPr>
              <a:t> </a:t>
            </a:r>
            <a:r>
              <a:rPr lang="tr-TR" sz="2800" dirty="0" err="1" smtClean="0">
                <a:solidFill>
                  <a:schemeClr val="tx2"/>
                </a:solidFill>
                <a:latin typeface="Comic Sans MS" pitchFamily="66" charset="0"/>
              </a:rPr>
              <a:t>sequence</a:t>
            </a:r>
            <a:r>
              <a:rPr lang="tr-TR" sz="2800" dirty="0" smtClean="0">
                <a:latin typeface="Comic Sans MS" pitchFamily="66" charset="0"/>
              </a:rPr>
              <a:t> of </a:t>
            </a:r>
            <a:r>
              <a:rPr lang="tr-TR" sz="2800" dirty="0" err="1" smtClean="0">
                <a:latin typeface="Comic Sans MS" pitchFamily="66" charset="0"/>
              </a:rPr>
              <a:t>operations</a:t>
            </a:r>
            <a:endParaRPr lang="tr-TR" sz="2800" dirty="0" smtClean="0">
              <a:latin typeface="Comic Sans MS" pitchFamily="66" charset="0"/>
            </a:endParaRPr>
          </a:p>
          <a:p>
            <a:pPr lvl="1"/>
            <a:endParaRPr lang="tr-TR" dirty="0" smtClean="0">
              <a:latin typeface="Comic Sans MS" pitchFamily="66" charset="0"/>
            </a:endParaRPr>
          </a:p>
          <a:p>
            <a:pPr lvl="2"/>
            <a:endParaRPr lang="tr-TR" sz="2800" dirty="0" smtClean="0">
              <a:latin typeface="Comic Sans MS" pitchFamily="66" charset="0"/>
            </a:endParaRPr>
          </a:p>
          <a:p>
            <a:pPr lvl="1"/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Register Transfer Operations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Register Transfer Operations 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– 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movement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processing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 of data stored in registers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Three basic components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set of registers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operations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control of operations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Elementary Operations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-- load, count, shift, add, bitwise "OR", etc.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  <a:cs typeface="Times New Roman" pitchFamily="18" charset="0"/>
              </a:rPr>
              <a:t>Elementary operations called </a:t>
            </a:r>
            <a:r>
              <a:rPr lang="en-US" sz="2400" b="1" i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microoperations</a:t>
            </a:r>
            <a:r>
              <a:rPr lang="en-US" sz="2400" b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3366</Words>
  <Application>Microsoft Office PowerPoint</Application>
  <PresentationFormat>Ekran Gösterisi (4:3)</PresentationFormat>
  <Paragraphs>1001</Paragraphs>
  <Slides>66</Slides>
  <Notes>23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68" baseType="lpstr">
      <vt:lpstr>Ofis Teması</vt:lpstr>
      <vt:lpstr>Document</vt:lpstr>
      <vt:lpstr>Registers  &amp; Register Transfers</vt:lpstr>
      <vt:lpstr>Registers</vt:lpstr>
      <vt:lpstr>Example: 2-bit Register</vt:lpstr>
      <vt:lpstr>Register as a Storage</vt:lpstr>
      <vt:lpstr>Registers with Load-Controlled Feedback</vt:lpstr>
      <vt:lpstr>Slayt 6</vt:lpstr>
      <vt:lpstr>Digital Systems</vt:lpstr>
      <vt:lpstr>Digital Systems</vt:lpstr>
      <vt:lpstr>Register Transfer Operations</vt:lpstr>
      <vt:lpstr>Register Notation</vt:lpstr>
      <vt:lpstr>Conditional Transfer</vt:lpstr>
      <vt:lpstr>Microoperations</vt:lpstr>
      <vt:lpstr>Microoperations</vt:lpstr>
      <vt:lpstr>Arithmetic Microoperations</vt:lpstr>
      <vt:lpstr>Example</vt:lpstr>
      <vt:lpstr>Logical Microoperations</vt:lpstr>
      <vt:lpstr>Shift Microoperations</vt:lpstr>
      <vt:lpstr>Microoperations on a Single Register</vt:lpstr>
      <vt:lpstr>Microoperations on a Single Register</vt:lpstr>
      <vt:lpstr>Multiplexer-Based Transfers</vt:lpstr>
      <vt:lpstr>Generalization of Multiplexer Selection  for n Sources</vt:lpstr>
      <vt:lpstr>Shift Registers</vt:lpstr>
      <vt:lpstr>Shift Registers (continued)</vt:lpstr>
      <vt:lpstr>Parallel Load Shift Registers </vt:lpstr>
      <vt:lpstr>Bidirectional Shift Register</vt:lpstr>
      <vt:lpstr>Counters</vt:lpstr>
      <vt:lpstr>Ripple Counter </vt:lpstr>
      <vt:lpstr>Ripple Counter (continued) </vt:lpstr>
      <vt:lpstr>Ripple Counter (continued)</vt:lpstr>
      <vt:lpstr>Synchronous Counters</vt:lpstr>
      <vt:lpstr>Synchronous Counters (continued)</vt:lpstr>
      <vt:lpstr>Counter with Parallel Load</vt:lpstr>
      <vt:lpstr>Synchronous Counters (continued)</vt:lpstr>
      <vt:lpstr>Design Example:  Synchronous BCD</vt:lpstr>
      <vt:lpstr>Synchronous BCD (continued)</vt:lpstr>
      <vt:lpstr>Synchronous BCD (continued)</vt:lpstr>
      <vt:lpstr>Synchronous BCD</vt:lpstr>
      <vt:lpstr>Arbitrary Count Sequence</vt:lpstr>
      <vt:lpstr>Register Cell Design</vt:lpstr>
      <vt:lpstr>Register Cell Design</vt:lpstr>
      <vt:lpstr>Example 1: Design-1</vt:lpstr>
      <vt:lpstr>Example 1: Design -2</vt:lpstr>
      <vt:lpstr>Multiplexer and Bus-Based Transfers  for  Multiple Registers</vt:lpstr>
      <vt:lpstr>Dedicated MUX-Based Transfers </vt:lpstr>
      <vt:lpstr>Multiplexer Bus</vt:lpstr>
      <vt:lpstr>Three-State Bus</vt:lpstr>
      <vt:lpstr>Serial Transfer and Microoperations</vt:lpstr>
      <vt:lpstr>Serial Transfers and Microoperations</vt:lpstr>
      <vt:lpstr>Serial Adder</vt:lpstr>
      <vt:lpstr>Control of Register Transfers</vt:lpstr>
      <vt:lpstr>Programmable and Non-Programmable Systems</vt:lpstr>
      <vt:lpstr>Register Transfer System Design Procedure</vt:lpstr>
      <vt:lpstr>The State Machine Diagram Model (SMD)</vt:lpstr>
      <vt:lpstr>Example-1</vt:lpstr>
      <vt:lpstr>Example-2</vt:lpstr>
      <vt:lpstr>Design Example – DASHWATCH - Specs</vt:lpstr>
      <vt:lpstr>Design Example – DASHWATCH - Specs</vt:lpstr>
      <vt:lpstr>DASHWATCH – Registers (BCD Counter)</vt:lpstr>
      <vt:lpstr>State Machine Diagram</vt:lpstr>
      <vt:lpstr>Slayt 60</vt:lpstr>
      <vt:lpstr>Flip-Flop Input Equations One-Hot State Assignment – 7 bits    State S1 entered only by using asynchronous RESET  </vt:lpstr>
      <vt:lpstr>Slayt 62</vt:lpstr>
      <vt:lpstr>Design Example – PIG - Specs</vt:lpstr>
      <vt:lpstr>Slayt 64</vt:lpstr>
      <vt:lpstr>Microprogrammed Control</vt:lpstr>
      <vt:lpstr>Microprogrammed Control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325</cp:revision>
  <dcterms:created xsi:type="dcterms:W3CDTF">2013-12-08T10:56:10Z</dcterms:created>
  <dcterms:modified xsi:type="dcterms:W3CDTF">2014-03-25T11:00:28Z</dcterms:modified>
</cp:coreProperties>
</file>