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95" r:id="rId3"/>
    <p:sldId id="362" r:id="rId4"/>
    <p:sldId id="386" r:id="rId5"/>
    <p:sldId id="363" r:id="rId6"/>
    <p:sldId id="366" r:id="rId7"/>
    <p:sldId id="367" r:id="rId8"/>
    <p:sldId id="368" r:id="rId9"/>
    <p:sldId id="369" r:id="rId10"/>
    <p:sldId id="371" r:id="rId11"/>
    <p:sldId id="373" r:id="rId12"/>
    <p:sldId id="388" r:id="rId13"/>
    <p:sldId id="389" r:id="rId14"/>
    <p:sldId id="390" r:id="rId15"/>
    <p:sldId id="391" r:id="rId16"/>
    <p:sldId id="392" r:id="rId17"/>
    <p:sldId id="393" r:id="rId18"/>
    <p:sldId id="394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8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7C85D-A534-4DD7-B530-5CE50D166F54}" type="datetimeFigureOut">
              <a:rPr lang="tr-TR" smtClean="0"/>
              <a:pPr/>
              <a:t>01.04.2014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45E0B-6016-4477-8EDB-22A7E0CF379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01.04.2014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01.04.2014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01.04.2014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01.04.2014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01.04.2014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01.04.2014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20FD-3118-4A75-AF3B-E916D07C1C78}" type="datetimeFigureOut">
              <a:rPr lang="tr-TR" smtClean="0"/>
              <a:pPr/>
              <a:t>01.04.2014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3384376"/>
          </a:xfrm>
        </p:spPr>
        <p:txBody>
          <a:bodyPr>
            <a:noAutofit/>
          </a:bodyPr>
          <a:lstStyle/>
          <a:p>
            <a:r>
              <a:rPr lang="tr-TR" sz="8000" dirty="0" err="1" smtClean="0">
                <a:solidFill>
                  <a:schemeClr val="tx2"/>
                </a:solidFill>
                <a:latin typeface="Comic Sans MS" pitchFamily="66" charset="0"/>
              </a:rPr>
              <a:t>Memory</a:t>
            </a:r>
            <a: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8000" dirty="0" err="1" smtClean="0">
                <a:solidFill>
                  <a:schemeClr val="tx2"/>
                </a:solidFill>
                <a:latin typeface="Comic Sans MS" pitchFamily="66" charset="0"/>
              </a:rPr>
              <a:t>Basics</a:t>
            </a:r>
            <a:endParaRPr lang="tr-TR" sz="80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Cell Arrays and Coincident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Selection</a:t>
            </a:r>
            <a:endParaRPr lang="en-US" sz="3200" b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3985642" y="1362075"/>
            <a:ext cx="660400" cy="25019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190" name="Freeform 6"/>
          <p:cNvSpPr>
            <a:spLocks noEditPoints="1"/>
          </p:cNvSpPr>
          <p:nvPr/>
        </p:nvSpPr>
        <p:spPr bwMode="auto">
          <a:xfrm>
            <a:off x="4504754" y="4319588"/>
            <a:ext cx="3736975" cy="1395412"/>
          </a:xfrm>
          <a:custGeom>
            <a:avLst/>
            <a:gdLst/>
            <a:ahLst/>
            <a:cxnLst>
              <a:cxn ang="0">
                <a:pos x="2292" y="96"/>
              </a:cxn>
              <a:cxn ang="0">
                <a:pos x="2354" y="96"/>
              </a:cxn>
              <a:cxn ang="0">
                <a:pos x="2354" y="688"/>
              </a:cxn>
              <a:cxn ang="0">
                <a:pos x="574" y="289"/>
              </a:cxn>
              <a:cxn ang="0">
                <a:pos x="574" y="879"/>
              </a:cxn>
              <a:cxn ang="0">
                <a:pos x="1903" y="0"/>
              </a:cxn>
              <a:cxn ang="0">
                <a:pos x="1862" y="0"/>
              </a:cxn>
              <a:cxn ang="0">
                <a:pos x="1862" y="393"/>
              </a:cxn>
              <a:cxn ang="0">
                <a:pos x="0" y="393"/>
              </a:cxn>
              <a:cxn ang="0">
                <a:pos x="274" y="0"/>
              </a:cxn>
              <a:cxn ang="0">
                <a:pos x="233" y="0"/>
              </a:cxn>
              <a:cxn ang="0">
                <a:pos x="233" y="393"/>
              </a:cxn>
              <a:cxn ang="0">
                <a:pos x="817" y="0"/>
              </a:cxn>
              <a:cxn ang="0">
                <a:pos x="776" y="0"/>
              </a:cxn>
              <a:cxn ang="0">
                <a:pos x="776" y="393"/>
              </a:cxn>
              <a:cxn ang="0">
                <a:pos x="1360" y="0"/>
              </a:cxn>
              <a:cxn ang="0">
                <a:pos x="1319" y="0"/>
              </a:cxn>
              <a:cxn ang="0">
                <a:pos x="1319" y="393"/>
              </a:cxn>
              <a:cxn ang="0">
                <a:pos x="1993" y="292"/>
              </a:cxn>
              <a:cxn ang="0">
                <a:pos x="1993" y="490"/>
              </a:cxn>
              <a:cxn ang="0">
                <a:pos x="7" y="490"/>
              </a:cxn>
              <a:cxn ang="0">
                <a:pos x="383" y="292"/>
              </a:cxn>
              <a:cxn ang="0">
                <a:pos x="383" y="490"/>
              </a:cxn>
              <a:cxn ang="0">
                <a:pos x="923" y="292"/>
              </a:cxn>
              <a:cxn ang="0">
                <a:pos x="923" y="490"/>
              </a:cxn>
              <a:cxn ang="0">
                <a:pos x="1464" y="292"/>
              </a:cxn>
              <a:cxn ang="0">
                <a:pos x="1464" y="490"/>
              </a:cxn>
            </a:cxnLst>
            <a:rect l="0" t="0" r="r" b="b"/>
            <a:pathLst>
              <a:path w="2354" h="879">
                <a:moveTo>
                  <a:pt x="2292" y="96"/>
                </a:moveTo>
                <a:lnTo>
                  <a:pt x="2354" y="96"/>
                </a:lnTo>
                <a:lnTo>
                  <a:pt x="2354" y="688"/>
                </a:lnTo>
                <a:moveTo>
                  <a:pt x="574" y="289"/>
                </a:moveTo>
                <a:lnTo>
                  <a:pt x="574" y="879"/>
                </a:lnTo>
                <a:moveTo>
                  <a:pt x="1903" y="0"/>
                </a:moveTo>
                <a:lnTo>
                  <a:pt x="1862" y="0"/>
                </a:lnTo>
                <a:lnTo>
                  <a:pt x="1862" y="393"/>
                </a:lnTo>
                <a:lnTo>
                  <a:pt x="0" y="393"/>
                </a:lnTo>
                <a:moveTo>
                  <a:pt x="274" y="0"/>
                </a:moveTo>
                <a:lnTo>
                  <a:pt x="233" y="0"/>
                </a:lnTo>
                <a:lnTo>
                  <a:pt x="233" y="393"/>
                </a:lnTo>
                <a:moveTo>
                  <a:pt x="817" y="0"/>
                </a:moveTo>
                <a:lnTo>
                  <a:pt x="776" y="0"/>
                </a:lnTo>
                <a:lnTo>
                  <a:pt x="776" y="393"/>
                </a:lnTo>
                <a:moveTo>
                  <a:pt x="1360" y="0"/>
                </a:moveTo>
                <a:lnTo>
                  <a:pt x="1319" y="0"/>
                </a:lnTo>
                <a:lnTo>
                  <a:pt x="1319" y="393"/>
                </a:lnTo>
                <a:moveTo>
                  <a:pt x="1993" y="292"/>
                </a:moveTo>
                <a:lnTo>
                  <a:pt x="1993" y="490"/>
                </a:lnTo>
                <a:lnTo>
                  <a:pt x="7" y="490"/>
                </a:lnTo>
                <a:moveTo>
                  <a:pt x="383" y="292"/>
                </a:moveTo>
                <a:lnTo>
                  <a:pt x="383" y="490"/>
                </a:lnTo>
                <a:moveTo>
                  <a:pt x="923" y="292"/>
                </a:moveTo>
                <a:lnTo>
                  <a:pt x="923" y="490"/>
                </a:lnTo>
                <a:moveTo>
                  <a:pt x="1464" y="292"/>
                </a:moveTo>
                <a:lnTo>
                  <a:pt x="1464" y="49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191" name="Freeform 7"/>
          <p:cNvSpPr>
            <a:spLocks noEditPoints="1"/>
          </p:cNvSpPr>
          <p:nvPr/>
        </p:nvSpPr>
        <p:spPr bwMode="auto">
          <a:xfrm>
            <a:off x="5568379" y="4471988"/>
            <a:ext cx="3349625" cy="1243012"/>
          </a:xfrm>
          <a:custGeom>
            <a:avLst/>
            <a:gdLst/>
            <a:ahLst/>
            <a:cxnLst>
              <a:cxn ang="0">
                <a:pos x="442" y="193"/>
              </a:cxn>
              <a:cxn ang="0">
                <a:pos x="442" y="783"/>
              </a:cxn>
              <a:cxn ang="0">
                <a:pos x="978" y="193"/>
              </a:cxn>
              <a:cxn ang="0">
                <a:pos x="978" y="783"/>
              </a:cxn>
              <a:cxn ang="0">
                <a:pos x="1516" y="193"/>
              </a:cxn>
              <a:cxn ang="0">
                <a:pos x="1516" y="783"/>
              </a:cxn>
              <a:cxn ang="0">
                <a:pos x="0" y="0"/>
              </a:cxn>
              <a:cxn ang="0">
                <a:pos x="61" y="0"/>
              </a:cxn>
              <a:cxn ang="0">
                <a:pos x="61" y="592"/>
              </a:cxn>
              <a:cxn ang="0">
                <a:pos x="13" y="592"/>
              </a:cxn>
              <a:cxn ang="0">
                <a:pos x="2110" y="592"/>
              </a:cxn>
              <a:cxn ang="0">
                <a:pos x="2110" y="689"/>
              </a:cxn>
              <a:cxn ang="0">
                <a:pos x="539" y="0"/>
              </a:cxn>
              <a:cxn ang="0">
                <a:pos x="603" y="0"/>
              </a:cxn>
              <a:cxn ang="0">
                <a:pos x="603" y="592"/>
              </a:cxn>
              <a:cxn ang="0">
                <a:pos x="1081" y="0"/>
              </a:cxn>
              <a:cxn ang="0">
                <a:pos x="1142" y="0"/>
              </a:cxn>
              <a:cxn ang="0">
                <a:pos x="1142" y="592"/>
              </a:cxn>
            </a:cxnLst>
            <a:rect l="0" t="0" r="r" b="b"/>
            <a:pathLst>
              <a:path w="2110" h="783">
                <a:moveTo>
                  <a:pt x="442" y="193"/>
                </a:moveTo>
                <a:lnTo>
                  <a:pt x="442" y="783"/>
                </a:lnTo>
                <a:moveTo>
                  <a:pt x="978" y="193"/>
                </a:moveTo>
                <a:lnTo>
                  <a:pt x="978" y="783"/>
                </a:lnTo>
                <a:moveTo>
                  <a:pt x="1516" y="193"/>
                </a:moveTo>
                <a:lnTo>
                  <a:pt x="1516" y="783"/>
                </a:lnTo>
                <a:moveTo>
                  <a:pt x="0" y="0"/>
                </a:moveTo>
                <a:lnTo>
                  <a:pt x="61" y="0"/>
                </a:lnTo>
                <a:lnTo>
                  <a:pt x="61" y="592"/>
                </a:lnTo>
                <a:lnTo>
                  <a:pt x="13" y="592"/>
                </a:lnTo>
                <a:lnTo>
                  <a:pt x="2110" y="592"/>
                </a:lnTo>
                <a:lnTo>
                  <a:pt x="2110" y="689"/>
                </a:lnTo>
                <a:moveTo>
                  <a:pt x="539" y="0"/>
                </a:moveTo>
                <a:lnTo>
                  <a:pt x="603" y="0"/>
                </a:lnTo>
                <a:lnTo>
                  <a:pt x="603" y="592"/>
                </a:lnTo>
                <a:moveTo>
                  <a:pt x="1081" y="0"/>
                </a:moveTo>
                <a:lnTo>
                  <a:pt x="1142" y="0"/>
                </a:lnTo>
                <a:lnTo>
                  <a:pt x="1142" y="592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192" name="Rectangle 8"/>
          <p:cNvSpPr>
            <a:spLocks noChangeArrowheads="1"/>
          </p:cNvSpPr>
          <p:nvPr/>
        </p:nvSpPr>
        <p:spPr bwMode="auto">
          <a:xfrm>
            <a:off x="3947542" y="4876800"/>
            <a:ext cx="5238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Data input</a:t>
            </a:r>
            <a:endParaRPr lang="en-US" sz="900"/>
          </a:p>
        </p:txBody>
      </p:sp>
      <p:sp>
        <p:nvSpPr>
          <p:cNvPr id="733193" name="Rectangle 9"/>
          <p:cNvSpPr>
            <a:spLocks noChangeArrowheads="1"/>
          </p:cNvSpPr>
          <p:nvPr/>
        </p:nvSpPr>
        <p:spPr bwMode="auto">
          <a:xfrm>
            <a:off x="3918967" y="5032375"/>
            <a:ext cx="571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 dirty="0">
                <a:solidFill>
                  <a:srgbClr val="000000"/>
                </a:solidFill>
              </a:rPr>
              <a:t>Read/Write</a:t>
            </a:r>
            <a:endParaRPr lang="en-US" sz="900" dirty="0"/>
          </a:p>
        </p:txBody>
      </p:sp>
      <p:sp>
        <p:nvSpPr>
          <p:cNvPr id="733194" name="Rectangle 10"/>
          <p:cNvSpPr>
            <a:spLocks noChangeArrowheads="1"/>
          </p:cNvSpPr>
          <p:nvPr/>
        </p:nvSpPr>
        <p:spPr bwMode="auto">
          <a:xfrm>
            <a:off x="5627117" y="535622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 dirty="0">
                <a:solidFill>
                  <a:srgbClr val="000000"/>
                </a:solidFill>
              </a:rPr>
              <a:t>X</a:t>
            </a:r>
            <a:endParaRPr lang="en-US" sz="900" dirty="0"/>
          </a:p>
        </p:txBody>
      </p:sp>
      <p:sp>
        <p:nvSpPr>
          <p:cNvPr id="733195" name="Rectangle 11"/>
          <p:cNvSpPr>
            <a:spLocks noChangeArrowheads="1"/>
          </p:cNvSpPr>
          <p:nvPr/>
        </p:nvSpPr>
        <p:spPr bwMode="auto">
          <a:xfrm>
            <a:off x="7344792" y="535622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X</a:t>
            </a:r>
            <a:endParaRPr lang="en-US" sz="900"/>
          </a:p>
        </p:txBody>
      </p:sp>
      <p:sp>
        <p:nvSpPr>
          <p:cNvPr id="733196" name="Rectangle 12"/>
          <p:cNvSpPr>
            <a:spLocks noChangeArrowheads="1"/>
          </p:cNvSpPr>
          <p:nvPr/>
        </p:nvSpPr>
        <p:spPr bwMode="auto">
          <a:xfrm>
            <a:off x="6485954" y="535622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X</a:t>
            </a:r>
            <a:endParaRPr lang="en-US" sz="900"/>
          </a:p>
        </p:txBody>
      </p:sp>
      <p:sp>
        <p:nvSpPr>
          <p:cNvPr id="733197" name="Rectangle 13"/>
          <p:cNvSpPr>
            <a:spLocks noChangeArrowheads="1"/>
          </p:cNvSpPr>
          <p:nvPr/>
        </p:nvSpPr>
        <p:spPr bwMode="auto">
          <a:xfrm>
            <a:off x="5544567" y="650557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A</a:t>
            </a:r>
            <a:endParaRPr lang="en-US" sz="900"/>
          </a:p>
        </p:txBody>
      </p:sp>
      <p:sp>
        <p:nvSpPr>
          <p:cNvPr id="733198" name="Rectangle 14"/>
          <p:cNvSpPr>
            <a:spLocks noChangeArrowheads="1"/>
          </p:cNvSpPr>
          <p:nvPr/>
        </p:nvSpPr>
        <p:spPr bwMode="auto">
          <a:xfrm>
            <a:off x="5620767" y="655478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1</a:t>
            </a:r>
            <a:endParaRPr lang="en-US" sz="900"/>
          </a:p>
        </p:txBody>
      </p:sp>
      <p:sp>
        <p:nvSpPr>
          <p:cNvPr id="733199" name="Rectangle 15"/>
          <p:cNvSpPr>
            <a:spLocks noChangeArrowheads="1"/>
          </p:cNvSpPr>
          <p:nvPr/>
        </p:nvSpPr>
        <p:spPr bwMode="auto">
          <a:xfrm>
            <a:off x="5855717" y="650557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A</a:t>
            </a:r>
            <a:endParaRPr lang="en-US" sz="900"/>
          </a:p>
        </p:txBody>
      </p:sp>
      <p:sp>
        <p:nvSpPr>
          <p:cNvPr id="733200" name="Rectangle 16"/>
          <p:cNvSpPr>
            <a:spLocks noChangeArrowheads="1"/>
          </p:cNvSpPr>
          <p:nvPr/>
        </p:nvSpPr>
        <p:spPr bwMode="auto">
          <a:xfrm>
            <a:off x="5931917" y="655478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0</a:t>
            </a:r>
            <a:endParaRPr lang="en-US" sz="900"/>
          </a:p>
        </p:txBody>
      </p:sp>
      <p:sp>
        <p:nvSpPr>
          <p:cNvPr id="733202" name="Freeform 18"/>
          <p:cNvSpPr>
            <a:spLocks/>
          </p:cNvSpPr>
          <p:nvPr/>
        </p:nvSpPr>
        <p:spPr bwMode="auto">
          <a:xfrm>
            <a:off x="4928617" y="1362075"/>
            <a:ext cx="660400" cy="3433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6" y="0"/>
              </a:cxn>
              <a:cxn ang="0">
                <a:pos x="416" y="2163"/>
              </a:cxn>
              <a:cxn ang="0">
                <a:pos x="0" y="2163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6" h="2163">
                <a:moveTo>
                  <a:pt x="0" y="0"/>
                </a:moveTo>
                <a:lnTo>
                  <a:pt x="416" y="0"/>
                </a:lnTo>
                <a:lnTo>
                  <a:pt x="416" y="2163"/>
                </a:lnTo>
                <a:lnTo>
                  <a:pt x="0" y="216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03" name="Freeform 19"/>
          <p:cNvSpPr>
            <a:spLocks/>
          </p:cNvSpPr>
          <p:nvPr/>
        </p:nvSpPr>
        <p:spPr bwMode="auto">
          <a:xfrm>
            <a:off x="4928617" y="1362075"/>
            <a:ext cx="660400" cy="3433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6" y="0"/>
              </a:cxn>
              <a:cxn ang="0">
                <a:pos x="416" y="2163"/>
              </a:cxn>
              <a:cxn ang="0">
                <a:pos x="0" y="2163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6" h="2163">
                <a:moveTo>
                  <a:pt x="0" y="0"/>
                </a:moveTo>
                <a:lnTo>
                  <a:pt x="416" y="0"/>
                </a:lnTo>
                <a:lnTo>
                  <a:pt x="416" y="2163"/>
                </a:lnTo>
                <a:lnTo>
                  <a:pt x="0" y="216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04" name="Line 20"/>
          <p:cNvSpPr>
            <a:spLocks noChangeShapeType="1"/>
          </p:cNvSpPr>
          <p:nvPr/>
        </p:nvSpPr>
        <p:spPr bwMode="auto">
          <a:xfrm>
            <a:off x="5258817" y="1538288"/>
            <a:ext cx="1587" cy="1603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05" name="Freeform 21"/>
          <p:cNvSpPr>
            <a:spLocks/>
          </p:cNvSpPr>
          <p:nvPr/>
        </p:nvSpPr>
        <p:spPr bwMode="auto">
          <a:xfrm>
            <a:off x="5006404" y="1692275"/>
            <a:ext cx="501650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2"/>
              </a:cxn>
              <a:cxn ang="0">
                <a:pos x="0" y="21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2">
                <a:moveTo>
                  <a:pt x="0" y="0"/>
                </a:moveTo>
                <a:lnTo>
                  <a:pt x="316" y="0"/>
                </a:lnTo>
                <a:lnTo>
                  <a:pt x="316" y="212"/>
                </a:lnTo>
                <a:lnTo>
                  <a:pt x="0" y="2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06" name="Freeform 22"/>
          <p:cNvSpPr>
            <a:spLocks/>
          </p:cNvSpPr>
          <p:nvPr/>
        </p:nvSpPr>
        <p:spPr bwMode="auto">
          <a:xfrm>
            <a:off x="5006404" y="1692275"/>
            <a:ext cx="501650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2"/>
              </a:cxn>
              <a:cxn ang="0">
                <a:pos x="0" y="21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2">
                <a:moveTo>
                  <a:pt x="0" y="0"/>
                </a:moveTo>
                <a:lnTo>
                  <a:pt x="316" y="0"/>
                </a:lnTo>
                <a:lnTo>
                  <a:pt x="316" y="212"/>
                </a:lnTo>
                <a:lnTo>
                  <a:pt x="0" y="2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07" name="Rectangle 23"/>
          <p:cNvSpPr>
            <a:spLocks noChangeArrowheads="1"/>
          </p:cNvSpPr>
          <p:nvPr/>
        </p:nvSpPr>
        <p:spPr bwMode="auto">
          <a:xfrm>
            <a:off x="5022279" y="1755775"/>
            <a:ext cx="466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RAM cell</a:t>
            </a:r>
            <a:endParaRPr lang="en-US" sz="900"/>
          </a:p>
        </p:txBody>
      </p:sp>
      <p:sp>
        <p:nvSpPr>
          <p:cNvPr id="733208" name="Rectangle 24"/>
          <p:cNvSpPr>
            <a:spLocks noChangeArrowheads="1"/>
          </p:cNvSpPr>
          <p:nvPr/>
        </p:nvSpPr>
        <p:spPr bwMode="auto">
          <a:xfrm>
            <a:off x="5235004" y="185737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0</a:t>
            </a:r>
            <a:endParaRPr lang="en-US" sz="900"/>
          </a:p>
        </p:txBody>
      </p:sp>
      <p:sp>
        <p:nvSpPr>
          <p:cNvPr id="733209" name="Line 25"/>
          <p:cNvSpPr>
            <a:spLocks noChangeShapeType="1"/>
          </p:cNvSpPr>
          <p:nvPr/>
        </p:nvSpPr>
        <p:spPr bwMode="auto">
          <a:xfrm>
            <a:off x="5258817" y="2135188"/>
            <a:ext cx="1587" cy="1619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10" name="Freeform 26"/>
          <p:cNvSpPr>
            <a:spLocks/>
          </p:cNvSpPr>
          <p:nvPr/>
        </p:nvSpPr>
        <p:spPr bwMode="auto">
          <a:xfrm>
            <a:off x="5006404" y="2289175"/>
            <a:ext cx="501650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2"/>
              </a:cxn>
              <a:cxn ang="0">
                <a:pos x="0" y="21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2">
                <a:moveTo>
                  <a:pt x="0" y="0"/>
                </a:moveTo>
                <a:lnTo>
                  <a:pt x="316" y="0"/>
                </a:lnTo>
                <a:lnTo>
                  <a:pt x="316" y="212"/>
                </a:lnTo>
                <a:lnTo>
                  <a:pt x="0" y="2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11" name="Freeform 27"/>
          <p:cNvSpPr>
            <a:spLocks/>
          </p:cNvSpPr>
          <p:nvPr/>
        </p:nvSpPr>
        <p:spPr bwMode="auto">
          <a:xfrm>
            <a:off x="5006404" y="2289175"/>
            <a:ext cx="501650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2"/>
              </a:cxn>
              <a:cxn ang="0">
                <a:pos x="0" y="21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2">
                <a:moveTo>
                  <a:pt x="0" y="0"/>
                </a:moveTo>
                <a:lnTo>
                  <a:pt x="316" y="0"/>
                </a:lnTo>
                <a:lnTo>
                  <a:pt x="316" y="212"/>
                </a:lnTo>
                <a:lnTo>
                  <a:pt x="0" y="2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12" name="Rectangle 28"/>
          <p:cNvSpPr>
            <a:spLocks noChangeArrowheads="1"/>
          </p:cNvSpPr>
          <p:nvPr/>
        </p:nvSpPr>
        <p:spPr bwMode="auto">
          <a:xfrm>
            <a:off x="5022279" y="2351088"/>
            <a:ext cx="466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RAM cell</a:t>
            </a:r>
            <a:endParaRPr lang="en-US" sz="900"/>
          </a:p>
        </p:txBody>
      </p:sp>
      <p:sp>
        <p:nvSpPr>
          <p:cNvPr id="733213" name="Rectangle 29"/>
          <p:cNvSpPr>
            <a:spLocks noChangeArrowheads="1"/>
          </p:cNvSpPr>
          <p:nvPr/>
        </p:nvSpPr>
        <p:spPr bwMode="auto">
          <a:xfrm>
            <a:off x="5235004" y="245268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4</a:t>
            </a:r>
            <a:endParaRPr lang="en-US" sz="900"/>
          </a:p>
        </p:txBody>
      </p:sp>
      <p:sp>
        <p:nvSpPr>
          <p:cNvPr id="733214" name="Line 30"/>
          <p:cNvSpPr>
            <a:spLocks noChangeShapeType="1"/>
          </p:cNvSpPr>
          <p:nvPr/>
        </p:nvSpPr>
        <p:spPr bwMode="auto">
          <a:xfrm>
            <a:off x="5258817" y="2730500"/>
            <a:ext cx="1587" cy="16351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15" name="Freeform 31"/>
          <p:cNvSpPr>
            <a:spLocks/>
          </p:cNvSpPr>
          <p:nvPr/>
        </p:nvSpPr>
        <p:spPr bwMode="auto">
          <a:xfrm>
            <a:off x="5006404" y="2887663"/>
            <a:ext cx="501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0"/>
              </a:cxn>
              <a:cxn ang="0">
                <a:pos x="0" y="21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0">
                <a:moveTo>
                  <a:pt x="0" y="0"/>
                </a:moveTo>
                <a:lnTo>
                  <a:pt x="316" y="0"/>
                </a:lnTo>
                <a:lnTo>
                  <a:pt x="316" y="210"/>
                </a:lnTo>
                <a:lnTo>
                  <a:pt x="0" y="2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16" name="Freeform 32"/>
          <p:cNvSpPr>
            <a:spLocks/>
          </p:cNvSpPr>
          <p:nvPr/>
        </p:nvSpPr>
        <p:spPr bwMode="auto">
          <a:xfrm>
            <a:off x="5006404" y="2887663"/>
            <a:ext cx="501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0"/>
              </a:cxn>
              <a:cxn ang="0">
                <a:pos x="0" y="21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0">
                <a:moveTo>
                  <a:pt x="0" y="0"/>
                </a:moveTo>
                <a:lnTo>
                  <a:pt x="316" y="0"/>
                </a:lnTo>
                <a:lnTo>
                  <a:pt x="316" y="210"/>
                </a:lnTo>
                <a:lnTo>
                  <a:pt x="0" y="2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17" name="Rectangle 33"/>
          <p:cNvSpPr>
            <a:spLocks noChangeArrowheads="1"/>
          </p:cNvSpPr>
          <p:nvPr/>
        </p:nvSpPr>
        <p:spPr bwMode="auto">
          <a:xfrm>
            <a:off x="5022279" y="2946400"/>
            <a:ext cx="466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RAM cell</a:t>
            </a:r>
            <a:endParaRPr lang="en-US" sz="900"/>
          </a:p>
        </p:txBody>
      </p:sp>
      <p:sp>
        <p:nvSpPr>
          <p:cNvPr id="733218" name="Rectangle 34"/>
          <p:cNvSpPr>
            <a:spLocks noChangeArrowheads="1"/>
          </p:cNvSpPr>
          <p:nvPr/>
        </p:nvSpPr>
        <p:spPr bwMode="auto">
          <a:xfrm>
            <a:off x="5235004" y="3048000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8</a:t>
            </a:r>
            <a:endParaRPr lang="en-US" sz="900"/>
          </a:p>
        </p:txBody>
      </p:sp>
      <p:sp>
        <p:nvSpPr>
          <p:cNvPr id="733219" name="Line 35"/>
          <p:cNvSpPr>
            <a:spLocks noChangeShapeType="1"/>
          </p:cNvSpPr>
          <p:nvPr/>
        </p:nvSpPr>
        <p:spPr bwMode="auto">
          <a:xfrm>
            <a:off x="5258817" y="3327400"/>
            <a:ext cx="1587" cy="1619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20" name="Freeform 36"/>
          <p:cNvSpPr>
            <a:spLocks/>
          </p:cNvSpPr>
          <p:nvPr/>
        </p:nvSpPr>
        <p:spPr bwMode="auto">
          <a:xfrm>
            <a:off x="5006404" y="3484563"/>
            <a:ext cx="501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0"/>
              </a:cxn>
              <a:cxn ang="0">
                <a:pos x="0" y="21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0">
                <a:moveTo>
                  <a:pt x="0" y="0"/>
                </a:moveTo>
                <a:lnTo>
                  <a:pt x="316" y="0"/>
                </a:lnTo>
                <a:lnTo>
                  <a:pt x="316" y="210"/>
                </a:lnTo>
                <a:lnTo>
                  <a:pt x="0" y="2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21" name="Freeform 37"/>
          <p:cNvSpPr>
            <a:spLocks/>
          </p:cNvSpPr>
          <p:nvPr/>
        </p:nvSpPr>
        <p:spPr bwMode="auto">
          <a:xfrm>
            <a:off x="5006404" y="3484563"/>
            <a:ext cx="501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0"/>
              </a:cxn>
              <a:cxn ang="0">
                <a:pos x="0" y="21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0">
                <a:moveTo>
                  <a:pt x="0" y="0"/>
                </a:moveTo>
                <a:lnTo>
                  <a:pt x="316" y="0"/>
                </a:lnTo>
                <a:lnTo>
                  <a:pt x="316" y="210"/>
                </a:lnTo>
                <a:lnTo>
                  <a:pt x="0" y="2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22" name="Rectangle 38"/>
          <p:cNvSpPr>
            <a:spLocks noChangeArrowheads="1"/>
          </p:cNvSpPr>
          <p:nvPr/>
        </p:nvSpPr>
        <p:spPr bwMode="auto">
          <a:xfrm>
            <a:off x="5022279" y="3540125"/>
            <a:ext cx="466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RAM cell</a:t>
            </a:r>
            <a:endParaRPr lang="en-US" sz="900"/>
          </a:p>
        </p:txBody>
      </p:sp>
      <p:sp>
        <p:nvSpPr>
          <p:cNvPr id="733223" name="Rectangle 39"/>
          <p:cNvSpPr>
            <a:spLocks noChangeArrowheads="1"/>
          </p:cNvSpPr>
          <p:nvPr/>
        </p:nvSpPr>
        <p:spPr bwMode="auto">
          <a:xfrm>
            <a:off x="5212779" y="3643313"/>
            <a:ext cx="114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12</a:t>
            </a:r>
            <a:endParaRPr lang="en-US" sz="900"/>
          </a:p>
        </p:txBody>
      </p:sp>
      <p:sp>
        <p:nvSpPr>
          <p:cNvPr id="733224" name="Rectangle 40"/>
          <p:cNvSpPr>
            <a:spLocks noChangeArrowheads="1"/>
          </p:cNvSpPr>
          <p:nvPr/>
        </p:nvSpPr>
        <p:spPr bwMode="auto">
          <a:xfrm>
            <a:off x="4992117" y="3910013"/>
            <a:ext cx="571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Read/Write</a:t>
            </a:r>
            <a:endParaRPr lang="en-US" sz="900"/>
          </a:p>
        </p:txBody>
      </p:sp>
      <p:sp>
        <p:nvSpPr>
          <p:cNvPr id="733225" name="Rectangle 41"/>
          <p:cNvSpPr>
            <a:spLocks noChangeArrowheads="1"/>
          </p:cNvSpPr>
          <p:nvPr/>
        </p:nvSpPr>
        <p:spPr bwMode="auto">
          <a:xfrm>
            <a:off x="4992117" y="4016375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logic</a:t>
            </a:r>
            <a:endParaRPr lang="en-US" sz="900"/>
          </a:p>
        </p:txBody>
      </p:sp>
      <p:sp>
        <p:nvSpPr>
          <p:cNvPr id="733226" name="Rectangle 42"/>
          <p:cNvSpPr>
            <a:spLocks noChangeArrowheads="1"/>
          </p:cNvSpPr>
          <p:nvPr/>
        </p:nvSpPr>
        <p:spPr bwMode="auto">
          <a:xfrm>
            <a:off x="4960367" y="4262438"/>
            <a:ext cx="3587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Data in</a:t>
            </a:r>
            <a:endParaRPr lang="en-US" sz="900"/>
          </a:p>
        </p:txBody>
      </p:sp>
      <p:sp>
        <p:nvSpPr>
          <p:cNvPr id="733227" name="Rectangle 43"/>
          <p:cNvSpPr>
            <a:spLocks noChangeArrowheads="1"/>
          </p:cNvSpPr>
          <p:nvPr/>
        </p:nvSpPr>
        <p:spPr bwMode="auto">
          <a:xfrm>
            <a:off x="5141342" y="4411663"/>
            <a:ext cx="4222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Data out</a:t>
            </a:r>
            <a:endParaRPr lang="en-US" sz="900"/>
          </a:p>
        </p:txBody>
      </p:sp>
      <p:sp>
        <p:nvSpPr>
          <p:cNvPr id="733228" name="Line 44"/>
          <p:cNvSpPr>
            <a:spLocks noChangeShapeType="1"/>
          </p:cNvSpPr>
          <p:nvPr/>
        </p:nvSpPr>
        <p:spPr bwMode="auto">
          <a:xfrm>
            <a:off x="4966717" y="4672013"/>
            <a:ext cx="2381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29" name="Rectangle 45"/>
          <p:cNvSpPr>
            <a:spLocks noChangeArrowheads="1"/>
          </p:cNvSpPr>
          <p:nvPr/>
        </p:nvSpPr>
        <p:spPr bwMode="auto">
          <a:xfrm>
            <a:off x="4966717" y="4564063"/>
            <a:ext cx="285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Read/</a:t>
            </a:r>
            <a:endParaRPr lang="en-US" sz="900"/>
          </a:p>
        </p:txBody>
      </p:sp>
      <p:sp>
        <p:nvSpPr>
          <p:cNvPr id="733230" name="Rectangle 46"/>
          <p:cNvSpPr>
            <a:spLocks noChangeArrowheads="1"/>
          </p:cNvSpPr>
          <p:nvPr/>
        </p:nvSpPr>
        <p:spPr bwMode="auto">
          <a:xfrm>
            <a:off x="4966717" y="4665663"/>
            <a:ext cx="285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Write</a:t>
            </a:r>
            <a:endParaRPr lang="en-US" sz="900"/>
          </a:p>
        </p:txBody>
      </p:sp>
      <p:sp>
        <p:nvSpPr>
          <p:cNvPr id="733231" name="Rectangle 47"/>
          <p:cNvSpPr>
            <a:spLocks noChangeArrowheads="1"/>
          </p:cNvSpPr>
          <p:nvPr/>
        </p:nvSpPr>
        <p:spPr bwMode="auto">
          <a:xfrm>
            <a:off x="5295329" y="4564063"/>
            <a:ext cx="146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Bit</a:t>
            </a:r>
            <a:endParaRPr lang="en-US" sz="900"/>
          </a:p>
        </p:txBody>
      </p:sp>
      <p:sp>
        <p:nvSpPr>
          <p:cNvPr id="733232" name="Rectangle 48"/>
          <p:cNvSpPr>
            <a:spLocks noChangeArrowheads="1"/>
          </p:cNvSpPr>
          <p:nvPr/>
        </p:nvSpPr>
        <p:spPr bwMode="auto">
          <a:xfrm>
            <a:off x="5295329" y="4665663"/>
            <a:ext cx="266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select</a:t>
            </a:r>
            <a:endParaRPr lang="en-US" sz="900"/>
          </a:p>
        </p:txBody>
      </p:sp>
      <p:sp>
        <p:nvSpPr>
          <p:cNvPr id="733233" name="Freeform 49"/>
          <p:cNvSpPr>
            <a:spLocks/>
          </p:cNvSpPr>
          <p:nvPr/>
        </p:nvSpPr>
        <p:spPr bwMode="auto">
          <a:xfrm>
            <a:off x="5793804" y="1362075"/>
            <a:ext cx="660400" cy="3433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6" y="0"/>
              </a:cxn>
              <a:cxn ang="0">
                <a:pos x="416" y="2163"/>
              </a:cxn>
              <a:cxn ang="0">
                <a:pos x="0" y="2163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6" h="2163">
                <a:moveTo>
                  <a:pt x="0" y="0"/>
                </a:moveTo>
                <a:lnTo>
                  <a:pt x="416" y="0"/>
                </a:lnTo>
                <a:lnTo>
                  <a:pt x="416" y="2163"/>
                </a:lnTo>
                <a:lnTo>
                  <a:pt x="0" y="216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34" name="Freeform 50"/>
          <p:cNvSpPr>
            <a:spLocks/>
          </p:cNvSpPr>
          <p:nvPr/>
        </p:nvSpPr>
        <p:spPr bwMode="auto">
          <a:xfrm>
            <a:off x="5793804" y="1362075"/>
            <a:ext cx="660400" cy="3433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6" y="0"/>
              </a:cxn>
              <a:cxn ang="0">
                <a:pos x="416" y="2163"/>
              </a:cxn>
              <a:cxn ang="0">
                <a:pos x="0" y="2163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6" h="2163">
                <a:moveTo>
                  <a:pt x="0" y="0"/>
                </a:moveTo>
                <a:lnTo>
                  <a:pt x="416" y="0"/>
                </a:lnTo>
                <a:lnTo>
                  <a:pt x="416" y="2163"/>
                </a:lnTo>
                <a:lnTo>
                  <a:pt x="0" y="216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35" name="Line 51"/>
          <p:cNvSpPr>
            <a:spLocks noChangeShapeType="1"/>
          </p:cNvSpPr>
          <p:nvPr/>
        </p:nvSpPr>
        <p:spPr bwMode="auto">
          <a:xfrm>
            <a:off x="6124004" y="1538288"/>
            <a:ext cx="1588" cy="1603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36" name="Freeform 52"/>
          <p:cNvSpPr>
            <a:spLocks/>
          </p:cNvSpPr>
          <p:nvPr/>
        </p:nvSpPr>
        <p:spPr bwMode="auto">
          <a:xfrm>
            <a:off x="5871592" y="1692275"/>
            <a:ext cx="501650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2"/>
              </a:cxn>
              <a:cxn ang="0">
                <a:pos x="0" y="21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2">
                <a:moveTo>
                  <a:pt x="0" y="0"/>
                </a:moveTo>
                <a:lnTo>
                  <a:pt x="316" y="0"/>
                </a:lnTo>
                <a:lnTo>
                  <a:pt x="316" y="212"/>
                </a:lnTo>
                <a:lnTo>
                  <a:pt x="0" y="2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37" name="Freeform 53"/>
          <p:cNvSpPr>
            <a:spLocks/>
          </p:cNvSpPr>
          <p:nvPr/>
        </p:nvSpPr>
        <p:spPr bwMode="auto">
          <a:xfrm>
            <a:off x="5871592" y="1692275"/>
            <a:ext cx="501650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2"/>
              </a:cxn>
              <a:cxn ang="0">
                <a:pos x="0" y="21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2">
                <a:moveTo>
                  <a:pt x="0" y="0"/>
                </a:moveTo>
                <a:lnTo>
                  <a:pt x="316" y="0"/>
                </a:lnTo>
                <a:lnTo>
                  <a:pt x="316" y="212"/>
                </a:lnTo>
                <a:lnTo>
                  <a:pt x="0" y="2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38" name="Rectangle 54"/>
          <p:cNvSpPr>
            <a:spLocks noChangeArrowheads="1"/>
          </p:cNvSpPr>
          <p:nvPr/>
        </p:nvSpPr>
        <p:spPr bwMode="auto">
          <a:xfrm>
            <a:off x="5889054" y="1755775"/>
            <a:ext cx="466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RAM cell</a:t>
            </a:r>
            <a:endParaRPr lang="en-US" sz="900"/>
          </a:p>
        </p:txBody>
      </p:sp>
      <p:sp>
        <p:nvSpPr>
          <p:cNvPr id="733239" name="Rectangle 55"/>
          <p:cNvSpPr>
            <a:spLocks noChangeArrowheads="1"/>
          </p:cNvSpPr>
          <p:nvPr/>
        </p:nvSpPr>
        <p:spPr bwMode="auto">
          <a:xfrm>
            <a:off x="6103367" y="185737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1</a:t>
            </a:r>
            <a:endParaRPr lang="en-US" sz="900"/>
          </a:p>
        </p:txBody>
      </p:sp>
      <p:sp>
        <p:nvSpPr>
          <p:cNvPr id="733240" name="Line 56"/>
          <p:cNvSpPr>
            <a:spLocks noChangeShapeType="1"/>
          </p:cNvSpPr>
          <p:nvPr/>
        </p:nvSpPr>
        <p:spPr bwMode="auto">
          <a:xfrm>
            <a:off x="6124004" y="2135188"/>
            <a:ext cx="1588" cy="1619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41" name="Freeform 57"/>
          <p:cNvSpPr>
            <a:spLocks/>
          </p:cNvSpPr>
          <p:nvPr/>
        </p:nvSpPr>
        <p:spPr bwMode="auto">
          <a:xfrm>
            <a:off x="5871592" y="2289175"/>
            <a:ext cx="501650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2"/>
              </a:cxn>
              <a:cxn ang="0">
                <a:pos x="0" y="21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2">
                <a:moveTo>
                  <a:pt x="0" y="0"/>
                </a:moveTo>
                <a:lnTo>
                  <a:pt x="316" y="0"/>
                </a:lnTo>
                <a:lnTo>
                  <a:pt x="316" y="212"/>
                </a:lnTo>
                <a:lnTo>
                  <a:pt x="0" y="2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42" name="Freeform 58"/>
          <p:cNvSpPr>
            <a:spLocks/>
          </p:cNvSpPr>
          <p:nvPr/>
        </p:nvSpPr>
        <p:spPr bwMode="auto">
          <a:xfrm>
            <a:off x="5871592" y="2289175"/>
            <a:ext cx="501650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2"/>
              </a:cxn>
              <a:cxn ang="0">
                <a:pos x="0" y="21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2">
                <a:moveTo>
                  <a:pt x="0" y="0"/>
                </a:moveTo>
                <a:lnTo>
                  <a:pt x="316" y="0"/>
                </a:lnTo>
                <a:lnTo>
                  <a:pt x="316" y="212"/>
                </a:lnTo>
                <a:lnTo>
                  <a:pt x="0" y="2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43" name="Rectangle 59"/>
          <p:cNvSpPr>
            <a:spLocks noChangeArrowheads="1"/>
          </p:cNvSpPr>
          <p:nvPr/>
        </p:nvSpPr>
        <p:spPr bwMode="auto">
          <a:xfrm>
            <a:off x="5885879" y="2351088"/>
            <a:ext cx="466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RAM cell</a:t>
            </a:r>
            <a:endParaRPr lang="en-US" sz="900"/>
          </a:p>
        </p:txBody>
      </p:sp>
      <p:sp>
        <p:nvSpPr>
          <p:cNvPr id="733244" name="Rectangle 60"/>
          <p:cNvSpPr>
            <a:spLocks noChangeArrowheads="1"/>
          </p:cNvSpPr>
          <p:nvPr/>
        </p:nvSpPr>
        <p:spPr bwMode="auto">
          <a:xfrm>
            <a:off x="6100192" y="245268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5</a:t>
            </a:r>
            <a:endParaRPr lang="en-US" sz="900"/>
          </a:p>
        </p:txBody>
      </p:sp>
      <p:sp>
        <p:nvSpPr>
          <p:cNvPr id="733245" name="Line 61"/>
          <p:cNvSpPr>
            <a:spLocks noChangeShapeType="1"/>
          </p:cNvSpPr>
          <p:nvPr/>
        </p:nvSpPr>
        <p:spPr bwMode="auto">
          <a:xfrm>
            <a:off x="6124004" y="2730500"/>
            <a:ext cx="1588" cy="16351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46" name="Freeform 62"/>
          <p:cNvSpPr>
            <a:spLocks/>
          </p:cNvSpPr>
          <p:nvPr/>
        </p:nvSpPr>
        <p:spPr bwMode="auto">
          <a:xfrm>
            <a:off x="5871592" y="2887663"/>
            <a:ext cx="501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0"/>
              </a:cxn>
              <a:cxn ang="0">
                <a:pos x="0" y="21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0">
                <a:moveTo>
                  <a:pt x="0" y="0"/>
                </a:moveTo>
                <a:lnTo>
                  <a:pt x="316" y="0"/>
                </a:lnTo>
                <a:lnTo>
                  <a:pt x="316" y="210"/>
                </a:lnTo>
                <a:lnTo>
                  <a:pt x="0" y="2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47" name="Freeform 63"/>
          <p:cNvSpPr>
            <a:spLocks/>
          </p:cNvSpPr>
          <p:nvPr/>
        </p:nvSpPr>
        <p:spPr bwMode="auto">
          <a:xfrm>
            <a:off x="5871592" y="2887663"/>
            <a:ext cx="501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0"/>
              </a:cxn>
              <a:cxn ang="0">
                <a:pos x="0" y="21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0">
                <a:moveTo>
                  <a:pt x="0" y="0"/>
                </a:moveTo>
                <a:lnTo>
                  <a:pt x="316" y="0"/>
                </a:lnTo>
                <a:lnTo>
                  <a:pt x="316" y="210"/>
                </a:lnTo>
                <a:lnTo>
                  <a:pt x="0" y="2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48" name="Rectangle 64"/>
          <p:cNvSpPr>
            <a:spLocks noChangeArrowheads="1"/>
          </p:cNvSpPr>
          <p:nvPr/>
        </p:nvSpPr>
        <p:spPr bwMode="auto">
          <a:xfrm>
            <a:off x="5885879" y="2946400"/>
            <a:ext cx="466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RAM cell</a:t>
            </a:r>
            <a:endParaRPr lang="en-US" sz="900"/>
          </a:p>
        </p:txBody>
      </p:sp>
      <p:sp>
        <p:nvSpPr>
          <p:cNvPr id="733249" name="Rectangle 65"/>
          <p:cNvSpPr>
            <a:spLocks noChangeArrowheads="1"/>
          </p:cNvSpPr>
          <p:nvPr/>
        </p:nvSpPr>
        <p:spPr bwMode="auto">
          <a:xfrm>
            <a:off x="6100192" y="3048000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9</a:t>
            </a:r>
            <a:endParaRPr lang="en-US" sz="900"/>
          </a:p>
        </p:txBody>
      </p:sp>
      <p:sp>
        <p:nvSpPr>
          <p:cNvPr id="733250" name="Line 66"/>
          <p:cNvSpPr>
            <a:spLocks noChangeShapeType="1"/>
          </p:cNvSpPr>
          <p:nvPr/>
        </p:nvSpPr>
        <p:spPr bwMode="auto">
          <a:xfrm>
            <a:off x="6124004" y="3327400"/>
            <a:ext cx="1588" cy="1619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51" name="Freeform 67"/>
          <p:cNvSpPr>
            <a:spLocks/>
          </p:cNvSpPr>
          <p:nvPr/>
        </p:nvSpPr>
        <p:spPr bwMode="auto">
          <a:xfrm>
            <a:off x="5871592" y="3484563"/>
            <a:ext cx="501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0"/>
              </a:cxn>
              <a:cxn ang="0">
                <a:pos x="0" y="21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0">
                <a:moveTo>
                  <a:pt x="0" y="0"/>
                </a:moveTo>
                <a:lnTo>
                  <a:pt x="316" y="0"/>
                </a:lnTo>
                <a:lnTo>
                  <a:pt x="316" y="210"/>
                </a:lnTo>
                <a:lnTo>
                  <a:pt x="0" y="2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52" name="Freeform 68"/>
          <p:cNvSpPr>
            <a:spLocks/>
          </p:cNvSpPr>
          <p:nvPr/>
        </p:nvSpPr>
        <p:spPr bwMode="auto">
          <a:xfrm>
            <a:off x="5871592" y="3484563"/>
            <a:ext cx="501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0"/>
              </a:cxn>
              <a:cxn ang="0">
                <a:pos x="0" y="21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0">
                <a:moveTo>
                  <a:pt x="0" y="0"/>
                </a:moveTo>
                <a:lnTo>
                  <a:pt x="316" y="0"/>
                </a:lnTo>
                <a:lnTo>
                  <a:pt x="316" y="210"/>
                </a:lnTo>
                <a:lnTo>
                  <a:pt x="0" y="2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53" name="Rectangle 69"/>
          <p:cNvSpPr>
            <a:spLocks noChangeArrowheads="1"/>
          </p:cNvSpPr>
          <p:nvPr/>
        </p:nvSpPr>
        <p:spPr bwMode="auto">
          <a:xfrm>
            <a:off x="5887467" y="3540125"/>
            <a:ext cx="466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RAM cell</a:t>
            </a:r>
            <a:endParaRPr lang="en-US" sz="900"/>
          </a:p>
        </p:txBody>
      </p:sp>
      <p:sp>
        <p:nvSpPr>
          <p:cNvPr id="733254" name="Rectangle 70"/>
          <p:cNvSpPr>
            <a:spLocks noChangeArrowheads="1"/>
          </p:cNvSpPr>
          <p:nvPr/>
        </p:nvSpPr>
        <p:spPr bwMode="auto">
          <a:xfrm>
            <a:off x="6077967" y="3643313"/>
            <a:ext cx="114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13</a:t>
            </a:r>
            <a:endParaRPr lang="en-US" sz="900"/>
          </a:p>
        </p:txBody>
      </p:sp>
      <p:sp>
        <p:nvSpPr>
          <p:cNvPr id="733255" name="Rectangle 71"/>
          <p:cNvSpPr>
            <a:spLocks noChangeArrowheads="1"/>
          </p:cNvSpPr>
          <p:nvPr/>
        </p:nvSpPr>
        <p:spPr bwMode="auto">
          <a:xfrm>
            <a:off x="5857304" y="3910013"/>
            <a:ext cx="571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Read/Write</a:t>
            </a:r>
            <a:endParaRPr lang="en-US" sz="900"/>
          </a:p>
        </p:txBody>
      </p:sp>
      <p:sp>
        <p:nvSpPr>
          <p:cNvPr id="733256" name="Rectangle 72"/>
          <p:cNvSpPr>
            <a:spLocks noChangeArrowheads="1"/>
          </p:cNvSpPr>
          <p:nvPr/>
        </p:nvSpPr>
        <p:spPr bwMode="auto">
          <a:xfrm>
            <a:off x="5857304" y="4016375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logic</a:t>
            </a:r>
            <a:endParaRPr lang="en-US" sz="900"/>
          </a:p>
        </p:txBody>
      </p:sp>
      <p:sp>
        <p:nvSpPr>
          <p:cNvPr id="733257" name="Rectangle 73"/>
          <p:cNvSpPr>
            <a:spLocks noChangeArrowheads="1"/>
          </p:cNvSpPr>
          <p:nvPr/>
        </p:nvSpPr>
        <p:spPr bwMode="auto">
          <a:xfrm>
            <a:off x="5828729" y="4262438"/>
            <a:ext cx="3587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Data in</a:t>
            </a:r>
            <a:endParaRPr lang="en-US" sz="900"/>
          </a:p>
        </p:txBody>
      </p:sp>
      <p:sp>
        <p:nvSpPr>
          <p:cNvPr id="733258" name="Rectangle 74"/>
          <p:cNvSpPr>
            <a:spLocks noChangeArrowheads="1"/>
          </p:cNvSpPr>
          <p:nvPr/>
        </p:nvSpPr>
        <p:spPr bwMode="auto">
          <a:xfrm>
            <a:off x="6001767" y="4406900"/>
            <a:ext cx="4222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Data out</a:t>
            </a:r>
            <a:endParaRPr lang="en-US" sz="900"/>
          </a:p>
        </p:txBody>
      </p:sp>
      <p:sp>
        <p:nvSpPr>
          <p:cNvPr id="733259" name="Line 75"/>
          <p:cNvSpPr>
            <a:spLocks noChangeShapeType="1"/>
          </p:cNvSpPr>
          <p:nvPr/>
        </p:nvSpPr>
        <p:spPr bwMode="auto">
          <a:xfrm>
            <a:off x="5825554" y="4672013"/>
            <a:ext cx="24130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60" name="Rectangle 76"/>
          <p:cNvSpPr>
            <a:spLocks noChangeArrowheads="1"/>
          </p:cNvSpPr>
          <p:nvPr/>
        </p:nvSpPr>
        <p:spPr bwMode="auto">
          <a:xfrm>
            <a:off x="5825554" y="4564063"/>
            <a:ext cx="285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Read/</a:t>
            </a:r>
            <a:endParaRPr lang="en-US" sz="900"/>
          </a:p>
        </p:txBody>
      </p:sp>
      <p:sp>
        <p:nvSpPr>
          <p:cNvPr id="733261" name="Rectangle 77"/>
          <p:cNvSpPr>
            <a:spLocks noChangeArrowheads="1"/>
          </p:cNvSpPr>
          <p:nvPr/>
        </p:nvSpPr>
        <p:spPr bwMode="auto">
          <a:xfrm>
            <a:off x="5825554" y="4665663"/>
            <a:ext cx="285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Write</a:t>
            </a:r>
            <a:endParaRPr lang="en-US" sz="900"/>
          </a:p>
        </p:txBody>
      </p:sp>
      <p:sp>
        <p:nvSpPr>
          <p:cNvPr id="733262" name="Rectangle 78"/>
          <p:cNvSpPr>
            <a:spLocks noChangeArrowheads="1"/>
          </p:cNvSpPr>
          <p:nvPr/>
        </p:nvSpPr>
        <p:spPr bwMode="auto">
          <a:xfrm>
            <a:off x="6168454" y="4564063"/>
            <a:ext cx="146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Bit</a:t>
            </a:r>
            <a:endParaRPr lang="en-US" sz="900"/>
          </a:p>
        </p:txBody>
      </p:sp>
      <p:sp>
        <p:nvSpPr>
          <p:cNvPr id="733263" name="Rectangle 79"/>
          <p:cNvSpPr>
            <a:spLocks noChangeArrowheads="1"/>
          </p:cNvSpPr>
          <p:nvPr/>
        </p:nvSpPr>
        <p:spPr bwMode="auto">
          <a:xfrm>
            <a:off x="6168454" y="4665663"/>
            <a:ext cx="266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select</a:t>
            </a:r>
            <a:endParaRPr lang="en-US" sz="900"/>
          </a:p>
        </p:txBody>
      </p:sp>
      <p:sp>
        <p:nvSpPr>
          <p:cNvPr id="733264" name="Freeform 80"/>
          <p:cNvSpPr>
            <a:spLocks/>
          </p:cNvSpPr>
          <p:nvPr/>
        </p:nvSpPr>
        <p:spPr bwMode="auto">
          <a:xfrm>
            <a:off x="6657404" y="1362075"/>
            <a:ext cx="661988" cy="3433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7" y="0"/>
              </a:cxn>
              <a:cxn ang="0">
                <a:pos x="417" y="2163"/>
              </a:cxn>
              <a:cxn ang="0">
                <a:pos x="0" y="2163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7" h="2163">
                <a:moveTo>
                  <a:pt x="0" y="0"/>
                </a:moveTo>
                <a:lnTo>
                  <a:pt x="417" y="0"/>
                </a:lnTo>
                <a:lnTo>
                  <a:pt x="417" y="2163"/>
                </a:lnTo>
                <a:lnTo>
                  <a:pt x="0" y="216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65" name="Freeform 81"/>
          <p:cNvSpPr>
            <a:spLocks/>
          </p:cNvSpPr>
          <p:nvPr/>
        </p:nvSpPr>
        <p:spPr bwMode="auto">
          <a:xfrm>
            <a:off x="6657404" y="1362075"/>
            <a:ext cx="661988" cy="3433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7" y="0"/>
              </a:cxn>
              <a:cxn ang="0">
                <a:pos x="417" y="2163"/>
              </a:cxn>
              <a:cxn ang="0">
                <a:pos x="0" y="2163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7" h="2163">
                <a:moveTo>
                  <a:pt x="0" y="0"/>
                </a:moveTo>
                <a:lnTo>
                  <a:pt x="417" y="0"/>
                </a:lnTo>
                <a:lnTo>
                  <a:pt x="417" y="2163"/>
                </a:lnTo>
                <a:lnTo>
                  <a:pt x="0" y="216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66" name="Line 82"/>
          <p:cNvSpPr>
            <a:spLocks noChangeShapeType="1"/>
          </p:cNvSpPr>
          <p:nvPr/>
        </p:nvSpPr>
        <p:spPr bwMode="auto">
          <a:xfrm>
            <a:off x="6989192" y="1538288"/>
            <a:ext cx="1587" cy="1603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67" name="Freeform 83"/>
          <p:cNvSpPr>
            <a:spLocks/>
          </p:cNvSpPr>
          <p:nvPr/>
        </p:nvSpPr>
        <p:spPr bwMode="auto">
          <a:xfrm>
            <a:off x="6736779" y="1692275"/>
            <a:ext cx="501650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2"/>
              </a:cxn>
              <a:cxn ang="0">
                <a:pos x="0" y="21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2">
                <a:moveTo>
                  <a:pt x="0" y="0"/>
                </a:moveTo>
                <a:lnTo>
                  <a:pt x="316" y="0"/>
                </a:lnTo>
                <a:lnTo>
                  <a:pt x="316" y="212"/>
                </a:lnTo>
                <a:lnTo>
                  <a:pt x="0" y="2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68" name="Freeform 84"/>
          <p:cNvSpPr>
            <a:spLocks/>
          </p:cNvSpPr>
          <p:nvPr/>
        </p:nvSpPr>
        <p:spPr bwMode="auto">
          <a:xfrm>
            <a:off x="6736779" y="1692275"/>
            <a:ext cx="501650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2"/>
              </a:cxn>
              <a:cxn ang="0">
                <a:pos x="0" y="21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2">
                <a:moveTo>
                  <a:pt x="0" y="0"/>
                </a:moveTo>
                <a:lnTo>
                  <a:pt x="316" y="0"/>
                </a:lnTo>
                <a:lnTo>
                  <a:pt x="316" y="212"/>
                </a:lnTo>
                <a:lnTo>
                  <a:pt x="0" y="2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69" name="Rectangle 85"/>
          <p:cNvSpPr>
            <a:spLocks noChangeArrowheads="1"/>
          </p:cNvSpPr>
          <p:nvPr/>
        </p:nvSpPr>
        <p:spPr bwMode="auto">
          <a:xfrm>
            <a:off x="6749479" y="1755775"/>
            <a:ext cx="466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RAM cell</a:t>
            </a:r>
            <a:endParaRPr lang="en-US" sz="900"/>
          </a:p>
        </p:txBody>
      </p:sp>
      <p:sp>
        <p:nvSpPr>
          <p:cNvPr id="733270" name="Rectangle 86"/>
          <p:cNvSpPr>
            <a:spLocks noChangeArrowheads="1"/>
          </p:cNvSpPr>
          <p:nvPr/>
        </p:nvSpPr>
        <p:spPr bwMode="auto">
          <a:xfrm>
            <a:off x="6963792" y="185737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2</a:t>
            </a:r>
            <a:endParaRPr lang="en-US" sz="900"/>
          </a:p>
        </p:txBody>
      </p:sp>
      <p:sp>
        <p:nvSpPr>
          <p:cNvPr id="733271" name="Line 87"/>
          <p:cNvSpPr>
            <a:spLocks noChangeShapeType="1"/>
          </p:cNvSpPr>
          <p:nvPr/>
        </p:nvSpPr>
        <p:spPr bwMode="auto">
          <a:xfrm>
            <a:off x="6989192" y="2135188"/>
            <a:ext cx="1587" cy="1619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72" name="Freeform 88"/>
          <p:cNvSpPr>
            <a:spLocks/>
          </p:cNvSpPr>
          <p:nvPr/>
        </p:nvSpPr>
        <p:spPr bwMode="auto">
          <a:xfrm>
            <a:off x="6736779" y="2289175"/>
            <a:ext cx="501650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2"/>
              </a:cxn>
              <a:cxn ang="0">
                <a:pos x="0" y="21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2">
                <a:moveTo>
                  <a:pt x="0" y="0"/>
                </a:moveTo>
                <a:lnTo>
                  <a:pt x="316" y="0"/>
                </a:lnTo>
                <a:lnTo>
                  <a:pt x="316" y="212"/>
                </a:lnTo>
                <a:lnTo>
                  <a:pt x="0" y="2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73" name="Freeform 89"/>
          <p:cNvSpPr>
            <a:spLocks/>
          </p:cNvSpPr>
          <p:nvPr/>
        </p:nvSpPr>
        <p:spPr bwMode="auto">
          <a:xfrm>
            <a:off x="6736779" y="2289175"/>
            <a:ext cx="501650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2"/>
              </a:cxn>
              <a:cxn ang="0">
                <a:pos x="0" y="21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2">
                <a:moveTo>
                  <a:pt x="0" y="0"/>
                </a:moveTo>
                <a:lnTo>
                  <a:pt x="316" y="0"/>
                </a:lnTo>
                <a:lnTo>
                  <a:pt x="316" y="212"/>
                </a:lnTo>
                <a:lnTo>
                  <a:pt x="0" y="2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74" name="Rectangle 90"/>
          <p:cNvSpPr>
            <a:spLocks noChangeArrowheads="1"/>
          </p:cNvSpPr>
          <p:nvPr/>
        </p:nvSpPr>
        <p:spPr bwMode="auto">
          <a:xfrm>
            <a:off x="6747892" y="2351088"/>
            <a:ext cx="466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RAM cell</a:t>
            </a:r>
            <a:endParaRPr lang="en-US" sz="900"/>
          </a:p>
        </p:txBody>
      </p:sp>
      <p:sp>
        <p:nvSpPr>
          <p:cNvPr id="733275" name="Rectangle 91"/>
          <p:cNvSpPr>
            <a:spLocks noChangeArrowheads="1"/>
          </p:cNvSpPr>
          <p:nvPr/>
        </p:nvSpPr>
        <p:spPr bwMode="auto">
          <a:xfrm>
            <a:off x="6962204" y="245268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6</a:t>
            </a:r>
            <a:endParaRPr lang="en-US" sz="900"/>
          </a:p>
        </p:txBody>
      </p:sp>
      <p:sp>
        <p:nvSpPr>
          <p:cNvPr id="733276" name="Line 92"/>
          <p:cNvSpPr>
            <a:spLocks noChangeShapeType="1"/>
          </p:cNvSpPr>
          <p:nvPr/>
        </p:nvSpPr>
        <p:spPr bwMode="auto">
          <a:xfrm>
            <a:off x="6989192" y="2730500"/>
            <a:ext cx="1587" cy="16351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77" name="Freeform 93"/>
          <p:cNvSpPr>
            <a:spLocks/>
          </p:cNvSpPr>
          <p:nvPr/>
        </p:nvSpPr>
        <p:spPr bwMode="auto">
          <a:xfrm>
            <a:off x="6736779" y="2887663"/>
            <a:ext cx="501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0"/>
              </a:cxn>
              <a:cxn ang="0">
                <a:pos x="0" y="21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0">
                <a:moveTo>
                  <a:pt x="0" y="0"/>
                </a:moveTo>
                <a:lnTo>
                  <a:pt x="316" y="0"/>
                </a:lnTo>
                <a:lnTo>
                  <a:pt x="316" y="210"/>
                </a:lnTo>
                <a:lnTo>
                  <a:pt x="0" y="2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78" name="Freeform 94"/>
          <p:cNvSpPr>
            <a:spLocks/>
          </p:cNvSpPr>
          <p:nvPr/>
        </p:nvSpPr>
        <p:spPr bwMode="auto">
          <a:xfrm>
            <a:off x="6736779" y="2887663"/>
            <a:ext cx="501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0"/>
              </a:cxn>
              <a:cxn ang="0">
                <a:pos x="0" y="21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0">
                <a:moveTo>
                  <a:pt x="0" y="0"/>
                </a:moveTo>
                <a:lnTo>
                  <a:pt x="316" y="0"/>
                </a:lnTo>
                <a:lnTo>
                  <a:pt x="316" y="210"/>
                </a:lnTo>
                <a:lnTo>
                  <a:pt x="0" y="2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79" name="Rectangle 95"/>
          <p:cNvSpPr>
            <a:spLocks noChangeArrowheads="1"/>
          </p:cNvSpPr>
          <p:nvPr/>
        </p:nvSpPr>
        <p:spPr bwMode="auto">
          <a:xfrm>
            <a:off x="6752654" y="2946400"/>
            <a:ext cx="466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RAM cell</a:t>
            </a:r>
            <a:endParaRPr lang="en-US" sz="900"/>
          </a:p>
        </p:txBody>
      </p:sp>
      <p:sp>
        <p:nvSpPr>
          <p:cNvPr id="733280" name="Rectangle 96"/>
          <p:cNvSpPr>
            <a:spLocks noChangeArrowheads="1"/>
          </p:cNvSpPr>
          <p:nvPr/>
        </p:nvSpPr>
        <p:spPr bwMode="auto">
          <a:xfrm>
            <a:off x="6943154" y="3048000"/>
            <a:ext cx="114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10</a:t>
            </a:r>
            <a:endParaRPr lang="en-US" sz="900"/>
          </a:p>
        </p:txBody>
      </p:sp>
      <p:sp>
        <p:nvSpPr>
          <p:cNvPr id="733281" name="Line 97"/>
          <p:cNvSpPr>
            <a:spLocks noChangeShapeType="1"/>
          </p:cNvSpPr>
          <p:nvPr/>
        </p:nvSpPr>
        <p:spPr bwMode="auto">
          <a:xfrm>
            <a:off x="6989192" y="3327400"/>
            <a:ext cx="1587" cy="1619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82" name="Freeform 98"/>
          <p:cNvSpPr>
            <a:spLocks/>
          </p:cNvSpPr>
          <p:nvPr/>
        </p:nvSpPr>
        <p:spPr bwMode="auto">
          <a:xfrm>
            <a:off x="6736779" y="3484563"/>
            <a:ext cx="501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0"/>
              </a:cxn>
              <a:cxn ang="0">
                <a:pos x="0" y="21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0">
                <a:moveTo>
                  <a:pt x="0" y="0"/>
                </a:moveTo>
                <a:lnTo>
                  <a:pt x="316" y="0"/>
                </a:lnTo>
                <a:lnTo>
                  <a:pt x="316" y="210"/>
                </a:lnTo>
                <a:lnTo>
                  <a:pt x="0" y="2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83" name="Freeform 99"/>
          <p:cNvSpPr>
            <a:spLocks/>
          </p:cNvSpPr>
          <p:nvPr/>
        </p:nvSpPr>
        <p:spPr bwMode="auto">
          <a:xfrm>
            <a:off x="6736779" y="3484563"/>
            <a:ext cx="501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6" y="0"/>
              </a:cxn>
              <a:cxn ang="0">
                <a:pos x="316" y="210"/>
              </a:cxn>
              <a:cxn ang="0">
                <a:pos x="0" y="21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6" h="210">
                <a:moveTo>
                  <a:pt x="0" y="0"/>
                </a:moveTo>
                <a:lnTo>
                  <a:pt x="316" y="0"/>
                </a:lnTo>
                <a:lnTo>
                  <a:pt x="316" y="210"/>
                </a:lnTo>
                <a:lnTo>
                  <a:pt x="0" y="2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84" name="Rectangle 100"/>
          <p:cNvSpPr>
            <a:spLocks noChangeArrowheads="1"/>
          </p:cNvSpPr>
          <p:nvPr/>
        </p:nvSpPr>
        <p:spPr bwMode="auto">
          <a:xfrm>
            <a:off x="6749479" y="3540125"/>
            <a:ext cx="466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RAM cell</a:t>
            </a:r>
            <a:endParaRPr lang="en-US" sz="900"/>
          </a:p>
        </p:txBody>
      </p:sp>
      <p:sp>
        <p:nvSpPr>
          <p:cNvPr id="733285" name="Rectangle 101"/>
          <p:cNvSpPr>
            <a:spLocks noChangeArrowheads="1"/>
          </p:cNvSpPr>
          <p:nvPr/>
        </p:nvSpPr>
        <p:spPr bwMode="auto">
          <a:xfrm>
            <a:off x="6939979" y="3643313"/>
            <a:ext cx="114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14</a:t>
            </a:r>
            <a:endParaRPr lang="en-US" sz="900"/>
          </a:p>
        </p:txBody>
      </p:sp>
      <p:sp>
        <p:nvSpPr>
          <p:cNvPr id="733286" name="Rectangle 102"/>
          <p:cNvSpPr>
            <a:spLocks noChangeArrowheads="1"/>
          </p:cNvSpPr>
          <p:nvPr/>
        </p:nvSpPr>
        <p:spPr bwMode="auto">
          <a:xfrm>
            <a:off x="6720904" y="3910013"/>
            <a:ext cx="571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Read/Write</a:t>
            </a:r>
            <a:endParaRPr lang="en-US" sz="900"/>
          </a:p>
        </p:txBody>
      </p:sp>
      <p:sp>
        <p:nvSpPr>
          <p:cNvPr id="733287" name="Rectangle 103"/>
          <p:cNvSpPr>
            <a:spLocks noChangeArrowheads="1"/>
          </p:cNvSpPr>
          <p:nvPr/>
        </p:nvSpPr>
        <p:spPr bwMode="auto">
          <a:xfrm>
            <a:off x="6720904" y="4016375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logic</a:t>
            </a:r>
            <a:endParaRPr lang="en-US" sz="900"/>
          </a:p>
        </p:txBody>
      </p:sp>
      <p:sp>
        <p:nvSpPr>
          <p:cNvPr id="733288" name="Rectangle 104"/>
          <p:cNvSpPr>
            <a:spLocks noChangeArrowheads="1"/>
          </p:cNvSpPr>
          <p:nvPr/>
        </p:nvSpPr>
        <p:spPr bwMode="auto">
          <a:xfrm>
            <a:off x="6695504" y="4267200"/>
            <a:ext cx="3587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Data in</a:t>
            </a:r>
            <a:endParaRPr lang="en-US" sz="900"/>
          </a:p>
        </p:txBody>
      </p:sp>
      <p:sp>
        <p:nvSpPr>
          <p:cNvPr id="733289" name="Rectangle 105"/>
          <p:cNvSpPr>
            <a:spLocks noChangeArrowheads="1"/>
          </p:cNvSpPr>
          <p:nvPr/>
        </p:nvSpPr>
        <p:spPr bwMode="auto">
          <a:xfrm>
            <a:off x="6866954" y="4411663"/>
            <a:ext cx="4222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Data out</a:t>
            </a:r>
            <a:endParaRPr lang="en-US" sz="900"/>
          </a:p>
        </p:txBody>
      </p:sp>
      <p:sp>
        <p:nvSpPr>
          <p:cNvPr id="733290" name="Line 106"/>
          <p:cNvSpPr>
            <a:spLocks noChangeShapeType="1"/>
          </p:cNvSpPr>
          <p:nvPr/>
        </p:nvSpPr>
        <p:spPr bwMode="auto">
          <a:xfrm>
            <a:off x="6687567" y="4675188"/>
            <a:ext cx="2381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91" name="Rectangle 107"/>
          <p:cNvSpPr>
            <a:spLocks noChangeArrowheads="1"/>
          </p:cNvSpPr>
          <p:nvPr/>
        </p:nvSpPr>
        <p:spPr bwMode="auto">
          <a:xfrm>
            <a:off x="6687567" y="4564063"/>
            <a:ext cx="285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Read/</a:t>
            </a:r>
            <a:endParaRPr lang="en-US" sz="900"/>
          </a:p>
        </p:txBody>
      </p:sp>
      <p:sp>
        <p:nvSpPr>
          <p:cNvPr id="733292" name="Rectangle 108"/>
          <p:cNvSpPr>
            <a:spLocks noChangeArrowheads="1"/>
          </p:cNvSpPr>
          <p:nvPr/>
        </p:nvSpPr>
        <p:spPr bwMode="auto">
          <a:xfrm>
            <a:off x="6687567" y="4665663"/>
            <a:ext cx="285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Write</a:t>
            </a:r>
            <a:endParaRPr lang="en-US" sz="900"/>
          </a:p>
        </p:txBody>
      </p:sp>
      <p:sp>
        <p:nvSpPr>
          <p:cNvPr id="733293" name="Rectangle 109"/>
          <p:cNvSpPr>
            <a:spLocks noChangeArrowheads="1"/>
          </p:cNvSpPr>
          <p:nvPr/>
        </p:nvSpPr>
        <p:spPr bwMode="auto">
          <a:xfrm>
            <a:off x="7025704" y="4564063"/>
            <a:ext cx="146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Bit</a:t>
            </a:r>
            <a:endParaRPr lang="en-US" sz="900"/>
          </a:p>
        </p:txBody>
      </p:sp>
      <p:sp>
        <p:nvSpPr>
          <p:cNvPr id="733294" name="Rectangle 110"/>
          <p:cNvSpPr>
            <a:spLocks noChangeArrowheads="1"/>
          </p:cNvSpPr>
          <p:nvPr/>
        </p:nvSpPr>
        <p:spPr bwMode="auto">
          <a:xfrm>
            <a:off x="7025704" y="4665663"/>
            <a:ext cx="266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select</a:t>
            </a:r>
            <a:endParaRPr lang="en-US" sz="900"/>
          </a:p>
        </p:txBody>
      </p:sp>
      <p:sp>
        <p:nvSpPr>
          <p:cNvPr id="733295" name="Freeform 111"/>
          <p:cNvSpPr>
            <a:spLocks/>
          </p:cNvSpPr>
          <p:nvPr/>
        </p:nvSpPr>
        <p:spPr bwMode="auto">
          <a:xfrm>
            <a:off x="7522592" y="1362075"/>
            <a:ext cx="661987" cy="3433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7" y="0"/>
              </a:cxn>
              <a:cxn ang="0">
                <a:pos x="417" y="2163"/>
              </a:cxn>
              <a:cxn ang="0">
                <a:pos x="0" y="2163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7" h="2163">
                <a:moveTo>
                  <a:pt x="0" y="0"/>
                </a:moveTo>
                <a:lnTo>
                  <a:pt x="417" y="0"/>
                </a:lnTo>
                <a:lnTo>
                  <a:pt x="417" y="2163"/>
                </a:lnTo>
                <a:lnTo>
                  <a:pt x="0" y="216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96" name="Freeform 112"/>
          <p:cNvSpPr>
            <a:spLocks/>
          </p:cNvSpPr>
          <p:nvPr/>
        </p:nvSpPr>
        <p:spPr bwMode="auto">
          <a:xfrm>
            <a:off x="7522592" y="1362075"/>
            <a:ext cx="661987" cy="3433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7" y="0"/>
              </a:cxn>
              <a:cxn ang="0">
                <a:pos x="417" y="2163"/>
              </a:cxn>
              <a:cxn ang="0">
                <a:pos x="0" y="2163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7" h="2163">
                <a:moveTo>
                  <a:pt x="0" y="0"/>
                </a:moveTo>
                <a:lnTo>
                  <a:pt x="417" y="0"/>
                </a:lnTo>
                <a:lnTo>
                  <a:pt x="417" y="2163"/>
                </a:lnTo>
                <a:lnTo>
                  <a:pt x="0" y="216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97" name="Line 113"/>
          <p:cNvSpPr>
            <a:spLocks noChangeShapeType="1"/>
          </p:cNvSpPr>
          <p:nvPr/>
        </p:nvSpPr>
        <p:spPr bwMode="auto">
          <a:xfrm>
            <a:off x="7852792" y="1538288"/>
            <a:ext cx="1587" cy="1603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98" name="Freeform 114"/>
          <p:cNvSpPr>
            <a:spLocks/>
          </p:cNvSpPr>
          <p:nvPr/>
        </p:nvSpPr>
        <p:spPr bwMode="auto">
          <a:xfrm>
            <a:off x="7601967" y="1692275"/>
            <a:ext cx="500062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" y="0"/>
              </a:cxn>
              <a:cxn ang="0">
                <a:pos x="315" y="212"/>
              </a:cxn>
              <a:cxn ang="0">
                <a:pos x="0" y="21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5" h="212">
                <a:moveTo>
                  <a:pt x="0" y="0"/>
                </a:moveTo>
                <a:lnTo>
                  <a:pt x="315" y="0"/>
                </a:lnTo>
                <a:lnTo>
                  <a:pt x="315" y="212"/>
                </a:lnTo>
                <a:lnTo>
                  <a:pt x="0" y="2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299" name="Freeform 115"/>
          <p:cNvSpPr>
            <a:spLocks/>
          </p:cNvSpPr>
          <p:nvPr/>
        </p:nvSpPr>
        <p:spPr bwMode="auto">
          <a:xfrm>
            <a:off x="7601967" y="1692275"/>
            <a:ext cx="500062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" y="0"/>
              </a:cxn>
              <a:cxn ang="0">
                <a:pos x="315" y="212"/>
              </a:cxn>
              <a:cxn ang="0">
                <a:pos x="0" y="21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5" h="212">
                <a:moveTo>
                  <a:pt x="0" y="0"/>
                </a:moveTo>
                <a:lnTo>
                  <a:pt x="315" y="0"/>
                </a:lnTo>
                <a:lnTo>
                  <a:pt x="315" y="212"/>
                </a:lnTo>
                <a:lnTo>
                  <a:pt x="0" y="2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00" name="Rectangle 116"/>
          <p:cNvSpPr>
            <a:spLocks noChangeArrowheads="1"/>
          </p:cNvSpPr>
          <p:nvPr/>
        </p:nvSpPr>
        <p:spPr bwMode="auto">
          <a:xfrm>
            <a:off x="7616254" y="1755775"/>
            <a:ext cx="466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RAM cell</a:t>
            </a:r>
            <a:endParaRPr lang="en-US" sz="900"/>
          </a:p>
        </p:txBody>
      </p:sp>
      <p:sp>
        <p:nvSpPr>
          <p:cNvPr id="733301" name="Rectangle 117"/>
          <p:cNvSpPr>
            <a:spLocks noChangeArrowheads="1"/>
          </p:cNvSpPr>
          <p:nvPr/>
        </p:nvSpPr>
        <p:spPr bwMode="auto">
          <a:xfrm>
            <a:off x="7830567" y="185737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3</a:t>
            </a:r>
            <a:endParaRPr lang="en-US" sz="900"/>
          </a:p>
        </p:txBody>
      </p:sp>
      <p:sp>
        <p:nvSpPr>
          <p:cNvPr id="733302" name="Line 118"/>
          <p:cNvSpPr>
            <a:spLocks noChangeShapeType="1"/>
          </p:cNvSpPr>
          <p:nvPr/>
        </p:nvSpPr>
        <p:spPr bwMode="auto">
          <a:xfrm>
            <a:off x="7852792" y="2135188"/>
            <a:ext cx="1587" cy="1619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03" name="Freeform 119"/>
          <p:cNvSpPr>
            <a:spLocks/>
          </p:cNvSpPr>
          <p:nvPr/>
        </p:nvSpPr>
        <p:spPr bwMode="auto">
          <a:xfrm>
            <a:off x="7601967" y="2289175"/>
            <a:ext cx="500062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" y="0"/>
              </a:cxn>
              <a:cxn ang="0">
                <a:pos x="315" y="212"/>
              </a:cxn>
              <a:cxn ang="0">
                <a:pos x="0" y="21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5" h="212">
                <a:moveTo>
                  <a:pt x="0" y="0"/>
                </a:moveTo>
                <a:lnTo>
                  <a:pt x="315" y="0"/>
                </a:lnTo>
                <a:lnTo>
                  <a:pt x="315" y="212"/>
                </a:lnTo>
                <a:lnTo>
                  <a:pt x="0" y="2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04" name="Freeform 120"/>
          <p:cNvSpPr>
            <a:spLocks/>
          </p:cNvSpPr>
          <p:nvPr/>
        </p:nvSpPr>
        <p:spPr bwMode="auto">
          <a:xfrm>
            <a:off x="7601967" y="2289175"/>
            <a:ext cx="500062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" y="0"/>
              </a:cxn>
              <a:cxn ang="0">
                <a:pos x="315" y="212"/>
              </a:cxn>
              <a:cxn ang="0">
                <a:pos x="0" y="21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5" h="212">
                <a:moveTo>
                  <a:pt x="0" y="0"/>
                </a:moveTo>
                <a:lnTo>
                  <a:pt x="315" y="0"/>
                </a:lnTo>
                <a:lnTo>
                  <a:pt x="315" y="212"/>
                </a:lnTo>
                <a:lnTo>
                  <a:pt x="0" y="2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05" name="Rectangle 121"/>
          <p:cNvSpPr>
            <a:spLocks noChangeArrowheads="1"/>
          </p:cNvSpPr>
          <p:nvPr/>
        </p:nvSpPr>
        <p:spPr bwMode="auto">
          <a:xfrm>
            <a:off x="7616254" y="2351088"/>
            <a:ext cx="466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RAM cell</a:t>
            </a:r>
            <a:endParaRPr lang="en-US" sz="900"/>
          </a:p>
        </p:txBody>
      </p:sp>
      <p:sp>
        <p:nvSpPr>
          <p:cNvPr id="733306" name="Rectangle 122"/>
          <p:cNvSpPr>
            <a:spLocks noChangeArrowheads="1"/>
          </p:cNvSpPr>
          <p:nvPr/>
        </p:nvSpPr>
        <p:spPr bwMode="auto">
          <a:xfrm>
            <a:off x="7830567" y="245268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7</a:t>
            </a:r>
            <a:endParaRPr lang="en-US" sz="900"/>
          </a:p>
        </p:txBody>
      </p:sp>
      <p:sp>
        <p:nvSpPr>
          <p:cNvPr id="733307" name="Line 123"/>
          <p:cNvSpPr>
            <a:spLocks noChangeShapeType="1"/>
          </p:cNvSpPr>
          <p:nvPr/>
        </p:nvSpPr>
        <p:spPr bwMode="auto">
          <a:xfrm>
            <a:off x="7852792" y="2730500"/>
            <a:ext cx="1587" cy="16351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08" name="Freeform 124"/>
          <p:cNvSpPr>
            <a:spLocks/>
          </p:cNvSpPr>
          <p:nvPr/>
        </p:nvSpPr>
        <p:spPr bwMode="auto">
          <a:xfrm>
            <a:off x="7601967" y="2887663"/>
            <a:ext cx="500062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" y="0"/>
              </a:cxn>
              <a:cxn ang="0">
                <a:pos x="315" y="210"/>
              </a:cxn>
              <a:cxn ang="0">
                <a:pos x="0" y="21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5" h="210">
                <a:moveTo>
                  <a:pt x="0" y="0"/>
                </a:moveTo>
                <a:lnTo>
                  <a:pt x="315" y="0"/>
                </a:lnTo>
                <a:lnTo>
                  <a:pt x="315" y="210"/>
                </a:lnTo>
                <a:lnTo>
                  <a:pt x="0" y="2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09" name="Freeform 125"/>
          <p:cNvSpPr>
            <a:spLocks/>
          </p:cNvSpPr>
          <p:nvPr/>
        </p:nvSpPr>
        <p:spPr bwMode="auto">
          <a:xfrm>
            <a:off x="7601967" y="2887663"/>
            <a:ext cx="500062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" y="0"/>
              </a:cxn>
              <a:cxn ang="0">
                <a:pos x="315" y="210"/>
              </a:cxn>
              <a:cxn ang="0">
                <a:pos x="0" y="21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5" h="210">
                <a:moveTo>
                  <a:pt x="0" y="0"/>
                </a:moveTo>
                <a:lnTo>
                  <a:pt x="315" y="0"/>
                </a:lnTo>
                <a:lnTo>
                  <a:pt x="315" y="210"/>
                </a:lnTo>
                <a:lnTo>
                  <a:pt x="0" y="2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10" name="Rectangle 126"/>
          <p:cNvSpPr>
            <a:spLocks noChangeArrowheads="1"/>
          </p:cNvSpPr>
          <p:nvPr/>
        </p:nvSpPr>
        <p:spPr bwMode="auto">
          <a:xfrm>
            <a:off x="7616254" y="2946400"/>
            <a:ext cx="466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RAM cell</a:t>
            </a:r>
            <a:endParaRPr lang="en-US" sz="900"/>
          </a:p>
        </p:txBody>
      </p:sp>
      <p:sp>
        <p:nvSpPr>
          <p:cNvPr id="733311" name="Rectangle 127"/>
          <p:cNvSpPr>
            <a:spLocks noChangeArrowheads="1"/>
          </p:cNvSpPr>
          <p:nvPr/>
        </p:nvSpPr>
        <p:spPr bwMode="auto">
          <a:xfrm>
            <a:off x="7806754" y="3048000"/>
            <a:ext cx="114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11</a:t>
            </a:r>
            <a:endParaRPr lang="en-US" sz="900"/>
          </a:p>
        </p:txBody>
      </p:sp>
      <p:sp>
        <p:nvSpPr>
          <p:cNvPr id="733312" name="Line 128"/>
          <p:cNvSpPr>
            <a:spLocks noChangeShapeType="1"/>
          </p:cNvSpPr>
          <p:nvPr/>
        </p:nvSpPr>
        <p:spPr bwMode="auto">
          <a:xfrm>
            <a:off x="7852792" y="3327400"/>
            <a:ext cx="1587" cy="1619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13" name="Freeform 129"/>
          <p:cNvSpPr>
            <a:spLocks/>
          </p:cNvSpPr>
          <p:nvPr/>
        </p:nvSpPr>
        <p:spPr bwMode="auto">
          <a:xfrm>
            <a:off x="7601967" y="3484563"/>
            <a:ext cx="500062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" y="0"/>
              </a:cxn>
              <a:cxn ang="0">
                <a:pos x="315" y="210"/>
              </a:cxn>
              <a:cxn ang="0">
                <a:pos x="0" y="21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5" h="210">
                <a:moveTo>
                  <a:pt x="0" y="0"/>
                </a:moveTo>
                <a:lnTo>
                  <a:pt x="315" y="0"/>
                </a:lnTo>
                <a:lnTo>
                  <a:pt x="315" y="210"/>
                </a:lnTo>
                <a:lnTo>
                  <a:pt x="0" y="2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14" name="Freeform 130"/>
          <p:cNvSpPr>
            <a:spLocks/>
          </p:cNvSpPr>
          <p:nvPr/>
        </p:nvSpPr>
        <p:spPr bwMode="auto">
          <a:xfrm>
            <a:off x="7601967" y="3484563"/>
            <a:ext cx="500062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" y="0"/>
              </a:cxn>
              <a:cxn ang="0">
                <a:pos x="315" y="210"/>
              </a:cxn>
              <a:cxn ang="0">
                <a:pos x="0" y="21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15" h="210">
                <a:moveTo>
                  <a:pt x="0" y="0"/>
                </a:moveTo>
                <a:lnTo>
                  <a:pt x="315" y="0"/>
                </a:lnTo>
                <a:lnTo>
                  <a:pt x="315" y="210"/>
                </a:lnTo>
                <a:lnTo>
                  <a:pt x="0" y="2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15" name="Rectangle 131"/>
          <p:cNvSpPr>
            <a:spLocks noChangeArrowheads="1"/>
          </p:cNvSpPr>
          <p:nvPr/>
        </p:nvSpPr>
        <p:spPr bwMode="auto">
          <a:xfrm>
            <a:off x="7614667" y="3540125"/>
            <a:ext cx="466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RAM cell</a:t>
            </a:r>
            <a:endParaRPr lang="en-US" sz="900"/>
          </a:p>
        </p:txBody>
      </p:sp>
      <p:sp>
        <p:nvSpPr>
          <p:cNvPr id="733316" name="Rectangle 132"/>
          <p:cNvSpPr>
            <a:spLocks noChangeArrowheads="1"/>
          </p:cNvSpPr>
          <p:nvPr/>
        </p:nvSpPr>
        <p:spPr bwMode="auto">
          <a:xfrm>
            <a:off x="7805167" y="3643313"/>
            <a:ext cx="114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15</a:t>
            </a:r>
            <a:endParaRPr lang="en-US" sz="900"/>
          </a:p>
        </p:txBody>
      </p:sp>
      <p:sp>
        <p:nvSpPr>
          <p:cNvPr id="733317" name="Rectangle 133"/>
          <p:cNvSpPr>
            <a:spLocks noChangeArrowheads="1"/>
          </p:cNvSpPr>
          <p:nvPr/>
        </p:nvSpPr>
        <p:spPr bwMode="auto">
          <a:xfrm>
            <a:off x="7586092" y="3910013"/>
            <a:ext cx="571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Read/Write</a:t>
            </a:r>
            <a:endParaRPr lang="en-US" sz="900"/>
          </a:p>
        </p:txBody>
      </p:sp>
      <p:sp>
        <p:nvSpPr>
          <p:cNvPr id="733318" name="Rectangle 134"/>
          <p:cNvSpPr>
            <a:spLocks noChangeArrowheads="1"/>
          </p:cNvSpPr>
          <p:nvPr/>
        </p:nvSpPr>
        <p:spPr bwMode="auto">
          <a:xfrm>
            <a:off x="7586092" y="4016375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logic</a:t>
            </a:r>
            <a:endParaRPr lang="en-US" sz="900"/>
          </a:p>
        </p:txBody>
      </p:sp>
      <p:sp>
        <p:nvSpPr>
          <p:cNvPr id="733319" name="Rectangle 135"/>
          <p:cNvSpPr>
            <a:spLocks noChangeArrowheads="1"/>
          </p:cNvSpPr>
          <p:nvPr/>
        </p:nvSpPr>
        <p:spPr bwMode="auto">
          <a:xfrm>
            <a:off x="7559104" y="4262438"/>
            <a:ext cx="3587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Data in</a:t>
            </a:r>
            <a:endParaRPr lang="en-US" sz="900"/>
          </a:p>
        </p:txBody>
      </p:sp>
      <p:sp>
        <p:nvSpPr>
          <p:cNvPr id="733320" name="Rectangle 136"/>
          <p:cNvSpPr>
            <a:spLocks noChangeArrowheads="1"/>
          </p:cNvSpPr>
          <p:nvPr/>
        </p:nvSpPr>
        <p:spPr bwMode="auto">
          <a:xfrm>
            <a:off x="7733729" y="4406900"/>
            <a:ext cx="4222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Data out</a:t>
            </a:r>
            <a:endParaRPr lang="en-US" sz="900"/>
          </a:p>
        </p:txBody>
      </p:sp>
      <p:sp>
        <p:nvSpPr>
          <p:cNvPr id="733321" name="Line 137"/>
          <p:cNvSpPr>
            <a:spLocks noChangeShapeType="1"/>
          </p:cNvSpPr>
          <p:nvPr/>
        </p:nvSpPr>
        <p:spPr bwMode="auto">
          <a:xfrm>
            <a:off x="7549579" y="4672013"/>
            <a:ext cx="246063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22" name="Rectangle 138"/>
          <p:cNvSpPr>
            <a:spLocks noChangeArrowheads="1"/>
          </p:cNvSpPr>
          <p:nvPr/>
        </p:nvSpPr>
        <p:spPr bwMode="auto">
          <a:xfrm>
            <a:off x="7551167" y="4564063"/>
            <a:ext cx="285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Read/</a:t>
            </a:r>
            <a:endParaRPr lang="en-US" sz="900"/>
          </a:p>
        </p:txBody>
      </p:sp>
      <p:sp>
        <p:nvSpPr>
          <p:cNvPr id="733323" name="Rectangle 139"/>
          <p:cNvSpPr>
            <a:spLocks noChangeArrowheads="1"/>
          </p:cNvSpPr>
          <p:nvPr/>
        </p:nvSpPr>
        <p:spPr bwMode="auto">
          <a:xfrm>
            <a:off x="7551167" y="4665663"/>
            <a:ext cx="285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Write</a:t>
            </a:r>
            <a:endParaRPr lang="en-US" sz="900"/>
          </a:p>
        </p:txBody>
      </p:sp>
      <p:sp>
        <p:nvSpPr>
          <p:cNvPr id="733324" name="Rectangle 140"/>
          <p:cNvSpPr>
            <a:spLocks noChangeArrowheads="1"/>
          </p:cNvSpPr>
          <p:nvPr/>
        </p:nvSpPr>
        <p:spPr bwMode="auto">
          <a:xfrm>
            <a:off x="7894067" y="4564063"/>
            <a:ext cx="146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Bit</a:t>
            </a:r>
            <a:endParaRPr lang="en-US" sz="900"/>
          </a:p>
        </p:txBody>
      </p:sp>
      <p:sp>
        <p:nvSpPr>
          <p:cNvPr id="733325" name="Rectangle 141"/>
          <p:cNvSpPr>
            <a:spLocks noChangeArrowheads="1"/>
          </p:cNvSpPr>
          <p:nvPr/>
        </p:nvSpPr>
        <p:spPr bwMode="auto">
          <a:xfrm>
            <a:off x="7894067" y="4665663"/>
            <a:ext cx="266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select</a:t>
            </a:r>
            <a:endParaRPr lang="en-US" sz="900"/>
          </a:p>
        </p:txBody>
      </p:sp>
      <p:sp>
        <p:nvSpPr>
          <p:cNvPr id="733326" name="Freeform 142"/>
          <p:cNvSpPr>
            <a:spLocks/>
          </p:cNvSpPr>
          <p:nvPr/>
        </p:nvSpPr>
        <p:spPr bwMode="auto">
          <a:xfrm>
            <a:off x="5254054" y="5699125"/>
            <a:ext cx="2954338" cy="655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61" y="0"/>
              </a:cxn>
              <a:cxn ang="0">
                <a:pos x="1861" y="413"/>
              </a:cxn>
              <a:cxn ang="0">
                <a:pos x="0" y="413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861" h="413">
                <a:moveTo>
                  <a:pt x="0" y="0"/>
                </a:moveTo>
                <a:lnTo>
                  <a:pt x="1861" y="0"/>
                </a:lnTo>
                <a:lnTo>
                  <a:pt x="1861" y="413"/>
                </a:lnTo>
                <a:lnTo>
                  <a:pt x="0" y="4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27" name="Freeform 143"/>
          <p:cNvSpPr>
            <a:spLocks/>
          </p:cNvSpPr>
          <p:nvPr/>
        </p:nvSpPr>
        <p:spPr bwMode="auto">
          <a:xfrm>
            <a:off x="5254054" y="5699125"/>
            <a:ext cx="2954338" cy="655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61" y="0"/>
              </a:cxn>
              <a:cxn ang="0">
                <a:pos x="1861" y="413"/>
              </a:cxn>
              <a:cxn ang="0">
                <a:pos x="0" y="413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861" h="413">
                <a:moveTo>
                  <a:pt x="0" y="0"/>
                </a:moveTo>
                <a:lnTo>
                  <a:pt x="1861" y="0"/>
                </a:lnTo>
                <a:lnTo>
                  <a:pt x="1861" y="413"/>
                </a:lnTo>
                <a:lnTo>
                  <a:pt x="0" y="4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28" name="Rectangle 144"/>
          <p:cNvSpPr>
            <a:spLocks noChangeArrowheads="1"/>
          </p:cNvSpPr>
          <p:nvPr/>
        </p:nvSpPr>
        <p:spPr bwMode="auto">
          <a:xfrm>
            <a:off x="4825429" y="5910263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Column</a:t>
            </a:r>
            <a:endParaRPr lang="en-US" sz="900"/>
          </a:p>
        </p:txBody>
      </p:sp>
      <p:sp>
        <p:nvSpPr>
          <p:cNvPr id="733329" name="Rectangle 145"/>
          <p:cNvSpPr>
            <a:spLocks noChangeArrowheads="1"/>
          </p:cNvSpPr>
          <p:nvPr/>
        </p:nvSpPr>
        <p:spPr bwMode="auto">
          <a:xfrm>
            <a:off x="4825429" y="6013450"/>
            <a:ext cx="3873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decoder</a:t>
            </a:r>
            <a:endParaRPr lang="en-US" sz="900"/>
          </a:p>
        </p:txBody>
      </p:sp>
      <p:sp>
        <p:nvSpPr>
          <p:cNvPr id="733330" name="Rectangle 146"/>
          <p:cNvSpPr>
            <a:spLocks noChangeArrowheads="1"/>
          </p:cNvSpPr>
          <p:nvPr/>
        </p:nvSpPr>
        <p:spPr bwMode="auto">
          <a:xfrm>
            <a:off x="5293742" y="5910263"/>
            <a:ext cx="720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2-to-4 Decoder</a:t>
            </a:r>
            <a:endParaRPr lang="en-US" sz="900"/>
          </a:p>
        </p:txBody>
      </p:sp>
      <p:sp>
        <p:nvSpPr>
          <p:cNvPr id="733331" name="Rectangle 147"/>
          <p:cNvSpPr>
            <a:spLocks noChangeArrowheads="1"/>
          </p:cNvSpPr>
          <p:nvPr/>
        </p:nvSpPr>
        <p:spPr bwMode="auto">
          <a:xfrm>
            <a:off x="5293742" y="6013450"/>
            <a:ext cx="5619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with enable</a:t>
            </a:r>
            <a:endParaRPr lang="en-US" sz="900"/>
          </a:p>
        </p:txBody>
      </p:sp>
      <p:sp>
        <p:nvSpPr>
          <p:cNvPr id="733332" name="Rectangle 148"/>
          <p:cNvSpPr>
            <a:spLocks noChangeArrowheads="1"/>
          </p:cNvSpPr>
          <p:nvPr/>
        </p:nvSpPr>
        <p:spPr bwMode="auto">
          <a:xfrm>
            <a:off x="5560442" y="622617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2</a:t>
            </a:r>
            <a:endParaRPr lang="en-US" sz="900"/>
          </a:p>
        </p:txBody>
      </p:sp>
      <p:sp>
        <p:nvSpPr>
          <p:cNvPr id="733333" name="Rectangle 149"/>
          <p:cNvSpPr>
            <a:spLocks noChangeArrowheads="1"/>
          </p:cNvSpPr>
          <p:nvPr/>
        </p:nvSpPr>
        <p:spPr bwMode="auto">
          <a:xfrm>
            <a:off x="5616004" y="618331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1</a:t>
            </a:r>
            <a:endParaRPr lang="en-US" sz="900"/>
          </a:p>
        </p:txBody>
      </p:sp>
      <p:sp>
        <p:nvSpPr>
          <p:cNvPr id="733334" name="Rectangle 150"/>
          <p:cNvSpPr>
            <a:spLocks noChangeArrowheads="1"/>
          </p:cNvSpPr>
          <p:nvPr/>
        </p:nvSpPr>
        <p:spPr bwMode="auto">
          <a:xfrm>
            <a:off x="5873179" y="622617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2</a:t>
            </a:r>
            <a:endParaRPr lang="en-US" sz="900"/>
          </a:p>
        </p:txBody>
      </p:sp>
      <p:sp>
        <p:nvSpPr>
          <p:cNvPr id="733335" name="Rectangle 151"/>
          <p:cNvSpPr>
            <a:spLocks noChangeArrowheads="1"/>
          </p:cNvSpPr>
          <p:nvPr/>
        </p:nvSpPr>
        <p:spPr bwMode="auto">
          <a:xfrm>
            <a:off x="5928742" y="618331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0</a:t>
            </a:r>
            <a:endParaRPr lang="en-US" sz="900"/>
          </a:p>
        </p:txBody>
      </p:sp>
      <p:sp>
        <p:nvSpPr>
          <p:cNvPr id="733336" name="Rectangle 152"/>
          <p:cNvSpPr>
            <a:spLocks noChangeArrowheads="1"/>
          </p:cNvSpPr>
          <p:nvPr/>
        </p:nvSpPr>
        <p:spPr bwMode="auto">
          <a:xfrm>
            <a:off x="5393754" y="571658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0</a:t>
            </a:r>
            <a:endParaRPr lang="en-US" sz="900"/>
          </a:p>
        </p:txBody>
      </p:sp>
      <p:sp>
        <p:nvSpPr>
          <p:cNvPr id="733337" name="Rectangle 153"/>
          <p:cNvSpPr>
            <a:spLocks noChangeArrowheads="1"/>
          </p:cNvSpPr>
          <p:nvPr/>
        </p:nvSpPr>
        <p:spPr bwMode="auto">
          <a:xfrm>
            <a:off x="6247829" y="571658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1</a:t>
            </a:r>
            <a:endParaRPr lang="en-US" sz="900"/>
          </a:p>
        </p:txBody>
      </p:sp>
      <p:sp>
        <p:nvSpPr>
          <p:cNvPr id="733338" name="Rectangle 154"/>
          <p:cNvSpPr>
            <a:spLocks noChangeArrowheads="1"/>
          </p:cNvSpPr>
          <p:nvPr/>
        </p:nvSpPr>
        <p:spPr bwMode="auto">
          <a:xfrm>
            <a:off x="6371654" y="5549900"/>
            <a:ext cx="6889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Column select</a:t>
            </a:r>
            <a:endParaRPr lang="en-US" sz="900"/>
          </a:p>
        </p:txBody>
      </p:sp>
      <p:sp>
        <p:nvSpPr>
          <p:cNvPr id="733339" name="Rectangle 155"/>
          <p:cNvSpPr>
            <a:spLocks noChangeArrowheads="1"/>
          </p:cNvSpPr>
          <p:nvPr/>
        </p:nvSpPr>
        <p:spPr bwMode="auto">
          <a:xfrm>
            <a:off x="7103492" y="571658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2</a:t>
            </a:r>
            <a:endParaRPr lang="en-US" sz="900"/>
          </a:p>
        </p:txBody>
      </p:sp>
      <p:sp>
        <p:nvSpPr>
          <p:cNvPr id="733340" name="Rectangle 156"/>
          <p:cNvSpPr>
            <a:spLocks noChangeArrowheads="1"/>
          </p:cNvSpPr>
          <p:nvPr/>
        </p:nvSpPr>
        <p:spPr bwMode="auto">
          <a:xfrm>
            <a:off x="7763892" y="6229350"/>
            <a:ext cx="342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Enable</a:t>
            </a:r>
            <a:endParaRPr lang="en-US" sz="900"/>
          </a:p>
        </p:txBody>
      </p:sp>
      <p:sp>
        <p:nvSpPr>
          <p:cNvPr id="733341" name="Rectangle 157"/>
          <p:cNvSpPr>
            <a:spLocks noChangeArrowheads="1"/>
          </p:cNvSpPr>
          <p:nvPr/>
        </p:nvSpPr>
        <p:spPr bwMode="auto">
          <a:xfrm>
            <a:off x="7954392" y="571658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3</a:t>
            </a:r>
            <a:endParaRPr lang="en-US" sz="900"/>
          </a:p>
        </p:txBody>
      </p:sp>
      <p:sp>
        <p:nvSpPr>
          <p:cNvPr id="733342" name="Rectangle 158"/>
          <p:cNvSpPr>
            <a:spLocks noChangeArrowheads="1"/>
          </p:cNvSpPr>
          <p:nvPr/>
        </p:nvSpPr>
        <p:spPr bwMode="auto">
          <a:xfrm>
            <a:off x="7686104" y="6672263"/>
            <a:ext cx="536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Chip select</a:t>
            </a:r>
            <a:endParaRPr lang="en-US" sz="900"/>
          </a:p>
        </p:txBody>
      </p:sp>
      <p:sp>
        <p:nvSpPr>
          <p:cNvPr id="733343" name="Rectangle 159"/>
          <p:cNvSpPr>
            <a:spLocks noChangeArrowheads="1"/>
          </p:cNvSpPr>
          <p:nvPr/>
        </p:nvSpPr>
        <p:spPr bwMode="auto">
          <a:xfrm>
            <a:off x="8817992" y="5575300"/>
            <a:ext cx="2349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Data</a:t>
            </a:r>
            <a:endParaRPr lang="en-US" sz="900"/>
          </a:p>
        </p:txBody>
      </p:sp>
      <p:sp>
        <p:nvSpPr>
          <p:cNvPr id="733344" name="Rectangle 160"/>
          <p:cNvSpPr>
            <a:spLocks noChangeArrowheads="1"/>
          </p:cNvSpPr>
          <p:nvPr/>
        </p:nvSpPr>
        <p:spPr bwMode="auto">
          <a:xfrm>
            <a:off x="8784654" y="5681663"/>
            <a:ext cx="3238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output</a:t>
            </a:r>
            <a:endParaRPr lang="en-US" sz="900"/>
          </a:p>
        </p:txBody>
      </p:sp>
      <p:sp>
        <p:nvSpPr>
          <p:cNvPr id="733345" name="Freeform 161"/>
          <p:cNvSpPr>
            <a:spLocks/>
          </p:cNvSpPr>
          <p:nvPr/>
        </p:nvSpPr>
        <p:spPr bwMode="auto">
          <a:xfrm>
            <a:off x="7913117" y="5426075"/>
            <a:ext cx="842962" cy="1076325"/>
          </a:xfrm>
          <a:custGeom>
            <a:avLst/>
            <a:gdLst/>
            <a:ahLst/>
            <a:cxnLst>
              <a:cxn ang="0">
                <a:pos x="531" y="0"/>
              </a:cxn>
              <a:cxn ang="0">
                <a:pos x="531" y="678"/>
              </a:cxn>
              <a:cxn ang="0">
                <a:pos x="0" y="678"/>
              </a:cxn>
            </a:cxnLst>
            <a:rect l="0" t="0" r="r" b="b"/>
            <a:pathLst>
              <a:path w="531" h="678">
                <a:moveTo>
                  <a:pt x="531" y="0"/>
                </a:moveTo>
                <a:lnTo>
                  <a:pt x="531" y="678"/>
                </a:lnTo>
                <a:lnTo>
                  <a:pt x="0" y="678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46" name="Rectangle 162"/>
          <p:cNvSpPr>
            <a:spLocks noChangeArrowheads="1"/>
          </p:cNvSpPr>
          <p:nvPr/>
        </p:nvSpPr>
        <p:spPr bwMode="auto">
          <a:xfrm>
            <a:off x="4668267" y="2390775"/>
            <a:ext cx="2222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Row</a:t>
            </a:r>
            <a:endParaRPr lang="en-US" sz="900"/>
          </a:p>
        </p:txBody>
      </p:sp>
      <p:sp>
        <p:nvSpPr>
          <p:cNvPr id="733347" name="Rectangle 163"/>
          <p:cNvSpPr>
            <a:spLocks noChangeArrowheads="1"/>
          </p:cNvSpPr>
          <p:nvPr/>
        </p:nvSpPr>
        <p:spPr bwMode="auto">
          <a:xfrm>
            <a:off x="4668267" y="2493963"/>
            <a:ext cx="266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 dirty="0">
                <a:solidFill>
                  <a:srgbClr val="000000"/>
                </a:solidFill>
              </a:rPr>
              <a:t>select</a:t>
            </a:r>
            <a:endParaRPr lang="en-US" sz="900" dirty="0"/>
          </a:p>
        </p:txBody>
      </p:sp>
      <p:sp>
        <p:nvSpPr>
          <p:cNvPr id="733348" name="Rectangle 164"/>
          <p:cNvSpPr>
            <a:spLocks noChangeArrowheads="1"/>
          </p:cNvSpPr>
          <p:nvPr/>
        </p:nvSpPr>
        <p:spPr bwMode="auto">
          <a:xfrm>
            <a:off x="4028504" y="1225550"/>
            <a:ext cx="6381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Row decoder</a:t>
            </a:r>
            <a:endParaRPr lang="en-US" sz="900"/>
          </a:p>
        </p:txBody>
      </p:sp>
      <p:sp>
        <p:nvSpPr>
          <p:cNvPr id="733349" name="Rectangle 165"/>
          <p:cNvSpPr>
            <a:spLocks noChangeArrowheads="1"/>
          </p:cNvSpPr>
          <p:nvPr/>
        </p:nvSpPr>
        <p:spPr bwMode="auto">
          <a:xfrm>
            <a:off x="3706242" y="1935163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A</a:t>
            </a:r>
            <a:endParaRPr lang="en-US" sz="900"/>
          </a:p>
        </p:txBody>
      </p:sp>
      <p:sp>
        <p:nvSpPr>
          <p:cNvPr id="733350" name="Rectangle 166"/>
          <p:cNvSpPr>
            <a:spLocks noChangeArrowheads="1"/>
          </p:cNvSpPr>
          <p:nvPr/>
        </p:nvSpPr>
        <p:spPr bwMode="auto">
          <a:xfrm>
            <a:off x="3784029" y="198437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 dirty="0">
                <a:solidFill>
                  <a:srgbClr val="000000"/>
                </a:solidFill>
              </a:rPr>
              <a:t>2</a:t>
            </a:r>
            <a:endParaRPr lang="en-US" sz="900" dirty="0"/>
          </a:p>
        </p:txBody>
      </p:sp>
      <p:sp>
        <p:nvSpPr>
          <p:cNvPr id="733351" name="Rectangle 167"/>
          <p:cNvSpPr>
            <a:spLocks noChangeArrowheads="1"/>
          </p:cNvSpPr>
          <p:nvPr/>
        </p:nvSpPr>
        <p:spPr bwMode="auto">
          <a:xfrm>
            <a:off x="3706242" y="163353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A</a:t>
            </a:r>
            <a:endParaRPr lang="en-US" sz="900"/>
          </a:p>
        </p:txBody>
      </p:sp>
      <p:sp>
        <p:nvSpPr>
          <p:cNvPr id="733352" name="Rectangle 168"/>
          <p:cNvSpPr>
            <a:spLocks noChangeArrowheads="1"/>
          </p:cNvSpPr>
          <p:nvPr/>
        </p:nvSpPr>
        <p:spPr bwMode="auto">
          <a:xfrm>
            <a:off x="3784029" y="1682750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3</a:t>
            </a:r>
            <a:endParaRPr lang="en-US" sz="900"/>
          </a:p>
        </p:txBody>
      </p:sp>
      <p:sp>
        <p:nvSpPr>
          <p:cNvPr id="733353" name="Rectangle 169"/>
          <p:cNvSpPr>
            <a:spLocks noChangeArrowheads="1"/>
          </p:cNvSpPr>
          <p:nvPr/>
        </p:nvSpPr>
        <p:spPr bwMode="auto">
          <a:xfrm>
            <a:off x="8202042" y="535622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X</a:t>
            </a:r>
            <a:endParaRPr lang="en-US" sz="900"/>
          </a:p>
        </p:txBody>
      </p:sp>
      <p:sp>
        <p:nvSpPr>
          <p:cNvPr id="733354" name="Freeform 170"/>
          <p:cNvSpPr>
            <a:spLocks noEditPoints="1"/>
          </p:cNvSpPr>
          <p:nvPr/>
        </p:nvSpPr>
        <p:spPr bwMode="auto">
          <a:xfrm>
            <a:off x="4646042" y="1541463"/>
            <a:ext cx="3608387" cy="1789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73" y="0"/>
              </a:cxn>
              <a:cxn ang="0">
                <a:pos x="0" y="375"/>
              </a:cxn>
              <a:cxn ang="0">
                <a:pos x="2273" y="375"/>
              </a:cxn>
              <a:cxn ang="0">
                <a:pos x="0" y="751"/>
              </a:cxn>
              <a:cxn ang="0">
                <a:pos x="2273" y="751"/>
              </a:cxn>
              <a:cxn ang="0">
                <a:pos x="0" y="1127"/>
              </a:cxn>
              <a:cxn ang="0">
                <a:pos x="2273" y="1127"/>
              </a:cxn>
            </a:cxnLst>
            <a:rect l="0" t="0" r="r" b="b"/>
            <a:pathLst>
              <a:path w="2273" h="1127">
                <a:moveTo>
                  <a:pt x="0" y="0"/>
                </a:moveTo>
                <a:lnTo>
                  <a:pt x="2273" y="0"/>
                </a:lnTo>
                <a:moveTo>
                  <a:pt x="0" y="375"/>
                </a:moveTo>
                <a:lnTo>
                  <a:pt x="2273" y="375"/>
                </a:lnTo>
                <a:moveTo>
                  <a:pt x="0" y="751"/>
                </a:moveTo>
                <a:lnTo>
                  <a:pt x="2273" y="751"/>
                </a:lnTo>
                <a:moveTo>
                  <a:pt x="0" y="1127"/>
                </a:moveTo>
                <a:lnTo>
                  <a:pt x="2273" y="1127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55" name="Rectangle 171"/>
          <p:cNvSpPr>
            <a:spLocks noChangeArrowheads="1"/>
          </p:cNvSpPr>
          <p:nvPr/>
        </p:nvSpPr>
        <p:spPr bwMode="auto">
          <a:xfrm>
            <a:off x="4020567" y="1370013"/>
            <a:ext cx="285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2-to-4</a:t>
            </a:r>
            <a:endParaRPr lang="en-US" sz="900"/>
          </a:p>
        </p:txBody>
      </p:sp>
      <p:sp>
        <p:nvSpPr>
          <p:cNvPr id="733356" name="Rectangle 172"/>
          <p:cNvSpPr>
            <a:spLocks noChangeArrowheads="1"/>
          </p:cNvSpPr>
          <p:nvPr/>
        </p:nvSpPr>
        <p:spPr bwMode="auto">
          <a:xfrm>
            <a:off x="4020567" y="1476375"/>
            <a:ext cx="406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Decoder</a:t>
            </a:r>
            <a:endParaRPr lang="en-US" sz="900"/>
          </a:p>
        </p:txBody>
      </p:sp>
      <p:sp>
        <p:nvSpPr>
          <p:cNvPr id="733357" name="Rectangle 173"/>
          <p:cNvSpPr>
            <a:spLocks noChangeArrowheads="1"/>
          </p:cNvSpPr>
          <p:nvPr/>
        </p:nvSpPr>
        <p:spPr bwMode="auto">
          <a:xfrm>
            <a:off x="4034854" y="193516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2</a:t>
            </a:r>
            <a:endParaRPr lang="en-US" sz="900"/>
          </a:p>
        </p:txBody>
      </p:sp>
      <p:sp>
        <p:nvSpPr>
          <p:cNvPr id="733358" name="Rectangle 174"/>
          <p:cNvSpPr>
            <a:spLocks noChangeArrowheads="1"/>
          </p:cNvSpPr>
          <p:nvPr/>
        </p:nvSpPr>
        <p:spPr bwMode="auto">
          <a:xfrm>
            <a:off x="4080892" y="190182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0</a:t>
            </a:r>
            <a:endParaRPr lang="en-US" sz="900"/>
          </a:p>
        </p:txBody>
      </p:sp>
      <p:sp>
        <p:nvSpPr>
          <p:cNvPr id="733359" name="Rectangle 175"/>
          <p:cNvSpPr>
            <a:spLocks noChangeArrowheads="1"/>
          </p:cNvSpPr>
          <p:nvPr/>
        </p:nvSpPr>
        <p:spPr bwMode="auto">
          <a:xfrm>
            <a:off x="4034854" y="163671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2</a:t>
            </a:r>
            <a:endParaRPr lang="en-US" sz="900"/>
          </a:p>
        </p:txBody>
      </p:sp>
      <p:sp>
        <p:nvSpPr>
          <p:cNvPr id="733360" name="Rectangle 176"/>
          <p:cNvSpPr>
            <a:spLocks noChangeArrowheads="1"/>
          </p:cNvSpPr>
          <p:nvPr/>
        </p:nvSpPr>
        <p:spPr bwMode="auto">
          <a:xfrm>
            <a:off x="4080892" y="159861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1</a:t>
            </a:r>
            <a:endParaRPr lang="en-US" sz="900"/>
          </a:p>
        </p:txBody>
      </p:sp>
      <p:sp>
        <p:nvSpPr>
          <p:cNvPr id="733361" name="Rectangle 177"/>
          <p:cNvSpPr>
            <a:spLocks noChangeArrowheads="1"/>
          </p:cNvSpPr>
          <p:nvPr/>
        </p:nvSpPr>
        <p:spPr bwMode="auto">
          <a:xfrm>
            <a:off x="4566667" y="2082800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1</a:t>
            </a:r>
            <a:endParaRPr lang="en-US" sz="900"/>
          </a:p>
        </p:txBody>
      </p:sp>
      <p:sp>
        <p:nvSpPr>
          <p:cNvPr id="733362" name="Rectangle 178"/>
          <p:cNvSpPr>
            <a:spLocks noChangeArrowheads="1"/>
          </p:cNvSpPr>
          <p:nvPr/>
        </p:nvSpPr>
        <p:spPr bwMode="auto">
          <a:xfrm>
            <a:off x="4566667" y="267811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2</a:t>
            </a:r>
            <a:endParaRPr lang="en-US" sz="900"/>
          </a:p>
        </p:txBody>
      </p:sp>
      <p:sp>
        <p:nvSpPr>
          <p:cNvPr id="733363" name="Rectangle 179"/>
          <p:cNvSpPr>
            <a:spLocks noChangeArrowheads="1"/>
          </p:cNvSpPr>
          <p:nvPr/>
        </p:nvSpPr>
        <p:spPr bwMode="auto">
          <a:xfrm>
            <a:off x="4566667" y="328453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3</a:t>
            </a:r>
            <a:endParaRPr lang="en-US" sz="900"/>
          </a:p>
        </p:txBody>
      </p:sp>
      <p:sp>
        <p:nvSpPr>
          <p:cNvPr id="733364" name="Rectangle 180"/>
          <p:cNvSpPr>
            <a:spLocks noChangeArrowheads="1"/>
          </p:cNvSpPr>
          <p:nvPr/>
        </p:nvSpPr>
        <p:spPr bwMode="auto">
          <a:xfrm>
            <a:off x="4566667" y="1479550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u="none" baseline="0">
                <a:solidFill>
                  <a:srgbClr val="000000"/>
                </a:solidFill>
              </a:rPr>
              <a:t>0</a:t>
            </a:r>
            <a:endParaRPr lang="en-US" sz="900"/>
          </a:p>
        </p:txBody>
      </p:sp>
      <p:sp>
        <p:nvSpPr>
          <p:cNvPr id="733365" name="Line 181"/>
          <p:cNvSpPr>
            <a:spLocks noChangeShapeType="1"/>
          </p:cNvSpPr>
          <p:nvPr/>
        </p:nvSpPr>
        <p:spPr bwMode="auto">
          <a:xfrm>
            <a:off x="4219004" y="5037138"/>
            <a:ext cx="233363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66" name="Oval 182"/>
          <p:cNvSpPr>
            <a:spLocks noChangeArrowheads="1"/>
          </p:cNvSpPr>
          <p:nvPr/>
        </p:nvSpPr>
        <p:spPr bwMode="auto">
          <a:xfrm>
            <a:off x="5239767" y="1519238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67" name="Oval 183"/>
          <p:cNvSpPr>
            <a:spLocks noChangeArrowheads="1"/>
          </p:cNvSpPr>
          <p:nvPr/>
        </p:nvSpPr>
        <p:spPr bwMode="auto">
          <a:xfrm>
            <a:off x="6104954" y="1519238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68" name="Oval 184"/>
          <p:cNvSpPr>
            <a:spLocks noChangeArrowheads="1"/>
          </p:cNvSpPr>
          <p:nvPr/>
        </p:nvSpPr>
        <p:spPr bwMode="auto">
          <a:xfrm>
            <a:off x="6970142" y="1519238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69" name="Oval 185"/>
          <p:cNvSpPr>
            <a:spLocks noChangeArrowheads="1"/>
          </p:cNvSpPr>
          <p:nvPr/>
        </p:nvSpPr>
        <p:spPr bwMode="auto">
          <a:xfrm>
            <a:off x="7833742" y="1519238"/>
            <a:ext cx="36512" cy="349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70" name="Oval 186"/>
          <p:cNvSpPr>
            <a:spLocks noChangeArrowheads="1"/>
          </p:cNvSpPr>
          <p:nvPr/>
        </p:nvSpPr>
        <p:spPr bwMode="auto">
          <a:xfrm>
            <a:off x="7833742" y="2117725"/>
            <a:ext cx="36512" cy="333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71" name="Oval 187"/>
          <p:cNvSpPr>
            <a:spLocks noChangeArrowheads="1"/>
          </p:cNvSpPr>
          <p:nvPr/>
        </p:nvSpPr>
        <p:spPr bwMode="auto">
          <a:xfrm>
            <a:off x="6970142" y="2117725"/>
            <a:ext cx="34925" cy="333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72" name="Oval 188"/>
          <p:cNvSpPr>
            <a:spLocks noChangeArrowheads="1"/>
          </p:cNvSpPr>
          <p:nvPr/>
        </p:nvSpPr>
        <p:spPr bwMode="auto">
          <a:xfrm>
            <a:off x="6104954" y="2117725"/>
            <a:ext cx="34925" cy="333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73" name="Oval 189"/>
          <p:cNvSpPr>
            <a:spLocks noChangeArrowheads="1"/>
          </p:cNvSpPr>
          <p:nvPr/>
        </p:nvSpPr>
        <p:spPr bwMode="auto">
          <a:xfrm>
            <a:off x="5239767" y="2117725"/>
            <a:ext cx="34925" cy="333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74" name="Oval 190"/>
          <p:cNvSpPr>
            <a:spLocks noChangeArrowheads="1"/>
          </p:cNvSpPr>
          <p:nvPr/>
        </p:nvSpPr>
        <p:spPr bwMode="auto">
          <a:xfrm>
            <a:off x="7833742" y="2714625"/>
            <a:ext cx="36512" cy="349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75" name="Oval 191"/>
          <p:cNvSpPr>
            <a:spLocks noChangeArrowheads="1"/>
          </p:cNvSpPr>
          <p:nvPr/>
        </p:nvSpPr>
        <p:spPr bwMode="auto">
          <a:xfrm>
            <a:off x="6970142" y="2714625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76" name="Oval 192"/>
          <p:cNvSpPr>
            <a:spLocks noChangeArrowheads="1"/>
          </p:cNvSpPr>
          <p:nvPr/>
        </p:nvSpPr>
        <p:spPr bwMode="auto">
          <a:xfrm>
            <a:off x="6104954" y="2714625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77" name="Oval 193"/>
          <p:cNvSpPr>
            <a:spLocks noChangeArrowheads="1"/>
          </p:cNvSpPr>
          <p:nvPr/>
        </p:nvSpPr>
        <p:spPr bwMode="auto">
          <a:xfrm>
            <a:off x="5239767" y="2714625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78" name="Oval 194"/>
          <p:cNvSpPr>
            <a:spLocks noChangeArrowheads="1"/>
          </p:cNvSpPr>
          <p:nvPr/>
        </p:nvSpPr>
        <p:spPr bwMode="auto">
          <a:xfrm>
            <a:off x="7833742" y="3311525"/>
            <a:ext cx="36512" cy="349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79" name="Oval 195"/>
          <p:cNvSpPr>
            <a:spLocks noChangeArrowheads="1"/>
          </p:cNvSpPr>
          <p:nvPr/>
        </p:nvSpPr>
        <p:spPr bwMode="auto">
          <a:xfrm>
            <a:off x="6970142" y="3311525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80" name="Oval 196"/>
          <p:cNvSpPr>
            <a:spLocks noChangeArrowheads="1"/>
          </p:cNvSpPr>
          <p:nvPr/>
        </p:nvSpPr>
        <p:spPr bwMode="auto">
          <a:xfrm>
            <a:off x="6104954" y="3311525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81" name="Oval 197"/>
          <p:cNvSpPr>
            <a:spLocks noChangeArrowheads="1"/>
          </p:cNvSpPr>
          <p:nvPr/>
        </p:nvSpPr>
        <p:spPr bwMode="auto">
          <a:xfrm>
            <a:off x="5239767" y="3311525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82" name="Oval 198"/>
          <p:cNvSpPr>
            <a:spLocks noChangeArrowheads="1"/>
          </p:cNvSpPr>
          <p:nvPr/>
        </p:nvSpPr>
        <p:spPr bwMode="auto">
          <a:xfrm>
            <a:off x="4855592" y="4926013"/>
            <a:ext cx="34925" cy="365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83" name="Oval 199"/>
          <p:cNvSpPr>
            <a:spLocks noChangeArrowheads="1"/>
          </p:cNvSpPr>
          <p:nvPr/>
        </p:nvSpPr>
        <p:spPr bwMode="auto">
          <a:xfrm>
            <a:off x="5093717" y="5081588"/>
            <a:ext cx="34925" cy="317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84" name="Oval 200"/>
          <p:cNvSpPr>
            <a:spLocks noChangeArrowheads="1"/>
          </p:cNvSpPr>
          <p:nvPr/>
        </p:nvSpPr>
        <p:spPr bwMode="auto">
          <a:xfrm>
            <a:off x="5717604" y="4926013"/>
            <a:ext cx="34925" cy="365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85" name="Oval 201"/>
          <p:cNvSpPr>
            <a:spLocks noChangeArrowheads="1"/>
          </p:cNvSpPr>
          <p:nvPr/>
        </p:nvSpPr>
        <p:spPr bwMode="auto">
          <a:xfrm>
            <a:off x="6579617" y="4926013"/>
            <a:ext cx="34925" cy="365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86" name="Oval 202"/>
          <p:cNvSpPr>
            <a:spLocks noChangeArrowheads="1"/>
          </p:cNvSpPr>
          <p:nvPr/>
        </p:nvSpPr>
        <p:spPr bwMode="auto">
          <a:xfrm>
            <a:off x="6812979" y="5081588"/>
            <a:ext cx="31750" cy="317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87" name="Oval 203"/>
          <p:cNvSpPr>
            <a:spLocks noChangeArrowheads="1"/>
          </p:cNvSpPr>
          <p:nvPr/>
        </p:nvSpPr>
        <p:spPr bwMode="auto">
          <a:xfrm>
            <a:off x="7890892" y="6483350"/>
            <a:ext cx="33337" cy="349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88" name="Oval 204"/>
          <p:cNvSpPr>
            <a:spLocks noChangeArrowheads="1"/>
          </p:cNvSpPr>
          <p:nvPr/>
        </p:nvSpPr>
        <p:spPr bwMode="auto">
          <a:xfrm>
            <a:off x="5952554" y="5081588"/>
            <a:ext cx="34925" cy="317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90" name="Freeform 206"/>
          <p:cNvSpPr>
            <a:spLocks/>
          </p:cNvSpPr>
          <p:nvPr/>
        </p:nvSpPr>
        <p:spPr bwMode="auto">
          <a:xfrm>
            <a:off x="8287767" y="5281613"/>
            <a:ext cx="327025" cy="257175"/>
          </a:xfrm>
          <a:custGeom>
            <a:avLst/>
            <a:gdLst/>
            <a:ahLst/>
            <a:cxnLst>
              <a:cxn ang="0">
                <a:pos x="2" y="93"/>
              </a:cxn>
              <a:cxn ang="0">
                <a:pos x="14" y="46"/>
              </a:cxn>
              <a:cxn ang="0">
                <a:pos x="3" y="2"/>
              </a:cxn>
              <a:cxn ang="0">
                <a:pos x="1" y="0"/>
              </a:cxn>
              <a:cxn ang="0">
                <a:pos x="40" y="0"/>
              </a:cxn>
              <a:cxn ang="0">
                <a:pos x="121" y="46"/>
              </a:cxn>
              <a:cxn ang="0">
                <a:pos x="121" y="49"/>
              </a:cxn>
              <a:cxn ang="0">
                <a:pos x="40" y="95"/>
              </a:cxn>
              <a:cxn ang="0">
                <a:pos x="0" y="95"/>
              </a:cxn>
              <a:cxn ang="0">
                <a:pos x="2" y="93"/>
              </a:cxn>
            </a:cxnLst>
            <a:rect l="0" t="0" r="r" b="b"/>
            <a:pathLst>
              <a:path w="121" h="95">
                <a:moveTo>
                  <a:pt x="2" y="93"/>
                </a:moveTo>
                <a:cubicBezTo>
                  <a:pt x="10" y="78"/>
                  <a:pt x="14" y="62"/>
                  <a:pt x="14" y="46"/>
                </a:cubicBezTo>
                <a:cubicBezTo>
                  <a:pt x="14" y="31"/>
                  <a:pt x="10" y="16"/>
                  <a:pt x="3" y="2"/>
                </a:cubicBezTo>
                <a:cubicBezTo>
                  <a:pt x="1" y="0"/>
                  <a:pt x="1" y="0"/>
                  <a:pt x="1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73" y="0"/>
                  <a:pt x="104" y="18"/>
                  <a:pt x="121" y="46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104" y="78"/>
                  <a:pt x="73" y="95"/>
                  <a:pt x="4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2" y="93"/>
                  <a:pt x="2" y="93"/>
                  <a:pt x="2" y="93"/>
                </a:cubicBez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3391" name="Freeform 207"/>
          <p:cNvSpPr>
            <a:spLocks/>
          </p:cNvSpPr>
          <p:nvPr/>
        </p:nvSpPr>
        <p:spPr bwMode="auto">
          <a:xfrm>
            <a:off x="8676704" y="5297488"/>
            <a:ext cx="1793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6"/>
              </a:cxn>
              <a:cxn ang="0">
                <a:pos x="113" y="7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13" h="146">
                <a:moveTo>
                  <a:pt x="0" y="0"/>
                </a:moveTo>
                <a:lnTo>
                  <a:pt x="0" y="146"/>
                </a:lnTo>
                <a:lnTo>
                  <a:pt x="113" y="7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6" name="Freeform 17"/>
          <p:cNvSpPr>
            <a:spLocks noEditPoints="1"/>
          </p:cNvSpPr>
          <p:nvPr/>
        </p:nvSpPr>
        <p:spPr bwMode="auto">
          <a:xfrm>
            <a:off x="3844354" y="1692275"/>
            <a:ext cx="4062413" cy="4967288"/>
          </a:xfrm>
          <a:custGeom>
            <a:avLst/>
            <a:gdLst/>
            <a:ahLst/>
            <a:cxnLst>
              <a:cxn ang="0">
                <a:pos x="1096" y="2924"/>
              </a:cxn>
              <a:cxn ang="0">
                <a:pos x="1096" y="3024"/>
              </a:cxn>
              <a:cxn ang="0">
                <a:pos x="1291" y="2924"/>
              </a:cxn>
              <a:cxn ang="0">
                <a:pos x="1291" y="3024"/>
              </a:cxn>
              <a:cxn ang="0">
                <a:pos x="2559" y="2925"/>
              </a:cxn>
              <a:cxn ang="0">
                <a:pos x="2559" y="3129"/>
              </a:cxn>
              <a:cxn ang="0">
                <a:pos x="89" y="190"/>
              </a:cxn>
              <a:cxn ang="0">
                <a:pos x="0" y="190"/>
              </a:cxn>
              <a:cxn ang="0">
                <a:pos x="89" y="0"/>
              </a:cxn>
              <a:cxn ang="0">
                <a:pos x="0" y="0"/>
              </a:cxn>
            </a:cxnLst>
            <a:rect l="0" t="0" r="r" b="b"/>
            <a:pathLst>
              <a:path w="2559" h="3129">
                <a:moveTo>
                  <a:pt x="1096" y="2924"/>
                </a:moveTo>
                <a:lnTo>
                  <a:pt x="1096" y="3024"/>
                </a:lnTo>
                <a:moveTo>
                  <a:pt x="1291" y="2924"/>
                </a:moveTo>
                <a:lnTo>
                  <a:pt x="1291" y="3024"/>
                </a:lnTo>
                <a:moveTo>
                  <a:pt x="2559" y="2925"/>
                </a:moveTo>
                <a:lnTo>
                  <a:pt x="2559" y="3129"/>
                </a:lnTo>
                <a:moveTo>
                  <a:pt x="89" y="190"/>
                </a:moveTo>
                <a:lnTo>
                  <a:pt x="0" y="190"/>
                </a:lnTo>
                <a:moveTo>
                  <a:pt x="89" y="0"/>
                </a:move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7" name="Rectangle 2"/>
          <p:cNvSpPr txBox="1">
            <a:spLocks noChangeArrowheads="1"/>
          </p:cNvSpPr>
          <p:nvPr/>
        </p:nvSpPr>
        <p:spPr>
          <a:xfrm>
            <a:off x="-72008" y="2648272"/>
            <a:ext cx="4067944" cy="2436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The decoder size and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fanouts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can be reduced by approximately       by 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using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 coincident selection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 2-dimensional 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2699792" y="3296344"/>
          <a:ext cx="456016" cy="342900"/>
        </p:xfrm>
        <a:graphic>
          <a:graphicData uri="http://schemas.openxmlformats.org/presentationml/2006/ole">
            <p:oleObj spid="_x0000_s65537" name="Equation" r:id="rId3" imgW="431640" imgH="342720" progId="Equation.3">
              <p:embed/>
            </p:oleObj>
          </a:graphicData>
        </a:graphic>
      </p:graphicFrame>
      <p:sp>
        <p:nvSpPr>
          <p:cNvPr id="209" name="208 Metin kutusu"/>
          <p:cNvSpPr txBox="1"/>
          <p:nvPr/>
        </p:nvSpPr>
        <p:spPr>
          <a:xfrm>
            <a:off x="1835696" y="58052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16x1 RAM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using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4x4 RAM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Cell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Array</a:t>
            </a:r>
            <a:endParaRPr lang="tr-TR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3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3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3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3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3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3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3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3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3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3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3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3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3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73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3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3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73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73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73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73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73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73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73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73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73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73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7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73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73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73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73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73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73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73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73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73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73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73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73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73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73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73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500"/>
                                        <p:tgtEl>
                                          <p:spTgt spid="73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73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73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6" dur="500"/>
                                        <p:tgtEl>
                                          <p:spTgt spid="7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9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2" dur="500"/>
                                        <p:tgtEl>
                                          <p:spTgt spid="73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5" dur="500"/>
                                        <p:tgtEl>
                                          <p:spTgt spid="73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8" dur="500"/>
                                        <p:tgtEl>
                                          <p:spTgt spid="73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73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4" dur="500"/>
                                        <p:tgtEl>
                                          <p:spTgt spid="73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7" dur="500"/>
                                        <p:tgtEl>
                                          <p:spTgt spid="73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0" dur="500"/>
                                        <p:tgtEl>
                                          <p:spTgt spid="73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3" dur="500"/>
                                        <p:tgtEl>
                                          <p:spTgt spid="73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6" dur="500"/>
                                        <p:tgtEl>
                                          <p:spTgt spid="73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9" dur="500"/>
                                        <p:tgtEl>
                                          <p:spTgt spid="7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2" dur="500"/>
                                        <p:tgtEl>
                                          <p:spTgt spid="73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5" dur="500"/>
                                        <p:tgtEl>
                                          <p:spTgt spid="73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9" grpId="0" animBg="1"/>
      <p:bldP spid="733190" grpId="0" animBg="1"/>
      <p:bldP spid="733191" grpId="0" animBg="1"/>
      <p:bldP spid="733192" grpId="0"/>
      <p:bldP spid="733193" grpId="0"/>
      <p:bldP spid="733194" grpId="0"/>
      <p:bldP spid="733195" grpId="0"/>
      <p:bldP spid="733196" grpId="0"/>
      <p:bldP spid="733197" grpId="0"/>
      <p:bldP spid="733198" grpId="0"/>
      <p:bldP spid="733199" grpId="0"/>
      <p:bldP spid="733200" grpId="0"/>
      <p:bldP spid="733326" grpId="0" animBg="1"/>
      <p:bldP spid="733327" grpId="0" animBg="1"/>
      <p:bldP spid="733328" grpId="0"/>
      <p:bldP spid="733329" grpId="0"/>
      <p:bldP spid="733330" grpId="0"/>
      <p:bldP spid="733331" grpId="0"/>
      <p:bldP spid="733332" grpId="0"/>
      <p:bldP spid="733333" grpId="0"/>
      <p:bldP spid="733334" grpId="0"/>
      <p:bldP spid="733335" grpId="0"/>
      <p:bldP spid="733336" grpId="0"/>
      <p:bldP spid="733337" grpId="0"/>
      <p:bldP spid="733338" grpId="0"/>
      <p:bldP spid="733339" grpId="0"/>
      <p:bldP spid="733340" grpId="0"/>
      <p:bldP spid="733341" grpId="0"/>
      <p:bldP spid="733342" grpId="0"/>
      <p:bldP spid="733343" grpId="0"/>
      <p:bldP spid="733344" grpId="0"/>
      <p:bldP spid="733345" grpId="0" animBg="1"/>
      <p:bldP spid="733346" grpId="0"/>
      <p:bldP spid="733347" grpId="0"/>
      <p:bldP spid="733348" grpId="0"/>
      <p:bldP spid="733349" grpId="0"/>
      <p:bldP spid="733350" grpId="0"/>
      <p:bldP spid="733351" grpId="0"/>
      <p:bldP spid="733352" grpId="0"/>
      <p:bldP spid="733353" grpId="0"/>
      <p:bldP spid="733355" grpId="0"/>
      <p:bldP spid="733356" grpId="0"/>
      <p:bldP spid="733357" grpId="0"/>
      <p:bldP spid="733358" grpId="0"/>
      <p:bldP spid="733359" grpId="0"/>
      <p:bldP spid="733360" grpId="0"/>
      <p:bldP spid="733361" grpId="0"/>
      <p:bldP spid="733362" grpId="0"/>
      <p:bldP spid="733363" grpId="0"/>
      <p:bldP spid="733364" grpId="0"/>
      <p:bldP spid="733365" grpId="0" animBg="1"/>
      <p:bldP spid="733382" grpId="0" animBg="1"/>
      <p:bldP spid="733383" grpId="0" animBg="1"/>
      <p:bldP spid="733384" grpId="0" animBg="1"/>
      <p:bldP spid="733385" grpId="0" animBg="1"/>
      <p:bldP spid="733386" grpId="0" animBg="1"/>
      <p:bldP spid="733387" grpId="0" animBg="1"/>
      <p:bldP spid="733388" grpId="0" animBg="1"/>
      <p:bldP spid="733390" grpId="0" animBg="1"/>
      <p:bldP spid="733391" grpId="0" animBg="1"/>
      <p:bldP spid="206" grpId="0" animBg="1"/>
      <p:bldP spid="207" grpId="0"/>
      <p:bldP spid="2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188640"/>
            <a:ext cx="5179446" cy="633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14554"/>
            <a:ext cx="471487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Metin kutusu"/>
          <p:cNvSpPr txBox="1"/>
          <p:nvPr/>
        </p:nvSpPr>
        <p:spPr>
          <a:xfrm>
            <a:off x="2483768" y="6012577"/>
            <a:ext cx="30963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  <a:latin typeface="Comic Sans MS" pitchFamily="66" charset="0"/>
              </a:rPr>
              <a:t>256Kx8 </a:t>
            </a:r>
            <a:r>
              <a:rPr lang="tr-TR" sz="3200" dirty="0" smtClean="0">
                <a:solidFill>
                  <a:srgbClr val="FF0000"/>
                </a:solidFill>
                <a:latin typeface="Comic Sans MS" pitchFamily="66" charset="0"/>
              </a:rPr>
              <a:t>RAM ?</a:t>
            </a:r>
            <a:endParaRPr lang="tr-TR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4" name="13 Metin kutusu"/>
          <p:cNvSpPr txBox="1"/>
          <p:nvPr/>
        </p:nvSpPr>
        <p:spPr>
          <a:xfrm>
            <a:off x="611560" y="44371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64K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words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of 8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bits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each</a:t>
            </a:r>
            <a:endParaRPr lang="tr-TR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-27384"/>
            <a:ext cx="468052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Larger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Memories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11746"/>
            <a:ext cx="6929264" cy="457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Metin kutusu"/>
          <p:cNvSpPr txBox="1"/>
          <p:nvPr/>
        </p:nvSpPr>
        <p:spPr>
          <a:xfrm>
            <a:off x="5508104" y="6273225"/>
            <a:ext cx="30963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  <a:latin typeface="Comic Sans MS" pitchFamily="66" charset="0"/>
              </a:rPr>
              <a:t>64Kx16 </a:t>
            </a:r>
            <a:r>
              <a:rPr lang="tr-TR" sz="3200" dirty="0" smtClean="0">
                <a:solidFill>
                  <a:srgbClr val="FF0000"/>
                </a:solidFill>
                <a:latin typeface="Comic Sans MS" pitchFamily="66" charset="0"/>
              </a:rPr>
              <a:t>RAM?</a:t>
            </a:r>
            <a:endParaRPr lang="tr-TR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4" name="13 Metin kutusu"/>
          <p:cNvSpPr txBox="1"/>
          <p:nvPr/>
        </p:nvSpPr>
        <p:spPr>
          <a:xfrm>
            <a:off x="5580112" y="25556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64K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words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of 8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bits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each</a:t>
            </a:r>
            <a:endParaRPr lang="tr-TR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44624"/>
            <a:ext cx="489312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-27384"/>
            <a:ext cx="4680520" cy="1143000"/>
          </a:xfrm>
        </p:spPr>
        <p:txBody>
          <a:bodyPr>
            <a:norm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Wider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Memories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Dynamic RAM (DRAM)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764705"/>
            <a:ext cx="8964488" cy="2232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Basic Principle: Storage of information on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capacitors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Charge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and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discharge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of capacitor to change stored value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Use of transistor as “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switch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” to: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Store charge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Charge or discharge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643050"/>
            <a:ext cx="23050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714752"/>
            <a:ext cx="42291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Metin kutusu"/>
          <p:cNvSpPr txBox="1"/>
          <p:nvPr/>
        </p:nvSpPr>
        <p:spPr>
          <a:xfrm>
            <a:off x="4786314" y="3714752"/>
            <a:ext cx="4071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SRAM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cell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contains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6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transistors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!</a:t>
            </a:r>
          </a:p>
          <a:p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3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times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cell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complexity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!</a:t>
            </a:r>
          </a:p>
          <a:p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Size??</a:t>
            </a:r>
            <a:endParaRPr lang="tr-TR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0654" y="800100"/>
            <a:ext cx="565785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314450"/>
            <a:ext cx="3851920" cy="502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Sense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amplifier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is used to change the small voltage change on C into H or L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In the electronics, B, C, and the sense amplifier output are connected to make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destructive read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into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non-destructive read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Dynamic RAM - Bit Slice</a:t>
            </a:r>
          </a:p>
        </p:txBody>
      </p:sp>
      <p:sp>
        <p:nvSpPr>
          <p:cNvPr id="7" name="6 Dikdörtgen"/>
          <p:cNvSpPr/>
          <p:nvPr/>
        </p:nvSpPr>
        <p:spPr>
          <a:xfrm>
            <a:off x="3995936" y="4725144"/>
            <a:ext cx="936104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6588224" y="4581128"/>
            <a:ext cx="1152128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22176"/>
            <a:ext cx="822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Dynamic RAM - Block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916833"/>
            <a:ext cx="7101432" cy="4083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Dynamic RAM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Write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Timing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Dynamic RAM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Read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Timing 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984776" cy="43239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6 Dikdörtgen"/>
          <p:cNvSpPr/>
          <p:nvPr/>
        </p:nvSpPr>
        <p:spPr>
          <a:xfrm>
            <a:off x="539552" y="6237312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323528" y="5949280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723" y="188640"/>
            <a:ext cx="5855157" cy="647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2602632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DRAM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Memory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Definitions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96752"/>
            <a:ext cx="8715436" cy="4525963"/>
          </a:xfrm>
        </p:spPr>
        <p:txBody>
          <a:bodyPr>
            <a:normAutofit/>
          </a:bodyPr>
          <a:lstStyle/>
          <a:p>
            <a:pPr lvl="0"/>
            <a:r>
              <a:rPr lang="en-US" sz="2000" b="1" u="sng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Memory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A collection of storage cells together with the necessary circuits to transfer information to and from them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.</a:t>
            </a:r>
            <a:endParaRPr lang="tr-TR" sz="2000" dirty="0" smtClean="0">
              <a:latin typeface="Comic Sans MS" pitchFamily="66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Comic Sans MS" pitchFamily="66" charset="0"/>
              </a:rPr>
              <a:t>Organized as an indexed </a:t>
            </a:r>
            <a:r>
              <a:rPr lang="en-US" sz="2000" b="1" u="sng" dirty="0" smtClean="0">
                <a:solidFill>
                  <a:srgbClr val="FF0000"/>
                </a:solidFill>
                <a:latin typeface="Comic Sans MS" pitchFamily="66" charset="0"/>
              </a:rPr>
              <a:t>array of words</a:t>
            </a:r>
            <a:r>
              <a:rPr lang="en-US" sz="2000" dirty="0" smtClean="0">
                <a:latin typeface="Comic Sans MS" pitchFamily="66" charset="0"/>
              </a:rPr>
              <a:t>. </a:t>
            </a:r>
            <a:endParaRPr lang="tr-TR" sz="2000" dirty="0" smtClean="0">
              <a:latin typeface="Comic Sans MS" pitchFamily="66" charset="0"/>
            </a:endParaRPr>
          </a:p>
          <a:p>
            <a:pPr lvl="2"/>
            <a:r>
              <a:rPr lang="tr-TR" sz="1600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Word - </a:t>
            </a:r>
            <a:r>
              <a:rPr lang="en-US" sz="1600" u="sng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 </a:t>
            </a:r>
            <a:r>
              <a:rPr lang="en-US" sz="1600" u="sng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typical unit of access for the </a:t>
            </a:r>
            <a:r>
              <a:rPr lang="en-US" sz="1600" u="sng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memory</a:t>
            </a:r>
            <a:r>
              <a:rPr lang="en-US" sz="1600" dirty="0" smtClean="0">
                <a:latin typeface="Comic Sans MS" pitchFamily="66" charset="0"/>
                <a:cs typeface="Times New Roman" pitchFamily="18" charset="0"/>
              </a:rPr>
              <a:t>.</a:t>
            </a:r>
            <a:endParaRPr lang="tr-TR" sz="1600" dirty="0" smtClean="0">
              <a:latin typeface="Comic Sans MS" pitchFamily="66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Comic Sans MS" pitchFamily="66" charset="0"/>
              </a:rPr>
              <a:t>Value </a:t>
            </a:r>
            <a:r>
              <a:rPr lang="en-US" sz="2000" dirty="0" smtClean="0">
                <a:latin typeface="Comic Sans MS" pitchFamily="66" charset="0"/>
              </a:rPr>
              <a:t>of the index for each word is the </a:t>
            </a:r>
            <a:r>
              <a:rPr lang="en-US" sz="2000" b="1" u="sng" dirty="0" smtClean="0">
                <a:solidFill>
                  <a:srgbClr val="FF0000"/>
                </a:solidFill>
                <a:latin typeface="Comic Sans MS" pitchFamily="66" charset="0"/>
              </a:rPr>
              <a:t>memory address</a:t>
            </a:r>
            <a:r>
              <a:rPr lang="en-US" sz="2000" dirty="0" smtClean="0">
                <a:latin typeface="Comic Sans MS" pitchFamily="66" charset="0"/>
              </a:rPr>
              <a:t>.</a:t>
            </a:r>
          </a:p>
          <a:p>
            <a:pPr lvl="0"/>
            <a:endParaRPr lang="en-US" sz="24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/>
            <a:endParaRPr lang="tr-TR" sz="2400" dirty="0" smtClean="0">
              <a:latin typeface="Comic Sans MS" pitchFamily="66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3210103"/>
            <a:ext cx="3929058" cy="364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Dikdörtgen"/>
          <p:cNvSpPr/>
          <p:nvPr/>
        </p:nvSpPr>
        <p:spPr>
          <a:xfrm>
            <a:off x="142844" y="3714752"/>
            <a:ext cx="4572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Memory </a:t>
            </a:r>
            <a:r>
              <a:rPr lang="en-US" b="1" u="sng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Organization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─ the basic </a:t>
            </a:r>
            <a:r>
              <a:rPr lang="tr-TR" dirty="0" smtClean="0"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dirty="0" err="1" smtClean="0">
                <a:latin typeface="Comic Sans MS" pitchFamily="66" charset="0"/>
                <a:cs typeface="Times New Roman" pitchFamily="18" charset="0"/>
              </a:rPr>
              <a:t>rchitectural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structure of a memory in terms of how data is accessed.</a:t>
            </a:r>
          </a:p>
        </p:txBody>
      </p:sp>
      <p:sp>
        <p:nvSpPr>
          <p:cNvPr id="8" name="7 Dikdörtgen"/>
          <p:cNvSpPr/>
          <p:nvPr/>
        </p:nvSpPr>
        <p:spPr>
          <a:xfrm>
            <a:off x="7000892" y="4143380"/>
            <a:ext cx="171451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Dikdörtgen"/>
          <p:cNvSpPr/>
          <p:nvPr/>
        </p:nvSpPr>
        <p:spPr>
          <a:xfrm>
            <a:off x="5072066" y="4143380"/>
            <a:ext cx="171451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Metin kutusu"/>
          <p:cNvSpPr txBox="1"/>
          <p:nvPr/>
        </p:nvSpPr>
        <p:spPr>
          <a:xfrm>
            <a:off x="142844" y="5072074"/>
            <a:ext cx="4643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u="sng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Random Access Memory (RAM)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─ a memory organized such that data can be transferred to or from any cell (or  collection of cells) in a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time that is not dependent upon the particular cell selected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.</a:t>
            </a:r>
            <a:endParaRPr lang="en-US" u="sng" dirty="0" smtClean="0">
              <a:latin typeface="Comic Sans MS" pitchFamily="66" charset="0"/>
              <a:cs typeface="Times New Roman" pitchFamily="18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Basic Memory Operations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44217"/>
            <a:ext cx="3923928" cy="4781127"/>
          </a:xfrm>
        </p:spPr>
        <p:txBody>
          <a:bodyPr>
            <a:normAutofit/>
          </a:bodyPr>
          <a:lstStyle/>
          <a:p>
            <a:pPr indent="-285750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Data</a:t>
            </a:r>
            <a:r>
              <a:rPr lang="en-US" sz="2000" i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endParaRPr lang="tr-TR" sz="2000" i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omic Sans MS" pitchFamily="66" charset="0"/>
              </a:rPr>
              <a:t>data </a:t>
            </a:r>
            <a:r>
              <a:rPr lang="en-US" sz="2000" dirty="0">
                <a:latin typeface="Comic Sans MS" pitchFamily="66" charset="0"/>
              </a:rPr>
              <a:t>written to, or read from, </a:t>
            </a:r>
            <a:r>
              <a:rPr lang="en-US" sz="2000" dirty="0" smtClean="0">
                <a:latin typeface="Comic Sans MS" pitchFamily="66" charset="0"/>
              </a:rPr>
              <a:t>memory</a:t>
            </a:r>
            <a:endParaRPr lang="en-US" sz="2000" dirty="0">
              <a:latin typeface="Comic Sans MS" pitchFamily="66" charset="0"/>
            </a:endParaRPr>
          </a:p>
          <a:p>
            <a:pPr indent="-285750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Address</a:t>
            </a:r>
            <a:r>
              <a:rPr lang="en-US" sz="2000" dirty="0">
                <a:latin typeface="Comic Sans MS" pitchFamily="66" charset="0"/>
              </a:rPr>
              <a:t> </a:t>
            </a:r>
            <a:endParaRPr lang="tr-TR" sz="2000" dirty="0" smtClean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omic Sans MS" pitchFamily="66" charset="0"/>
              </a:rPr>
              <a:t>specifies </a:t>
            </a:r>
            <a:r>
              <a:rPr lang="en-US" sz="2000" dirty="0">
                <a:latin typeface="Comic Sans MS" pitchFamily="66" charset="0"/>
              </a:rPr>
              <a:t>the memory location to operate </a:t>
            </a:r>
            <a:r>
              <a:rPr lang="en-US" sz="2000" dirty="0" smtClean="0">
                <a:latin typeface="Comic Sans MS" pitchFamily="66" charset="0"/>
              </a:rPr>
              <a:t>on</a:t>
            </a:r>
            <a:endParaRPr lang="en-US" sz="2000" dirty="0">
              <a:latin typeface="Comic Sans MS" pitchFamily="66" charset="0"/>
            </a:endParaRPr>
          </a:p>
          <a:p>
            <a:pPr indent="-285750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An operation </a:t>
            </a:r>
            <a:endParaRPr lang="tr-TR" sz="20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omic Sans MS" pitchFamily="66" charset="0"/>
              </a:rPr>
              <a:t>control </a:t>
            </a:r>
            <a:r>
              <a:rPr lang="en-US" sz="2000" dirty="0">
                <a:latin typeface="Comic Sans MS" pitchFamily="66" charset="0"/>
              </a:rPr>
              <a:t>information which specifies the type of operation to be performed.   </a:t>
            </a:r>
            <a:endParaRPr lang="tr-TR" sz="2000" dirty="0" smtClean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omic Sans MS" pitchFamily="66" charset="0"/>
              </a:rPr>
              <a:t>Typical </a:t>
            </a:r>
            <a:r>
              <a:rPr lang="en-US" sz="2000" dirty="0">
                <a:latin typeface="Comic Sans MS" pitchFamily="66" charset="0"/>
              </a:rPr>
              <a:t>operations are 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READ</a:t>
            </a:r>
            <a:r>
              <a:rPr lang="en-US" sz="2000" dirty="0">
                <a:latin typeface="Comic Sans MS" pitchFamily="66" charset="0"/>
              </a:rPr>
              <a:t> and 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WRITE</a:t>
            </a:r>
            <a:r>
              <a:rPr lang="en-US" sz="2000" dirty="0">
                <a:latin typeface="Comic Sans MS" pitchFamily="66" charset="0"/>
              </a:rPr>
              <a:t>. </a:t>
            </a:r>
            <a:endParaRPr lang="tr-TR" sz="2000" dirty="0" smtClean="0">
              <a:latin typeface="Comic Sans MS" pitchFamily="66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484784"/>
            <a:ext cx="5292080" cy="296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1061" y="4869160"/>
            <a:ext cx="5472939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etin kutusu"/>
          <p:cNvSpPr txBox="1"/>
          <p:nvPr/>
        </p:nvSpPr>
        <p:spPr>
          <a:xfrm>
            <a:off x="4572000" y="2924944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CS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4572000" y="3275692"/>
            <a:ext cx="7920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</a:rPr>
              <a:t>Read</a:t>
            </a:r>
            <a:r>
              <a:rPr lang="tr-TR" b="1" dirty="0" smtClean="0">
                <a:solidFill>
                  <a:srgbClr val="FF0000"/>
                </a:solidFill>
              </a:rPr>
              <a:t>/</a:t>
            </a:r>
            <a:r>
              <a:rPr lang="tr-TR" b="1" dirty="0" err="1" smtClean="0">
                <a:solidFill>
                  <a:srgbClr val="FF0000"/>
                </a:solidFill>
              </a:rPr>
              <a:t>Write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6500826" y="1643050"/>
            <a:ext cx="2286016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3571868" y="2500306"/>
            <a:ext cx="2286016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Dikdörtgen"/>
          <p:cNvSpPr/>
          <p:nvPr/>
        </p:nvSpPr>
        <p:spPr>
          <a:xfrm>
            <a:off x="3571868" y="3000372"/>
            <a:ext cx="228601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1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1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1" grpId="0" uiExpand="1" build="p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Basic Memory Operations 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</a:rPr>
              <a:t>(continued)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80728"/>
            <a:ext cx="8893652" cy="324036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sz="2400" u="sng" dirty="0" smtClean="0">
                <a:solidFill>
                  <a:srgbClr val="FF0000"/>
                </a:solidFill>
                <a:latin typeface="Comic Sans MS" pitchFamily="66" charset="0"/>
              </a:rPr>
              <a:t>Write </a:t>
            </a:r>
            <a:r>
              <a:rPr lang="en-US" sz="2400" u="sng" dirty="0">
                <a:solidFill>
                  <a:srgbClr val="FF0000"/>
                </a:solidFill>
                <a:latin typeface="Comic Sans MS" pitchFamily="66" charset="0"/>
              </a:rPr>
              <a:t>Memory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─</a:t>
            </a:r>
            <a:r>
              <a:rPr lang="en-US" sz="2400" dirty="0">
                <a:latin typeface="Comic Sans MS" pitchFamily="66" charset="0"/>
              </a:rPr>
              <a:t> an operation that writes a data value to memory: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Place a valid address on the address lines and valid data on the data lines.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Toggle the memory write control line</a:t>
            </a:r>
          </a:p>
          <a:p>
            <a:pPr marL="342900" indent="-342900">
              <a:lnSpc>
                <a:spcPct val="90000"/>
              </a:lnSpc>
            </a:pPr>
            <a:endParaRPr lang="en-US" sz="2400" dirty="0">
              <a:latin typeface="Comic Sans MS" pitchFamily="66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96952"/>
            <a:ext cx="7560840" cy="344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Basic Memory Operations 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</a:rPr>
              <a:t>(continued)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80728"/>
            <a:ext cx="8822214" cy="324036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sz="2400" u="sng" dirty="0">
                <a:solidFill>
                  <a:srgbClr val="FF0000"/>
                </a:solidFill>
                <a:latin typeface="Comic Sans MS" pitchFamily="66" charset="0"/>
              </a:rPr>
              <a:t>Read Memory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─</a:t>
            </a:r>
            <a:r>
              <a:rPr lang="en-US" sz="2400" dirty="0">
                <a:latin typeface="Comic Sans MS" pitchFamily="66" charset="0"/>
              </a:rPr>
              <a:t> an operation that reads a data value stored in memory: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Place a valid address on the address lines.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Wait for the read data to become stable.</a:t>
            </a:r>
          </a:p>
          <a:p>
            <a:pPr marL="342900" indent="-342900">
              <a:lnSpc>
                <a:spcPct val="90000"/>
              </a:lnSpc>
            </a:pPr>
            <a:endParaRPr lang="en-US" sz="2400" dirty="0">
              <a:latin typeface="Comic Sans MS" pitchFamily="66" charset="0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7344816" cy="334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RAM Integrated Circuits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sz="2800" dirty="0">
                <a:latin typeface="Comic Sans MS" pitchFamily="66" charset="0"/>
              </a:rPr>
              <a:t>Types of random access memory </a:t>
            </a:r>
          </a:p>
          <a:p>
            <a:pPr marL="742950" lvl="1" indent="-285750"/>
            <a:r>
              <a:rPr lang="en-US" sz="2400" b="1" i="1" dirty="0">
                <a:solidFill>
                  <a:srgbClr val="FF0000"/>
                </a:solidFill>
                <a:latin typeface="Comic Sans MS" pitchFamily="66" charset="0"/>
              </a:rPr>
              <a:t>Static</a:t>
            </a:r>
            <a:r>
              <a:rPr lang="en-US" sz="2400" dirty="0">
                <a:latin typeface="Comic Sans MS" pitchFamily="66" charset="0"/>
              </a:rPr>
              <a:t> – information stored in latches</a:t>
            </a:r>
          </a:p>
          <a:p>
            <a:pPr marL="742950" lvl="1" indent="-285750"/>
            <a:r>
              <a:rPr lang="en-US" sz="2400" b="1" i="1" dirty="0">
                <a:solidFill>
                  <a:srgbClr val="FF0000"/>
                </a:solidFill>
                <a:latin typeface="Comic Sans MS" pitchFamily="66" charset="0"/>
              </a:rPr>
              <a:t>Dynamic</a:t>
            </a:r>
            <a:r>
              <a:rPr lang="en-US" sz="2400" dirty="0">
                <a:latin typeface="Comic Sans MS" pitchFamily="66" charset="0"/>
              </a:rPr>
              <a:t> – information stored as electrical charges on capacitors</a:t>
            </a:r>
          </a:p>
          <a:p>
            <a:pPr lvl="2"/>
            <a:r>
              <a:rPr lang="en-US" sz="2000" dirty="0">
                <a:latin typeface="Comic Sans MS" pitchFamily="66" charset="0"/>
              </a:rPr>
              <a:t>Charge “leaks” off 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Periodic </a:t>
            </a:r>
            <a:r>
              <a:rPr lang="en-US" sz="2000" i="1" dirty="0" smtClean="0">
                <a:solidFill>
                  <a:srgbClr val="FF0000"/>
                </a:solidFill>
                <a:latin typeface="Comic Sans MS" pitchFamily="66" charset="0"/>
              </a:rPr>
              <a:t>refresh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 of charge required</a:t>
            </a:r>
          </a:p>
          <a:p>
            <a:pPr marL="342900" indent="-342900"/>
            <a:r>
              <a:rPr lang="en-US" sz="2800" dirty="0" smtClean="0">
                <a:latin typeface="Comic Sans MS" pitchFamily="66" charset="0"/>
              </a:rPr>
              <a:t>Dependence on Power Supply</a:t>
            </a:r>
          </a:p>
          <a:p>
            <a:pPr marL="742950" lvl="1" indent="-285750"/>
            <a:r>
              <a:rPr lang="en-US" sz="2400" b="1" i="1" dirty="0" smtClean="0">
                <a:solidFill>
                  <a:srgbClr val="FF0000"/>
                </a:solidFill>
                <a:latin typeface="Comic Sans MS" pitchFamily="66" charset="0"/>
              </a:rPr>
              <a:t>Volatile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– loses stored information when power turned off</a:t>
            </a:r>
          </a:p>
          <a:p>
            <a:pPr marL="742950" lvl="1" indent="-285750"/>
            <a:r>
              <a:rPr lang="en-US" sz="2400" b="1" i="1" dirty="0">
                <a:solidFill>
                  <a:srgbClr val="FF0000"/>
                </a:solidFill>
                <a:latin typeface="Comic Sans MS" pitchFamily="66" charset="0"/>
              </a:rPr>
              <a:t>Non-volatile</a:t>
            </a:r>
            <a:r>
              <a:rPr lang="en-US" sz="2400" dirty="0">
                <a:latin typeface="Comic Sans MS" pitchFamily="66" charset="0"/>
              </a:rPr>
              <a:t> – retains information when power turned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8730" y="2683718"/>
            <a:ext cx="71437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Static RAM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Cell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8820472" cy="5027613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800" dirty="0">
                <a:latin typeface="Comic Sans MS" pitchFamily="66" charset="0"/>
              </a:rPr>
              <a:t>Array of storage cells used to implement static RAM</a:t>
            </a:r>
          </a:p>
          <a:p>
            <a:pPr marL="342900" indent="-342900">
              <a:lnSpc>
                <a:spcPct val="90000"/>
              </a:lnSpc>
            </a:pPr>
            <a:r>
              <a:rPr lang="en-US" sz="2800" dirty="0">
                <a:latin typeface="Comic Sans MS" pitchFamily="66" charset="0"/>
              </a:rPr>
              <a:t>Storage Cell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SR Latch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Select</a:t>
            </a:r>
            <a:r>
              <a:rPr lang="en-US" sz="2400" dirty="0">
                <a:latin typeface="Comic Sans MS" pitchFamily="66" charset="0"/>
              </a:rPr>
              <a:t> input for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control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2400" dirty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Static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RAM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Bit Slice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692696"/>
            <a:ext cx="5976664" cy="613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6792"/>
            <a:ext cx="3672408" cy="489654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800" dirty="0" smtClean="0">
                <a:latin typeface="Comic Sans MS" pitchFamily="66" charset="0"/>
              </a:rPr>
              <a:t>2</a:t>
            </a:r>
            <a:r>
              <a:rPr lang="en-US" sz="2800" baseline="30000" dirty="0" smtClean="0"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1-bit words</a:t>
            </a:r>
          </a:p>
          <a:p>
            <a:pPr marL="742950" lvl="1" indent="-285750"/>
            <a:r>
              <a:rPr lang="en-US" sz="2400" dirty="0">
                <a:latin typeface="Comic Sans MS" pitchFamily="66" charset="0"/>
              </a:rPr>
              <a:t>Multiple RAM cells</a:t>
            </a:r>
          </a:p>
          <a:p>
            <a:pPr marL="742950" lvl="1" indent="-285750"/>
            <a:r>
              <a:rPr lang="en-US" sz="2400" dirty="0">
                <a:latin typeface="Comic Sans MS" pitchFamily="66" charset="0"/>
              </a:rPr>
              <a:t>Control Lines: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Word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select</a:t>
            </a:r>
            <a:endParaRPr lang="en-US" sz="2000" dirty="0">
              <a:latin typeface="Comic Sans MS" pitchFamily="66" charset="0"/>
            </a:endParaRPr>
          </a:p>
          <a:p>
            <a:pPr lvl="2"/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Bit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Select</a:t>
            </a:r>
          </a:p>
          <a:p>
            <a:pPr marL="742950" lvl="1" indent="-285750"/>
            <a:r>
              <a:rPr lang="en-US" sz="2400" dirty="0">
                <a:latin typeface="Comic Sans MS" pitchFamily="66" charset="0"/>
              </a:rPr>
              <a:t>Data Lines: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Data in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Data out</a:t>
            </a:r>
          </a:p>
        </p:txBody>
      </p:sp>
      <p:sp>
        <p:nvSpPr>
          <p:cNvPr id="8" name="7 Dikdörtgen"/>
          <p:cNvSpPr/>
          <p:nvPr/>
        </p:nvSpPr>
        <p:spPr>
          <a:xfrm>
            <a:off x="3635896" y="4725144"/>
            <a:ext cx="1008112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Dikdörtgen"/>
          <p:cNvSpPr/>
          <p:nvPr/>
        </p:nvSpPr>
        <p:spPr>
          <a:xfrm>
            <a:off x="6372200" y="4581128"/>
            <a:ext cx="1368152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1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1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8" name="Freeform 6"/>
          <p:cNvSpPr>
            <a:spLocks/>
          </p:cNvSpPr>
          <p:nvPr/>
        </p:nvSpPr>
        <p:spPr bwMode="auto">
          <a:xfrm>
            <a:off x="7077075" y="1255713"/>
            <a:ext cx="773113" cy="4783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" y="0"/>
              </a:cxn>
              <a:cxn ang="0">
                <a:pos x="487" y="3013"/>
              </a:cxn>
              <a:cxn ang="0">
                <a:pos x="0" y="3013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87" h="3013">
                <a:moveTo>
                  <a:pt x="0" y="0"/>
                </a:moveTo>
                <a:lnTo>
                  <a:pt x="487" y="0"/>
                </a:lnTo>
                <a:lnTo>
                  <a:pt x="487" y="3013"/>
                </a:lnTo>
                <a:lnTo>
                  <a:pt x="0" y="30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5F5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79" name="Freeform 7"/>
          <p:cNvSpPr>
            <a:spLocks/>
          </p:cNvSpPr>
          <p:nvPr/>
        </p:nvSpPr>
        <p:spPr bwMode="auto">
          <a:xfrm>
            <a:off x="7077075" y="1255713"/>
            <a:ext cx="773113" cy="4783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" y="0"/>
              </a:cxn>
              <a:cxn ang="0">
                <a:pos x="487" y="3013"/>
              </a:cxn>
              <a:cxn ang="0">
                <a:pos x="0" y="3013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87" h="3013">
                <a:moveTo>
                  <a:pt x="0" y="0"/>
                </a:moveTo>
                <a:lnTo>
                  <a:pt x="487" y="0"/>
                </a:lnTo>
                <a:lnTo>
                  <a:pt x="487" y="3013"/>
                </a:lnTo>
                <a:lnTo>
                  <a:pt x="0" y="301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03" name="Rectangle 31"/>
          <p:cNvSpPr>
            <a:spLocks noChangeArrowheads="1"/>
          </p:cNvSpPr>
          <p:nvPr/>
        </p:nvSpPr>
        <p:spPr bwMode="auto">
          <a:xfrm>
            <a:off x="7105650" y="5761038"/>
            <a:ext cx="317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Read/</a:t>
            </a:r>
            <a:endParaRPr lang="en-US" sz="1000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-Word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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1-Bit RAM IC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219200"/>
            <a:ext cx="8077200" cy="4953000"/>
          </a:xfrm>
        </p:spPr>
        <p:txBody>
          <a:bodyPr/>
          <a:lstStyle/>
          <a:p>
            <a:r>
              <a:rPr lang="en-US" sz="2400" dirty="0">
                <a:latin typeface="Comic Sans MS" pitchFamily="66" charset="0"/>
              </a:rPr>
              <a:t>To build a RAM IC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from a RAM slice,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we need:</a:t>
            </a:r>
          </a:p>
          <a:p>
            <a:pPr lvl="1"/>
            <a:r>
              <a:rPr lang="en-US" sz="2400" u="sng" dirty="0">
                <a:solidFill>
                  <a:srgbClr val="FF0000"/>
                </a:solidFill>
                <a:latin typeface="Comic Sans MS" pitchFamily="66" charset="0"/>
              </a:rPr>
              <a:t>Decoder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decodes</a:t>
            </a:r>
            <a:r>
              <a:rPr lang="en-US" sz="2400" dirty="0">
                <a:latin typeface="Comic Sans MS" pitchFamily="66" charset="0"/>
              </a:rPr>
              <a:t/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the n address lines to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2</a:t>
            </a:r>
            <a:r>
              <a:rPr lang="en-US" sz="2400" baseline="30000" dirty="0">
                <a:latin typeface="Comic Sans MS" pitchFamily="66" charset="0"/>
              </a:rPr>
              <a:t>n</a:t>
            </a:r>
            <a:r>
              <a:rPr lang="en-US" sz="2400" dirty="0">
                <a:latin typeface="Comic Sans MS" pitchFamily="66" charset="0"/>
              </a:rPr>
              <a:t> word select lines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A </a:t>
            </a:r>
            <a:r>
              <a:rPr lang="en-US" sz="2400" u="sng" dirty="0">
                <a:solidFill>
                  <a:srgbClr val="FF0000"/>
                </a:solidFill>
                <a:latin typeface="Comic Sans MS" pitchFamily="66" charset="0"/>
              </a:rPr>
              <a:t>3-state buffer</a:t>
            </a:r>
            <a:r>
              <a:rPr lang="en-US" sz="2400" dirty="0">
                <a:latin typeface="Comic Sans MS" pitchFamily="66" charset="0"/>
              </a:rPr>
              <a:t> </a:t>
            </a:r>
            <a:endParaRPr lang="en-US" sz="2400" dirty="0">
              <a:latin typeface="Comic Sans MS" pitchFamily="66" charset="0"/>
              <a:sym typeface="Symbol" pitchFamily="18" charset="2"/>
            </a:endParaRPr>
          </a:p>
          <a:p>
            <a:pPr lvl="1"/>
            <a:r>
              <a:rPr lang="en-US" sz="2400" dirty="0">
                <a:latin typeface="Comic Sans MS" pitchFamily="66" charset="0"/>
              </a:rPr>
              <a:t>on the data output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permits RAM ICs to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be combined into a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RAM with c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 2</a:t>
            </a:r>
            <a:r>
              <a:rPr lang="en-US" sz="2400" baseline="30000" dirty="0"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 words</a:t>
            </a:r>
          </a:p>
        </p:txBody>
      </p:sp>
      <p:sp>
        <p:nvSpPr>
          <p:cNvPr id="719880" name="Line 8"/>
          <p:cNvSpPr>
            <a:spLocks noChangeShapeType="1"/>
          </p:cNvSpPr>
          <p:nvPr/>
        </p:nvSpPr>
        <p:spPr bwMode="auto">
          <a:xfrm>
            <a:off x="6483350" y="4159250"/>
            <a:ext cx="14827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81" name="Line 9"/>
          <p:cNvSpPr>
            <a:spLocks noChangeShapeType="1"/>
          </p:cNvSpPr>
          <p:nvPr/>
        </p:nvSpPr>
        <p:spPr bwMode="auto">
          <a:xfrm flipH="1">
            <a:off x="5734050" y="1636713"/>
            <a:ext cx="698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82" name="Line 10"/>
          <p:cNvSpPr>
            <a:spLocks noChangeShapeType="1"/>
          </p:cNvSpPr>
          <p:nvPr/>
        </p:nvSpPr>
        <p:spPr bwMode="auto">
          <a:xfrm flipH="1">
            <a:off x="5734050" y="2001838"/>
            <a:ext cx="698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83" name="Line 11"/>
          <p:cNvSpPr>
            <a:spLocks noChangeShapeType="1"/>
          </p:cNvSpPr>
          <p:nvPr/>
        </p:nvSpPr>
        <p:spPr bwMode="auto">
          <a:xfrm flipH="1">
            <a:off x="5734050" y="2365375"/>
            <a:ext cx="6985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84" name="Line 12"/>
          <p:cNvSpPr>
            <a:spLocks noChangeShapeType="1"/>
          </p:cNvSpPr>
          <p:nvPr/>
        </p:nvSpPr>
        <p:spPr bwMode="auto">
          <a:xfrm flipH="1">
            <a:off x="5734050" y="2730500"/>
            <a:ext cx="6985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85" name="Line 13"/>
          <p:cNvSpPr>
            <a:spLocks noChangeShapeType="1"/>
          </p:cNvSpPr>
          <p:nvPr/>
        </p:nvSpPr>
        <p:spPr bwMode="auto">
          <a:xfrm>
            <a:off x="6483350" y="1449388"/>
            <a:ext cx="14827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86" name="Freeform 14"/>
          <p:cNvSpPr>
            <a:spLocks/>
          </p:cNvSpPr>
          <p:nvPr/>
        </p:nvSpPr>
        <p:spPr bwMode="auto">
          <a:xfrm>
            <a:off x="6483350" y="1633538"/>
            <a:ext cx="1482725" cy="541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" y="0"/>
              </a:cxn>
              <a:cxn ang="0">
                <a:pos x="142" y="341"/>
              </a:cxn>
              <a:cxn ang="0">
                <a:pos x="934" y="341"/>
              </a:cxn>
            </a:cxnLst>
            <a:rect l="0" t="0" r="r" b="b"/>
            <a:pathLst>
              <a:path w="934" h="341">
                <a:moveTo>
                  <a:pt x="0" y="0"/>
                </a:moveTo>
                <a:lnTo>
                  <a:pt x="142" y="0"/>
                </a:lnTo>
                <a:lnTo>
                  <a:pt x="142" y="341"/>
                </a:lnTo>
                <a:lnTo>
                  <a:pt x="934" y="341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87" name="Freeform 15"/>
          <p:cNvSpPr>
            <a:spLocks/>
          </p:cNvSpPr>
          <p:nvPr/>
        </p:nvSpPr>
        <p:spPr bwMode="auto">
          <a:xfrm>
            <a:off x="5803900" y="1255713"/>
            <a:ext cx="679450" cy="3140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" y="0"/>
              </a:cxn>
              <a:cxn ang="0">
                <a:pos x="428" y="1978"/>
              </a:cxn>
              <a:cxn ang="0">
                <a:pos x="0" y="1978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28" h="1978">
                <a:moveTo>
                  <a:pt x="0" y="0"/>
                </a:moveTo>
                <a:lnTo>
                  <a:pt x="428" y="0"/>
                </a:lnTo>
                <a:lnTo>
                  <a:pt x="428" y="1978"/>
                </a:lnTo>
                <a:lnTo>
                  <a:pt x="0" y="197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88" name="Rectangle 16"/>
          <p:cNvSpPr>
            <a:spLocks noChangeArrowheads="1"/>
          </p:cNvSpPr>
          <p:nvPr/>
        </p:nvSpPr>
        <p:spPr bwMode="auto">
          <a:xfrm>
            <a:off x="6515100" y="1258888"/>
            <a:ext cx="647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Word select</a:t>
            </a:r>
            <a:endParaRPr lang="en-US" sz="1000"/>
          </a:p>
        </p:txBody>
      </p:sp>
      <p:sp>
        <p:nvSpPr>
          <p:cNvPr id="719889" name="Line 17"/>
          <p:cNvSpPr>
            <a:spLocks noChangeShapeType="1"/>
          </p:cNvSpPr>
          <p:nvPr/>
        </p:nvSpPr>
        <p:spPr bwMode="auto">
          <a:xfrm>
            <a:off x="7464425" y="1449388"/>
            <a:ext cx="1588" cy="1809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90" name="Freeform 18"/>
          <p:cNvSpPr>
            <a:spLocks/>
          </p:cNvSpPr>
          <p:nvPr/>
        </p:nvSpPr>
        <p:spPr bwMode="auto">
          <a:xfrm>
            <a:off x="7181850" y="1625600"/>
            <a:ext cx="565150" cy="376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6" y="0"/>
              </a:cxn>
              <a:cxn ang="0">
                <a:pos x="356" y="237"/>
              </a:cxn>
              <a:cxn ang="0">
                <a:pos x="0" y="237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56" h="237">
                <a:moveTo>
                  <a:pt x="0" y="0"/>
                </a:moveTo>
                <a:lnTo>
                  <a:pt x="356" y="0"/>
                </a:lnTo>
                <a:lnTo>
                  <a:pt x="356" y="237"/>
                </a:lnTo>
                <a:lnTo>
                  <a:pt x="0" y="23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E2E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91" name="Freeform 19"/>
          <p:cNvSpPr>
            <a:spLocks/>
          </p:cNvSpPr>
          <p:nvPr/>
        </p:nvSpPr>
        <p:spPr bwMode="auto">
          <a:xfrm>
            <a:off x="7181850" y="1625600"/>
            <a:ext cx="565150" cy="376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6" y="0"/>
              </a:cxn>
              <a:cxn ang="0">
                <a:pos x="356" y="237"/>
              </a:cxn>
              <a:cxn ang="0">
                <a:pos x="0" y="237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56" h="237">
                <a:moveTo>
                  <a:pt x="0" y="0"/>
                </a:moveTo>
                <a:lnTo>
                  <a:pt x="356" y="0"/>
                </a:lnTo>
                <a:lnTo>
                  <a:pt x="356" y="237"/>
                </a:lnTo>
                <a:lnTo>
                  <a:pt x="0" y="23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92" name="Line 20"/>
          <p:cNvSpPr>
            <a:spLocks noChangeShapeType="1"/>
          </p:cNvSpPr>
          <p:nvPr/>
        </p:nvSpPr>
        <p:spPr bwMode="auto">
          <a:xfrm>
            <a:off x="7464425" y="2174875"/>
            <a:ext cx="1588" cy="18256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93" name="Freeform 21"/>
          <p:cNvSpPr>
            <a:spLocks/>
          </p:cNvSpPr>
          <p:nvPr/>
        </p:nvSpPr>
        <p:spPr bwMode="auto">
          <a:xfrm>
            <a:off x="7181850" y="2351088"/>
            <a:ext cx="565150" cy="376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6" y="0"/>
              </a:cxn>
              <a:cxn ang="0">
                <a:pos x="356" y="237"/>
              </a:cxn>
              <a:cxn ang="0">
                <a:pos x="0" y="237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56" h="237">
                <a:moveTo>
                  <a:pt x="0" y="0"/>
                </a:moveTo>
                <a:lnTo>
                  <a:pt x="356" y="0"/>
                </a:lnTo>
                <a:lnTo>
                  <a:pt x="356" y="237"/>
                </a:lnTo>
                <a:lnTo>
                  <a:pt x="0" y="23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E2E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94" name="Freeform 22"/>
          <p:cNvSpPr>
            <a:spLocks/>
          </p:cNvSpPr>
          <p:nvPr/>
        </p:nvSpPr>
        <p:spPr bwMode="auto">
          <a:xfrm>
            <a:off x="7181850" y="2351088"/>
            <a:ext cx="565150" cy="376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6" y="0"/>
              </a:cxn>
              <a:cxn ang="0">
                <a:pos x="356" y="237"/>
              </a:cxn>
              <a:cxn ang="0">
                <a:pos x="0" y="237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56" h="237">
                <a:moveTo>
                  <a:pt x="0" y="0"/>
                </a:moveTo>
                <a:lnTo>
                  <a:pt x="356" y="0"/>
                </a:lnTo>
                <a:lnTo>
                  <a:pt x="356" y="237"/>
                </a:lnTo>
                <a:lnTo>
                  <a:pt x="0" y="23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95" name="Line 23"/>
          <p:cNvSpPr>
            <a:spLocks noChangeShapeType="1"/>
          </p:cNvSpPr>
          <p:nvPr/>
        </p:nvSpPr>
        <p:spPr bwMode="auto">
          <a:xfrm>
            <a:off x="7464425" y="4159250"/>
            <a:ext cx="1588" cy="1809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96" name="Freeform 24"/>
          <p:cNvSpPr>
            <a:spLocks/>
          </p:cNvSpPr>
          <p:nvPr/>
        </p:nvSpPr>
        <p:spPr bwMode="auto">
          <a:xfrm>
            <a:off x="7181850" y="4335463"/>
            <a:ext cx="565150" cy="376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6" y="0"/>
              </a:cxn>
              <a:cxn ang="0">
                <a:pos x="356" y="237"/>
              </a:cxn>
              <a:cxn ang="0">
                <a:pos x="0" y="237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56" h="237">
                <a:moveTo>
                  <a:pt x="0" y="0"/>
                </a:moveTo>
                <a:lnTo>
                  <a:pt x="356" y="0"/>
                </a:lnTo>
                <a:lnTo>
                  <a:pt x="356" y="237"/>
                </a:lnTo>
                <a:lnTo>
                  <a:pt x="0" y="23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E2E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97" name="Freeform 25"/>
          <p:cNvSpPr>
            <a:spLocks/>
          </p:cNvSpPr>
          <p:nvPr/>
        </p:nvSpPr>
        <p:spPr bwMode="auto">
          <a:xfrm>
            <a:off x="7181850" y="4335463"/>
            <a:ext cx="565150" cy="376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6" y="0"/>
              </a:cxn>
              <a:cxn ang="0">
                <a:pos x="356" y="237"/>
              </a:cxn>
              <a:cxn ang="0">
                <a:pos x="0" y="237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56" h="237">
                <a:moveTo>
                  <a:pt x="0" y="0"/>
                </a:moveTo>
                <a:lnTo>
                  <a:pt x="356" y="0"/>
                </a:lnTo>
                <a:lnTo>
                  <a:pt x="356" y="237"/>
                </a:lnTo>
                <a:lnTo>
                  <a:pt x="0" y="23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898" name="Rectangle 26"/>
          <p:cNvSpPr>
            <a:spLocks noChangeArrowheads="1"/>
          </p:cNvSpPr>
          <p:nvPr/>
        </p:nvSpPr>
        <p:spPr bwMode="auto">
          <a:xfrm>
            <a:off x="7180263" y="4946650"/>
            <a:ext cx="6365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Read/Write</a:t>
            </a:r>
            <a:endParaRPr lang="en-US" sz="1000"/>
          </a:p>
        </p:txBody>
      </p:sp>
      <p:sp>
        <p:nvSpPr>
          <p:cNvPr id="719899" name="Rectangle 27"/>
          <p:cNvSpPr>
            <a:spLocks noChangeArrowheads="1"/>
          </p:cNvSpPr>
          <p:nvPr/>
        </p:nvSpPr>
        <p:spPr bwMode="auto">
          <a:xfrm>
            <a:off x="7180263" y="5060950"/>
            <a:ext cx="25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logic</a:t>
            </a:r>
            <a:endParaRPr lang="en-US" sz="1000"/>
          </a:p>
        </p:txBody>
      </p:sp>
      <p:sp>
        <p:nvSpPr>
          <p:cNvPr id="719900" name="Rectangle 28"/>
          <p:cNvSpPr>
            <a:spLocks noChangeArrowheads="1"/>
          </p:cNvSpPr>
          <p:nvPr/>
        </p:nvSpPr>
        <p:spPr bwMode="auto">
          <a:xfrm>
            <a:off x="7116763" y="5432425"/>
            <a:ext cx="3984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Data in</a:t>
            </a:r>
            <a:endParaRPr lang="en-US" sz="1000"/>
          </a:p>
        </p:txBody>
      </p:sp>
      <p:sp>
        <p:nvSpPr>
          <p:cNvPr id="719901" name="Rectangle 29"/>
          <p:cNvSpPr>
            <a:spLocks noChangeArrowheads="1"/>
          </p:cNvSpPr>
          <p:nvPr/>
        </p:nvSpPr>
        <p:spPr bwMode="auto">
          <a:xfrm>
            <a:off x="7364413" y="5595938"/>
            <a:ext cx="4699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Data out</a:t>
            </a:r>
            <a:endParaRPr lang="en-US" sz="1000"/>
          </a:p>
        </p:txBody>
      </p:sp>
      <p:sp>
        <p:nvSpPr>
          <p:cNvPr id="719902" name="Line 30"/>
          <p:cNvSpPr>
            <a:spLocks noChangeShapeType="1"/>
          </p:cNvSpPr>
          <p:nvPr/>
        </p:nvSpPr>
        <p:spPr bwMode="auto">
          <a:xfrm>
            <a:off x="7145338" y="5922963"/>
            <a:ext cx="2476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04" name="Rectangle 32"/>
          <p:cNvSpPr>
            <a:spLocks noChangeArrowheads="1"/>
          </p:cNvSpPr>
          <p:nvPr/>
        </p:nvSpPr>
        <p:spPr bwMode="auto">
          <a:xfrm>
            <a:off x="7110413" y="5903913"/>
            <a:ext cx="3190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Write</a:t>
            </a:r>
            <a:endParaRPr lang="en-US" sz="1000"/>
          </a:p>
        </p:txBody>
      </p:sp>
      <p:sp>
        <p:nvSpPr>
          <p:cNvPr id="719905" name="Rectangle 33"/>
          <p:cNvSpPr>
            <a:spLocks noChangeArrowheads="1"/>
          </p:cNvSpPr>
          <p:nvPr/>
        </p:nvSpPr>
        <p:spPr bwMode="auto">
          <a:xfrm>
            <a:off x="7526338" y="5784850"/>
            <a:ext cx="161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Bit</a:t>
            </a:r>
            <a:endParaRPr lang="en-US" sz="1000"/>
          </a:p>
        </p:txBody>
      </p:sp>
      <p:sp>
        <p:nvSpPr>
          <p:cNvPr id="719906" name="Rectangle 34"/>
          <p:cNvSpPr>
            <a:spLocks noChangeArrowheads="1"/>
          </p:cNvSpPr>
          <p:nvPr/>
        </p:nvSpPr>
        <p:spPr bwMode="auto">
          <a:xfrm>
            <a:off x="7526338" y="5903913"/>
            <a:ext cx="2984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select</a:t>
            </a:r>
            <a:endParaRPr lang="en-US" sz="1000"/>
          </a:p>
        </p:txBody>
      </p:sp>
      <p:sp>
        <p:nvSpPr>
          <p:cNvPr id="719907" name="Rectangle 35"/>
          <p:cNvSpPr>
            <a:spLocks noChangeArrowheads="1"/>
          </p:cNvSpPr>
          <p:nvPr/>
        </p:nvSpPr>
        <p:spPr bwMode="auto">
          <a:xfrm>
            <a:off x="6932613" y="6543675"/>
            <a:ext cx="987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(b) Block diagram</a:t>
            </a:r>
            <a:endParaRPr lang="en-US" sz="1000"/>
          </a:p>
        </p:txBody>
      </p:sp>
      <p:sp>
        <p:nvSpPr>
          <p:cNvPr id="719908" name="Rectangle 36"/>
          <p:cNvSpPr>
            <a:spLocks noChangeArrowheads="1"/>
          </p:cNvSpPr>
          <p:nvPr/>
        </p:nvSpPr>
        <p:spPr bwMode="auto">
          <a:xfrm>
            <a:off x="7202488" y="1754188"/>
            <a:ext cx="520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RAM cell</a:t>
            </a:r>
            <a:endParaRPr lang="en-US" sz="1000"/>
          </a:p>
        </p:txBody>
      </p:sp>
      <p:sp>
        <p:nvSpPr>
          <p:cNvPr id="719909" name="Rectangle 37"/>
          <p:cNvSpPr>
            <a:spLocks noChangeArrowheads="1"/>
          </p:cNvSpPr>
          <p:nvPr/>
        </p:nvSpPr>
        <p:spPr bwMode="auto">
          <a:xfrm>
            <a:off x="7202488" y="2479675"/>
            <a:ext cx="485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RAM cel</a:t>
            </a:r>
            <a:endParaRPr lang="en-US" sz="1000"/>
          </a:p>
        </p:txBody>
      </p:sp>
      <p:sp>
        <p:nvSpPr>
          <p:cNvPr id="719910" name="Rectangle 38"/>
          <p:cNvSpPr>
            <a:spLocks noChangeArrowheads="1"/>
          </p:cNvSpPr>
          <p:nvPr/>
        </p:nvSpPr>
        <p:spPr bwMode="auto">
          <a:xfrm>
            <a:off x="7691438" y="2479675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l</a:t>
            </a:r>
            <a:endParaRPr lang="en-US" sz="1000"/>
          </a:p>
        </p:txBody>
      </p:sp>
      <p:sp>
        <p:nvSpPr>
          <p:cNvPr id="719911" name="Rectangle 39"/>
          <p:cNvSpPr>
            <a:spLocks noChangeArrowheads="1"/>
          </p:cNvSpPr>
          <p:nvPr/>
        </p:nvSpPr>
        <p:spPr bwMode="auto">
          <a:xfrm>
            <a:off x="7212013" y="4464050"/>
            <a:ext cx="520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RAM cell</a:t>
            </a:r>
            <a:endParaRPr lang="en-US" sz="1000"/>
          </a:p>
        </p:txBody>
      </p:sp>
      <p:sp>
        <p:nvSpPr>
          <p:cNvPr id="719912" name="Line 40"/>
          <p:cNvSpPr>
            <a:spLocks noChangeShapeType="1"/>
          </p:cNvSpPr>
          <p:nvPr/>
        </p:nvSpPr>
        <p:spPr bwMode="auto">
          <a:xfrm>
            <a:off x="7850188" y="5657850"/>
            <a:ext cx="398462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13" name="Line 41"/>
          <p:cNvSpPr>
            <a:spLocks noChangeShapeType="1"/>
          </p:cNvSpPr>
          <p:nvPr/>
        </p:nvSpPr>
        <p:spPr bwMode="auto">
          <a:xfrm>
            <a:off x="6548438" y="5491163"/>
            <a:ext cx="528637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14" name="Freeform 42"/>
          <p:cNvSpPr>
            <a:spLocks/>
          </p:cNvSpPr>
          <p:nvPr/>
        </p:nvSpPr>
        <p:spPr bwMode="auto">
          <a:xfrm>
            <a:off x="6548438" y="6038850"/>
            <a:ext cx="625475" cy="195263"/>
          </a:xfrm>
          <a:custGeom>
            <a:avLst/>
            <a:gdLst/>
            <a:ahLst/>
            <a:cxnLst>
              <a:cxn ang="0">
                <a:pos x="0" y="123"/>
              </a:cxn>
              <a:cxn ang="0">
                <a:pos x="394" y="123"/>
              </a:cxn>
              <a:cxn ang="0">
                <a:pos x="394" y="0"/>
              </a:cxn>
            </a:cxnLst>
            <a:rect l="0" t="0" r="r" b="b"/>
            <a:pathLst>
              <a:path w="394" h="123">
                <a:moveTo>
                  <a:pt x="0" y="123"/>
                </a:moveTo>
                <a:lnTo>
                  <a:pt x="394" y="123"/>
                </a:lnTo>
                <a:lnTo>
                  <a:pt x="394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15" name="Freeform 43"/>
          <p:cNvSpPr>
            <a:spLocks/>
          </p:cNvSpPr>
          <p:nvPr/>
        </p:nvSpPr>
        <p:spPr bwMode="auto">
          <a:xfrm>
            <a:off x="6548438" y="5718175"/>
            <a:ext cx="1524000" cy="704850"/>
          </a:xfrm>
          <a:custGeom>
            <a:avLst/>
            <a:gdLst/>
            <a:ahLst/>
            <a:cxnLst>
              <a:cxn ang="0">
                <a:pos x="960" y="0"/>
              </a:cxn>
              <a:cxn ang="0">
                <a:pos x="960" y="444"/>
              </a:cxn>
              <a:cxn ang="0">
                <a:pos x="0" y="444"/>
              </a:cxn>
              <a:cxn ang="0">
                <a:pos x="759" y="444"/>
              </a:cxn>
              <a:cxn ang="0">
                <a:pos x="759" y="202"/>
              </a:cxn>
            </a:cxnLst>
            <a:rect l="0" t="0" r="r" b="b"/>
            <a:pathLst>
              <a:path w="960" h="444">
                <a:moveTo>
                  <a:pt x="960" y="0"/>
                </a:moveTo>
                <a:lnTo>
                  <a:pt x="960" y="444"/>
                </a:lnTo>
                <a:lnTo>
                  <a:pt x="0" y="444"/>
                </a:lnTo>
                <a:lnTo>
                  <a:pt x="759" y="444"/>
                </a:lnTo>
                <a:lnTo>
                  <a:pt x="759" y="202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16" name="Freeform 44"/>
          <p:cNvSpPr>
            <a:spLocks/>
          </p:cNvSpPr>
          <p:nvPr/>
        </p:nvSpPr>
        <p:spPr bwMode="auto">
          <a:xfrm>
            <a:off x="7974013" y="5535613"/>
            <a:ext cx="192087" cy="246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5"/>
              </a:cxn>
              <a:cxn ang="0">
                <a:pos x="121" y="77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21" h="155">
                <a:moveTo>
                  <a:pt x="0" y="0"/>
                </a:moveTo>
                <a:lnTo>
                  <a:pt x="0" y="155"/>
                </a:lnTo>
                <a:lnTo>
                  <a:pt x="121" y="7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17" name="Freeform 45"/>
          <p:cNvSpPr>
            <a:spLocks/>
          </p:cNvSpPr>
          <p:nvPr/>
        </p:nvSpPr>
        <p:spPr bwMode="auto">
          <a:xfrm>
            <a:off x="7974013" y="5535613"/>
            <a:ext cx="192087" cy="246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5"/>
              </a:cxn>
              <a:cxn ang="0">
                <a:pos x="121" y="77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21" h="155">
                <a:moveTo>
                  <a:pt x="0" y="0"/>
                </a:moveTo>
                <a:lnTo>
                  <a:pt x="0" y="155"/>
                </a:lnTo>
                <a:lnTo>
                  <a:pt x="121" y="7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18" name="Rectangle 46"/>
          <p:cNvSpPr>
            <a:spLocks noChangeArrowheads="1"/>
          </p:cNvSpPr>
          <p:nvPr/>
        </p:nvSpPr>
        <p:spPr bwMode="auto">
          <a:xfrm>
            <a:off x="5919788" y="5422900"/>
            <a:ext cx="581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Data input</a:t>
            </a:r>
            <a:endParaRPr lang="en-US" sz="1000"/>
          </a:p>
        </p:txBody>
      </p:sp>
      <p:sp>
        <p:nvSpPr>
          <p:cNvPr id="719919" name="Rectangle 47"/>
          <p:cNvSpPr>
            <a:spLocks noChangeArrowheads="1"/>
          </p:cNvSpPr>
          <p:nvPr/>
        </p:nvSpPr>
        <p:spPr bwMode="auto">
          <a:xfrm>
            <a:off x="5908675" y="6362700"/>
            <a:ext cx="5969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Chip select</a:t>
            </a:r>
            <a:endParaRPr lang="en-US" sz="1000"/>
          </a:p>
        </p:txBody>
      </p:sp>
      <p:sp>
        <p:nvSpPr>
          <p:cNvPr id="719920" name="Rectangle 48"/>
          <p:cNvSpPr>
            <a:spLocks noChangeArrowheads="1"/>
          </p:cNvSpPr>
          <p:nvPr/>
        </p:nvSpPr>
        <p:spPr bwMode="auto">
          <a:xfrm>
            <a:off x="5851525" y="6161088"/>
            <a:ext cx="6365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Read/Write</a:t>
            </a:r>
            <a:endParaRPr lang="en-US" sz="1000"/>
          </a:p>
        </p:txBody>
      </p:sp>
      <p:sp>
        <p:nvSpPr>
          <p:cNvPr id="719921" name="Line 49"/>
          <p:cNvSpPr>
            <a:spLocks noChangeShapeType="1"/>
          </p:cNvSpPr>
          <p:nvPr/>
        </p:nvSpPr>
        <p:spPr bwMode="auto">
          <a:xfrm>
            <a:off x="6223000" y="6164263"/>
            <a:ext cx="246063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22" name="Rectangle 50"/>
          <p:cNvSpPr>
            <a:spLocks noChangeArrowheads="1"/>
          </p:cNvSpPr>
          <p:nvPr/>
        </p:nvSpPr>
        <p:spPr bwMode="auto">
          <a:xfrm>
            <a:off x="8286750" y="5540375"/>
            <a:ext cx="2619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Data</a:t>
            </a:r>
            <a:endParaRPr lang="en-US" sz="1000"/>
          </a:p>
        </p:txBody>
      </p:sp>
      <p:sp>
        <p:nvSpPr>
          <p:cNvPr id="719923" name="Rectangle 51"/>
          <p:cNvSpPr>
            <a:spLocks noChangeArrowheads="1"/>
          </p:cNvSpPr>
          <p:nvPr/>
        </p:nvSpPr>
        <p:spPr bwMode="auto">
          <a:xfrm>
            <a:off x="8286750" y="5656263"/>
            <a:ext cx="358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output</a:t>
            </a:r>
            <a:endParaRPr lang="en-US" sz="1000"/>
          </a:p>
        </p:txBody>
      </p:sp>
      <p:sp>
        <p:nvSpPr>
          <p:cNvPr id="719924" name="Rectangle 52"/>
          <p:cNvSpPr>
            <a:spLocks noChangeArrowheads="1"/>
          </p:cNvSpPr>
          <p:nvPr/>
        </p:nvSpPr>
        <p:spPr bwMode="auto">
          <a:xfrm>
            <a:off x="5586413" y="1565275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A</a:t>
            </a:r>
            <a:endParaRPr lang="en-US" sz="1000"/>
          </a:p>
        </p:txBody>
      </p:sp>
      <p:sp>
        <p:nvSpPr>
          <p:cNvPr id="719925" name="Rectangle 53"/>
          <p:cNvSpPr>
            <a:spLocks noChangeArrowheads="1"/>
          </p:cNvSpPr>
          <p:nvPr/>
        </p:nvSpPr>
        <p:spPr bwMode="auto">
          <a:xfrm>
            <a:off x="5672138" y="16129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3</a:t>
            </a:r>
            <a:endParaRPr lang="en-US" sz="1000"/>
          </a:p>
        </p:txBody>
      </p:sp>
      <p:sp>
        <p:nvSpPr>
          <p:cNvPr id="719926" name="Rectangle 54"/>
          <p:cNvSpPr>
            <a:spLocks noChangeArrowheads="1"/>
          </p:cNvSpPr>
          <p:nvPr/>
        </p:nvSpPr>
        <p:spPr bwMode="auto">
          <a:xfrm>
            <a:off x="5586413" y="1928813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A</a:t>
            </a:r>
            <a:endParaRPr lang="en-US" sz="1000"/>
          </a:p>
        </p:txBody>
      </p:sp>
      <p:sp>
        <p:nvSpPr>
          <p:cNvPr id="719927" name="Rectangle 55"/>
          <p:cNvSpPr>
            <a:spLocks noChangeArrowheads="1"/>
          </p:cNvSpPr>
          <p:nvPr/>
        </p:nvSpPr>
        <p:spPr bwMode="auto">
          <a:xfrm>
            <a:off x="5672138" y="19812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2</a:t>
            </a:r>
            <a:endParaRPr lang="en-US" sz="1000"/>
          </a:p>
        </p:txBody>
      </p:sp>
      <p:sp>
        <p:nvSpPr>
          <p:cNvPr id="719928" name="Rectangle 56"/>
          <p:cNvSpPr>
            <a:spLocks noChangeArrowheads="1"/>
          </p:cNvSpPr>
          <p:nvPr/>
        </p:nvSpPr>
        <p:spPr bwMode="auto">
          <a:xfrm>
            <a:off x="5586413" y="2293938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A</a:t>
            </a:r>
            <a:endParaRPr lang="en-US" sz="1000"/>
          </a:p>
        </p:txBody>
      </p:sp>
      <p:sp>
        <p:nvSpPr>
          <p:cNvPr id="719929" name="Rectangle 57"/>
          <p:cNvSpPr>
            <a:spLocks noChangeArrowheads="1"/>
          </p:cNvSpPr>
          <p:nvPr/>
        </p:nvSpPr>
        <p:spPr bwMode="auto">
          <a:xfrm>
            <a:off x="5672138" y="23463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1</a:t>
            </a:r>
            <a:endParaRPr lang="en-US" sz="1000"/>
          </a:p>
        </p:txBody>
      </p:sp>
      <p:sp>
        <p:nvSpPr>
          <p:cNvPr id="719930" name="Rectangle 58"/>
          <p:cNvSpPr>
            <a:spLocks noChangeArrowheads="1"/>
          </p:cNvSpPr>
          <p:nvPr/>
        </p:nvSpPr>
        <p:spPr bwMode="auto">
          <a:xfrm>
            <a:off x="5586413" y="2662238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A</a:t>
            </a:r>
            <a:endParaRPr lang="en-US" sz="1000"/>
          </a:p>
        </p:txBody>
      </p:sp>
      <p:sp>
        <p:nvSpPr>
          <p:cNvPr id="719931" name="Rectangle 59"/>
          <p:cNvSpPr>
            <a:spLocks noChangeArrowheads="1"/>
          </p:cNvSpPr>
          <p:nvPr/>
        </p:nvSpPr>
        <p:spPr bwMode="auto">
          <a:xfrm>
            <a:off x="5672138" y="271145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0</a:t>
            </a:r>
            <a:endParaRPr lang="en-US" sz="1000"/>
          </a:p>
        </p:txBody>
      </p:sp>
      <p:sp>
        <p:nvSpPr>
          <p:cNvPr id="719932" name="Rectangle 60"/>
          <p:cNvSpPr>
            <a:spLocks noChangeArrowheads="1"/>
          </p:cNvSpPr>
          <p:nvPr/>
        </p:nvSpPr>
        <p:spPr bwMode="auto">
          <a:xfrm>
            <a:off x="5859463" y="15970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2</a:t>
            </a:r>
            <a:endParaRPr lang="en-US" sz="1000"/>
          </a:p>
        </p:txBody>
      </p:sp>
      <p:sp>
        <p:nvSpPr>
          <p:cNvPr id="719933" name="Rectangle 61"/>
          <p:cNvSpPr>
            <a:spLocks noChangeArrowheads="1"/>
          </p:cNvSpPr>
          <p:nvPr/>
        </p:nvSpPr>
        <p:spPr bwMode="auto">
          <a:xfrm>
            <a:off x="5910263" y="154305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3</a:t>
            </a:r>
            <a:endParaRPr lang="en-US" sz="1000"/>
          </a:p>
        </p:txBody>
      </p:sp>
      <p:sp>
        <p:nvSpPr>
          <p:cNvPr id="719934" name="Rectangle 62"/>
          <p:cNvSpPr>
            <a:spLocks noChangeArrowheads="1"/>
          </p:cNvSpPr>
          <p:nvPr/>
        </p:nvSpPr>
        <p:spPr bwMode="auto">
          <a:xfrm>
            <a:off x="5859463" y="19605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2</a:t>
            </a:r>
            <a:endParaRPr lang="en-US" sz="1000"/>
          </a:p>
        </p:txBody>
      </p:sp>
      <p:sp>
        <p:nvSpPr>
          <p:cNvPr id="719935" name="Rectangle 63"/>
          <p:cNvSpPr>
            <a:spLocks noChangeArrowheads="1"/>
          </p:cNvSpPr>
          <p:nvPr/>
        </p:nvSpPr>
        <p:spPr bwMode="auto">
          <a:xfrm>
            <a:off x="5910263" y="191135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2</a:t>
            </a:r>
            <a:endParaRPr lang="en-US" sz="1000"/>
          </a:p>
        </p:txBody>
      </p:sp>
      <p:sp>
        <p:nvSpPr>
          <p:cNvPr id="719936" name="Rectangle 64"/>
          <p:cNvSpPr>
            <a:spLocks noChangeArrowheads="1"/>
          </p:cNvSpPr>
          <p:nvPr/>
        </p:nvSpPr>
        <p:spPr bwMode="auto">
          <a:xfrm>
            <a:off x="5859463" y="2325688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2</a:t>
            </a:r>
            <a:endParaRPr lang="en-US" sz="1000"/>
          </a:p>
        </p:txBody>
      </p:sp>
      <p:sp>
        <p:nvSpPr>
          <p:cNvPr id="719937" name="Rectangle 65"/>
          <p:cNvSpPr>
            <a:spLocks noChangeArrowheads="1"/>
          </p:cNvSpPr>
          <p:nvPr/>
        </p:nvSpPr>
        <p:spPr bwMode="auto">
          <a:xfrm>
            <a:off x="5910263" y="227647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1</a:t>
            </a:r>
            <a:endParaRPr lang="en-US" sz="1000"/>
          </a:p>
        </p:txBody>
      </p:sp>
      <p:sp>
        <p:nvSpPr>
          <p:cNvPr id="719938" name="Rectangle 66"/>
          <p:cNvSpPr>
            <a:spLocks noChangeArrowheads="1"/>
          </p:cNvSpPr>
          <p:nvPr/>
        </p:nvSpPr>
        <p:spPr bwMode="auto">
          <a:xfrm>
            <a:off x="5859463" y="2693988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2</a:t>
            </a:r>
            <a:endParaRPr lang="en-US" sz="1000"/>
          </a:p>
        </p:txBody>
      </p:sp>
      <p:sp>
        <p:nvSpPr>
          <p:cNvPr id="719939" name="Rectangle 67"/>
          <p:cNvSpPr>
            <a:spLocks noChangeArrowheads="1"/>
          </p:cNvSpPr>
          <p:nvPr/>
        </p:nvSpPr>
        <p:spPr bwMode="auto">
          <a:xfrm>
            <a:off x="5910263" y="26416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0</a:t>
            </a:r>
            <a:endParaRPr lang="en-US" sz="1000"/>
          </a:p>
        </p:txBody>
      </p:sp>
      <p:sp>
        <p:nvSpPr>
          <p:cNvPr id="719940" name="Rectangle 68"/>
          <p:cNvSpPr>
            <a:spLocks noChangeArrowheads="1"/>
          </p:cNvSpPr>
          <p:nvPr/>
        </p:nvSpPr>
        <p:spPr bwMode="auto">
          <a:xfrm>
            <a:off x="5872163" y="1260475"/>
            <a:ext cx="3825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4-to-16</a:t>
            </a:r>
            <a:endParaRPr lang="en-US" sz="1000"/>
          </a:p>
        </p:txBody>
      </p:sp>
      <p:sp>
        <p:nvSpPr>
          <p:cNvPr id="719941" name="Rectangle 69"/>
          <p:cNvSpPr>
            <a:spLocks noChangeArrowheads="1"/>
          </p:cNvSpPr>
          <p:nvPr/>
        </p:nvSpPr>
        <p:spPr bwMode="auto">
          <a:xfrm>
            <a:off x="5872163" y="1387475"/>
            <a:ext cx="454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Decoder</a:t>
            </a:r>
            <a:endParaRPr lang="en-US" sz="1000"/>
          </a:p>
        </p:txBody>
      </p:sp>
      <p:sp>
        <p:nvSpPr>
          <p:cNvPr id="719942" name="Rectangle 70"/>
          <p:cNvSpPr>
            <a:spLocks noChangeArrowheads="1"/>
          </p:cNvSpPr>
          <p:nvPr/>
        </p:nvSpPr>
        <p:spPr bwMode="auto">
          <a:xfrm>
            <a:off x="6391275" y="13811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0</a:t>
            </a:r>
            <a:endParaRPr lang="en-US" sz="1000"/>
          </a:p>
        </p:txBody>
      </p:sp>
      <p:sp>
        <p:nvSpPr>
          <p:cNvPr id="719943" name="Rectangle 71"/>
          <p:cNvSpPr>
            <a:spLocks noChangeArrowheads="1"/>
          </p:cNvSpPr>
          <p:nvPr/>
        </p:nvSpPr>
        <p:spPr bwMode="auto">
          <a:xfrm>
            <a:off x="6391275" y="15716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1</a:t>
            </a:r>
            <a:endParaRPr lang="en-US" sz="1000"/>
          </a:p>
        </p:txBody>
      </p:sp>
      <p:sp>
        <p:nvSpPr>
          <p:cNvPr id="719944" name="Rectangle 72"/>
          <p:cNvSpPr>
            <a:spLocks noChangeArrowheads="1"/>
          </p:cNvSpPr>
          <p:nvPr/>
        </p:nvSpPr>
        <p:spPr bwMode="auto">
          <a:xfrm>
            <a:off x="6391275" y="17526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2</a:t>
            </a:r>
            <a:endParaRPr lang="en-US" sz="1000"/>
          </a:p>
        </p:txBody>
      </p:sp>
      <p:sp>
        <p:nvSpPr>
          <p:cNvPr id="719945" name="Rectangle 73"/>
          <p:cNvSpPr>
            <a:spLocks noChangeArrowheads="1"/>
          </p:cNvSpPr>
          <p:nvPr/>
        </p:nvSpPr>
        <p:spPr bwMode="auto">
          <a:xfrm>
            <a:off x="6391275" y="19304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3</a:t>
            </a:r>
            <a:endParaRPr lang="en-US" sz="1000"/>
          </a:p>
        </p:txBody>
      </p:sp>
      <p:sp>
        <p:nvSpPr>
          <p:cNvPr id="719946" name="Rectangle 74"/>
          <p:cNvSpPr>
            <a:spLocks noChangeArrowheads="1"/>
          </p:cNvSpPr>
          <p:nvPr/>
        </p:nvSpPr>
        <p:spPr bwMode="auto">
          <a:xfrm>
            <a:off x="6391275" y="211137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4</a:t>
            </a:r>
            <a:endParaRPr lang="en-US" sz="1000"/>
          </a:p>
        </p:txBody>
      </p:sp>
      <p:sp>
        <p:nvSpPr>
          <p:cNvPr id="719947" name="Rectangle 75"/>
          <p:cNvSpPr>
            <a:spLocks noChangeArrowheads="1"/>
          </p:cNvSpPr>
          <p:nvPr/>
        </p:nvSpPr>
        <p:spPr bwMode="auto">
          <a:xfrm>
            <a:off x="6391275" y="2293938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5</a:t>
            </a:r>
            <a:endParaRPr lang="en-US" sz="1000"/>
          </a:p>
        </p:txBody>
      </p:sp>
      <p:sp>
        <p:nvSpPr>
          <p:cNvPr id="719948" name="Rectangle 76"/>
          <p:cNvSpPr>
            <a:spLocks noChangeArrowheads="1"/>
          </p:cNvSpPr>
          <p:nvPr/>
        </p:nvSpPr>
        <p:spPr bwMode="auto">
          <a:xfrm>
            <a:off x="6391275" y="247491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6</a:t>
            </a:r>
            <a:endParaRPr lang="en-US" sz="1000"/>
          </a:p>
        </p:txBody>
      </p:sp>
      <p:sp>
        <p:nvSpPr>
          <p:cNvPr id="719949" name="Rectangle 77"/>
          <p:cNvSpPr>
            <a:spLocks noChangeArrowheads="1"/>
          </p:cNvSpPr>
          <p:nvPr/>
        </p:nvSpPr>
        <p:spPr bwMode="auto">
          <a:xfrm>
            <a:off x="6391275" y="2655888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7</a:t>
            </a:r>
            <a:endParaRPr lang="en-US" sz="1000"/>
          </a:p>
        </p:txBody>
      </p:sp>
      <p:sp>
        <p:nvSpPr>
          <p:cNvPr id="719950" name="Rectangle 78"/>
          <p:cNvSpPr>
            <a:spLocks noChangeArrowheads="1"/>
          </p:cNvSpPr>
          <p:nvPr/>
        </p:nvSpPr>
        <p:spPr bwMode="auto">
          <a:xfrm>
            <a:off x="6391275" y="2833688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8</a:t>
            </a:r>
            <a:endParaRPr lang="en-US" sz="1000"/>
          </a:p>
        </p:txBody>
      </p:sp>
      <p:sp>
        <p:nvSpPr>
          <p:cNvPr id="719951" name="Rectangle 79"/>
          <p:cNvSpPr>
            <a:spLocks noChangeArrowheads="1"/>
          </p:cNvSpPr>
          <p:nvPr/>
        </p:nvSpPr>
        <p:spPr bwMode="auto">
          <a:xfrm>
            <a:off x="6391275" y="30146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9</a:t>
            </a:r>
            <a:endParaRPr lang="en-US" sz="1000"/>
          </a:p>
        </p:txBody>
      </p:sp>
      <p:sp>
        <p:nvSpPr>
          <p:cNvPr id="719952" name="Rectangle 80"/>
          <p:cNvSpPr>
            <a:spLocks noChangeArrowheads="1"/>
          </p:cNvSpPr>
          <p:nvPr/>
        </p:nvSpPr>
        <p:spPr bwMode="auto">
          <a:xfrm>
            <a:off x="6340475" y="3197225"/>
            <a:ext cx="127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10</a:t>
            </a:r>
            <a:endParaRPr lang="en-US" sz="1000"/>
          </a:p>
        </p:txBody>
      </p:sp>
      <p:sp>
        <p:nvSpPr>
          <p:cNvPr id="719953" name="Rectangle 81"/>
          <p:cNvSpPr>
            <a:spLocks noChangeArrowheads="1"/>
          </p:cNvSpPr>
          <p:nvPr/>
        </p:nvSpPr>
        <p:spPr bwMode="auto">
          <a:xfrm>
            <a:off x="6340475" y="3378200"/>
            <a:ext cx="127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11</a:t>
            </a:r>
            <a:endParaRPr lang="en-US" sz="1000"/>
          </a:p>
        </p:txBody>
      </p:sp>
      <p:sp>
        <p:nvSpPr>
          <p:cNvPr id="719954" name="Rectangle 82"/>
          <p:cNvSpPr>
            <a:spLocks noChangeArrowheads="1"/>
          </p:cNvSpPr>
          <p:nvPr/>
        </p:nvSpPr>
        <p:spPr bwMode="auto">
          <a:xfrm>
            <a:off x="6340475" y="3559175"/>
            <a:ext cx="127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12</a:t>
            </a:r>
            <a:endParaRPr lang="en-US" sz="1000"/>
          </a:p>
        </p:txBody>
      </p:sp>
      <p:sp>
        <p:nvSpPr>
          <p:cNvPr id="719955" name="Rectangle 83"/>
          <p:cNvSpPr>
            <a:spLocks noChangeArrowheads="1"/>
          </p:cNvSpPr>
          <p:nvPr/>
        </p:nvSpPr>
        <p:spPr bwMode="auto">
          <a:xfrm>
            <a:off x="6340475" y="3736975"/>
            <a:ext cx="127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13</a:t>
            </a:r>
            <a:endParaRPr lang="en-US" sz="1000"/>
          </a:p>
        </p:txBody>
      </p:sp>
      <p:sp>
        <p:nvSpPr>
          <p:cNvPr id="719956" name="Rectangle 84"/>
          <p:cNvSpPr>
            <a:spLocks noChangeArrowheads="1"/>
          </p:cNvSpPr>
          <p:nvPr/>
        </p:nvSpPr>
        <p:spPr bwMode="auto">
          <a:xfrm>
            <a:off x="6340475" y="3917950"/>
            <a:ext cx="127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14</a:t>
            </a:r>
            <a:endParaRPr lang="en-US" sz="1000"/>
          </a:p>
        </p:txBody>
      </p:sp>
      <p:sp>
        <p:nvSpPr>
          <p:cNvPr id="719957" name="Rectangle 85"/>
          <p:cNvSpPr>
            <a:spLocks noChangeArrowheads="1"/>
          </p:cNvSpPr>
          <p:nvPr/>
        </p:nvSpPr>
        <p:spPr bwMode="auto">
          <a:xfrm>
            <a:off x="6340475" y="4098925"/>
            <a:ext cx="127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15</a:t>
            </a:r>
            <a:endParaRPr lang="en-US" sz="1000"/>
          </a:p>
        </p:txBody>
      </p:sp>
      <p:sp>
        <p:nvSpPr>
          <p:cNvPr id="719958" name="Line 86"/>
          <p:cNvSpPr>
            <a:spLocks noChangeShapeType="1"/>
          </p:cNvSpPr>
          <p:nvPr/>
        </p:nvSpPr>
        <p:spPr bwMode="auto">
          <a:xfrm flipH="1">
            <a:off x="4368800" y="4233863"/>
            <a:ext cx="698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59" name="Line 87"/>
          <p:cNvSpPr>
            <a:spLocks noChangeShapeType="1"/>
          </p:cNvSpPr>
          <p:nvPr/>
        </p:nvSpPr>
        <p:spPr bwMode="auto">
          <a:xfrm flipH="1">
            <a:off x="4368800" y="4602163"/>
            <a:ext cx="698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60" name="Line 88"/>
          <p:cNvSpPr>
            <a:spLocks noChangeShapeType="1"/>
          </p:cNvSpPr>
          <p:nvPr/>
        </p:nvSpPr>
        <p:spPr bwMode="auto">
          <a:xfrm flipH="1">
            <a:off x="4368800" y="1636713"/>
            <a:ext cx="698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61" name="Line 89"/>
          <p:cNvSpPr>
            <a:spLocks noChangeShapeType="1"/>
          </p:cNvSpPr>
          <p:nvPr/>
        </p:nvSpPr>
        <p:spPr bwMode="auto">
          <a:xfrm flipH="1">
            <a:off x="4368800" y="2001838"/>
            <a:ext cx="698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62" name="Line 90"/>
          <p:cNvSpPr>
            <a:spLocks noChangeShapeType="1"/>
          </p:cNvSpPr>
          <p:nvPr/>
        </p:nvSpPr>
        <p:spPr bwMode="auto">
          <a:xfrm flipH="1">
            <a:off x="4368800" y="2365375"/>
            <a:ext cx="6985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63" name="Line 91"/>
          <p:cNvSpPr>
            <a:spLocks noChangeShapeType="1"/>
          </p:cNvSpPr>
          <p:nvPr/>
        </p:nvSpPr>
        <p:spPr bwMode="auto">
          <a:xfrm flipH="1">
            <a:off x="4368800" y="2730500"/>
            <a:ext cx="6985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64" name="Rectangle 92"/>
          <p:cNvSpPr>
            <a:spLocks noChangeArrowheads="1"/>
          </p:cNvSpPr>
          <p:nvPr/>
        </p:nvSpPr>
        <p:spPr bwMode="auto">
          <a:xfrm>
            <a:off x="4221163" y="1565275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A</a:t>
            </a:r>
            <a:endParaRPr lang="en-US" sz="1000"/>
          </a:p>
        </p:txBody>
      </p:sp>
      <p:sp>
        <p:nvSpPr>
          <p:cNvPr id="719965" name="Rectangle 93"/>
          <p:cNvSpPr>
            <a:spLocks noChangeArrowheads="1"/>
          </p:cNvSpPr>
          <p:nvPr/>
        </p:nvSpPr>
        <p:spPr bwMode="auto">
          <a:xfrm>
            <a:off x="4306888" y="16129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3</a:t>
            </a:r>
            <a:endParaRPr lang="en-US" sz="1000"/>
          </a:p>
        </p:txBody>
      </p:sp>
      <p:sp>
        <p:nvSpPr>
          <p:cNvPr id="719966" name="Rectangle 94"/>
          <p:cNvSpPr>
            <a:spLocks noChangeArrowheads="1"/>
          </p:cNvSpPr>
          <p:nvPr/>
        </p:nvSpPr>
        <p:spPr bwMode="auto">
          <a:xfrm>
            <a:off x="4221163" y="1928813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A</a:t>
            </a:r>
            <a:endParaRPr lang="en-US" sz="1000"/>
          </a:p>
        </p:txBody>
      </p:sp>
      <p:sp>
        <p:nvSpPr>
          <p:cNvPr id="719967" name="Rectangle 95"/>
          <p:cNvSpPr>
            <a:spLocks noChangeArrowheads="1"/>
          </p:cNvSpPr>
          <p:nvPr/>
        </p:nvSpPr>
        <p:spPr bwMode="auto">
          <a:xfrm>
            <a:off x="4306888" y="19812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2</a:t>
            </a:r>
            <a:endParaRPr lang="en-US" sz="1000"/>
          </a:p>
        </p:txBody>
      </p:sp>
      <p:sp>
        <p:nvSpPr>
          <p:cNvPr id="719968" name="Rectangle 96"/>
          <p:cNvSpPr>
            <a:spLocks noChangeArrowheads="1"/>
          </p:cNvSpPr>
          <p:nvPr/>
        </p:nvSpPr>
        <p:spPr bwMode="auto">
          <a:xfrm>
            <a:off x="4221163" y="2289175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A</a:t>
            </a:r>
            <a:endParaRPr lang="en-US" sz="1000"/>
          </a:p>
        </p:txBody>
      </p:sp>
      <p:sp>
        <p:nvSpPr>
          <p:cNvPr id="719969" name="Rectangle 97"/>
          <p:cNvSpPr>
            <a:spLocks noChangeArrowheads="1"/>
          </p:cNvSpPr>
          <p:nvPr/>
        </p:nvSpPr>
        <p:spPr bwMode="auto">
          <a:xfrm>
            <a:off x="4306888" y="23368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1</a:t>
            </a:r>
            <a:endParaRPr lang="en-US" sz="1000"/>
          </a:p>
        </p:txBody>
      </p:sp>
      <p:sp>
        <p:nvSpPr>
          <p:cNvPr id="719970" name="Rectangle 98"/>
          <p:cNvSpPr>
            <a:spLocks noChangeArrowheads="1"/>
          </p:cNvSpPr>
          <p:nvPr/>
        </p:nvSpPr>
        <p:spPr bwMode="auto">
          <a:xfrm>
            <a:off x="4221163" y="2662238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A</a:t>
            </a:r>
            <a:endParaRPr lang="en-US" sz="1000"/>
          </a:p>
        </p:txBody>
      </p:sp>
      <p:sp>
        <p:nvSpPr>
          <p:cNvPr id="719971" name="Rectangle 99"/>
          <p:cNvSpPr>
            <a:spLocks noChangeArrowheads="1"/>
          </p:cNvSpPr>
          <p:nvPr/>
        </p:nvSpPr>
        <p:spPr bwMode="auto">
          <a:xfrm>
            <a:off x="4306888" y="271145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0</a:t>
            </a:r>
            <a:endParaRPr lang="en-US" sz="1000"/>
          </a:p>
        </p:txBody>
      </p:sp>
      <p:sp>
        <p:nvSpPr>
          <p:cNvPr id="719972" name="Line 100"/>
          <p:cNvSpPr>
            <a:spLocks noChangeShapeType="1"/>
          </p:cNvSpPr>
          <p:nvPr/>
        </p:nvSpPr>
        <p:spPr bwMode="auto">
          <a:xfrm flipH="1">
            <a:off x="4368800" y="3497263"/>
            <a:ext cx="698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73" name="Rectangle 101"/>
          <p:cNvSpPr>
            <a:spLocks noChangeArrowheads="1"/>
          </p:cNvSpPr>
          <p:nvPr/>
        </p:nvSpPr>
        <p:spPr bwMode="auto">
          <a:xfrm>
            <a:off x="4113213" y="3381375"/>
            <a:ext cx="2619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Data</a:t>
            </a:r>
            <a:endParaRPr lang="en-US" sz="1000"/>
          </a:p>
        </p:txBody>
      </p:sp>
      <p:sp>
        <p:nvSpPr>
          <p:cNvPr id="719974" name="Rectangle 102"/>
          <p:cNvSpPr>
            <a:spLocks noChangeArrowheads="1"/>
          </p:cNvSpPr>
          <p:nvPr/>
        </p:nvSpPr>
        <p:spPr bwMode="auto">
          <a:xfrm>
            <a:off x="4106863" y="3495675"/>
            <a:ext cx="2873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input</a:t>
            </a:r>
            <a:endParaRPr lang="en-US" sz="1000"/>
          </a:p>
        </p:txBody>
      </p:sp>
      <p:sp>
        <p:nvSpPr>
          <p:cNvPr id="719975" name="Line 103"/>
          <p:cNvSpPr>
            <a:spLocks noChangeShapeType="1"/>
          </p:cNvSpPr>
          <p:nvPr/>
        </p:nvSpPr>
        <p:spPr bwMode="auto">
          <a:xfrm flipH="1">
            <a:off x="5218113" y="3497263"/>
            <a:ext cx="138112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76" name="Rectangle 104"/>
          <p:cNvSpPr>
            <a:spLocks noChangeArrowheads="1"/>
          </p:cNvSpPr>
          <p:nvPr/>
        </p:nvSpPr>
        <p:spPr bwMode="auto">
          <a:xfrm>
            <a:off x="5380038" y="3379788"/>
            <a:ext cx="2619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Data</a:t>
            </a:r>
            <a:endParaRPr lang="en-US" sz="1000"/>
          </a:p>
        </p:txBody>
      </p:sp>
      <p:sp>
        <p:nvSpPr>
          <p:cNvPr id="719977" name="Rectangle 105"/>
          <p:cNvSpPr>
            <a:spLocks noChangeArrowheads="1"/>
          </p:cNvSpPr>
          <p:nvPr/>
        </p:nvSpPr>
        <p:spPr bwMode="auto">
          <a:xfrm>
            <a:off x="5380038" y="3494088"/>
            <a:ext cx="358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output</a:t>
            </a:r>
            <a:endParaRPr lang="en-US" sz="1000"/>
          </a:p>
        </p:txBody>
      </p:sp>
      <p:sp>
        <p:nvSpPr>
          <p:cNvPr id="719978" name="Rectangle 106"/>
          <p:cNvSpPr>
            <a:spLocks noChangeArrowheads="1"/>
          </p:cNvSpPr>
          <p:nvPr/>
        </p:nvSpPr>
        <p:spPr bwMode="auto">
          <a:xfrm>
            <a:off x="4578350" y="5008563"/>
            <a:ext cx="5889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 dirty="0">
                <a:solidFill>
                  <a:srgbClr val="000000"/>
                </a:solidFill>
              </a:rPr>
              <a:t>(a) Symbol</a:t>
            </a:r>
            <a:endParaRPr lang="en-US" sz="1000" dirty="0"/>
          </a:p>
        </p:txBody>
      </p:sp>
      <p:sp>
        <p:nvSpPr>
          <p:cNvPr id="719979" name="Line 107"/>
          <p:cNvSpPr>
            <a:spLocks noChangeShapeType="1"/>
          </p:cNvSpPr>
          <p:nvPr/>
        </p:nvSpPr>
        <p:spPr bwMode="auto">
          <a:xfrm>
            <a:off x="4071938" y="4233863"/>
            <a:ext cx="249237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80" name="Rectangle 108"/>
          <p:cNvSpPr>
            <a:spLocks noChangeArrowheads="1"/>
          </p:cNvSpPr>
          <p:nvPr/>
        </p:nvSpPr>
        <p:spPr bwMode="auto">
          <a:xfrm>
            <a:off x="4060825" y="4113213"/>
            <a:ext cx="317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Read/</a:t>
            </a:r>
            <a:endParaRPr lang="en-US" sz="1000"/>
          </a:p>
        </p:txBody>
      </p:sp>
      <p:sp>
        <p:nvSpPr>
          <p:cNvPr id="719981" name="Rectangle 109"/>
          <p:cNvSpPr>
            <a:spLocks noChangeArrowheads="1"/>
          </p:cNvSpPr>
          <p:nvPr/>
        </p:nvSpPr>
        <p:spPr bwMode="auto">
          <a:xfrm>
            <a:off x="4067175" y="4233863"/>
            <a:ext cx="3190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Write</a:t>
            </a:r>
            <a:endParaRPr lang="en-US" sz="1000"/>
          </a:p>
        </p:txBody>
      </p:sp>
      <p:sp>
        <p:nvSpPr>
          <p:cNvPr id="719982" name="Rectangle 110"/>
          <p:cNvSpPr>
            <a:spLocks noChangeArrowheads="1"/>
          </p:cNvSpPr>
          <p:nvPr/>
        </p:nvSpPr>
        <p:spPr bwMode="auto">
          <a:xfrm>
            <a:off x="3957638" y="4508500"/>
            <a:ext cx="4683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Memory</a:t>
            </a:r>
            <a:endParaRPr lang="en-US" sz="1000"/>
          </a:p>
        </p:txBody>
      </p:sp>
      <p:sp>
        <p:nvSpPr>
          <p:cNvPr id="719983" name="Rectangle 111"/>
          <p:cNvSpPr>
            <a:spLocks noChangeArrowheads="1"/>
          </p:cNvSpPr>
          <p:nvPr/>
        </p:nvSpPr>
        <p:spPr bwMode="auto">
          <a:xfrm>
            <a:off x="3957638" y="4622800"/>
            <a:ext cx="352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enable</a:t>
            </a:r>
            <a:endParaRPr lang="en-US" sz="1000"/>
          </a:p>
        </p:txBody>
      </p:sp>
      <p:sp>
        <p:nvSpPr>
          <p:cNvPr id="719984" name="Freeform 112"/>
          <p:cNvSpPr>
            <a:spLocks/>
          </p:cNvSpPr>
          <p:nvPr/>
        </p:nvSpPr>
        <p:spPr bwMode="auto">
          <a:xfrm>
            <a:off x="4438650" y="1255713"/>
            <a:ext cx="779463" cy="3689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1" y="0"/>
              </a:cxn>
              <a:cxn ang="0">
                <a:pos x="491" y="2324"/>
              </a:cxn>
              <a:cxn ang="0">
                <a:pos x="0" y="2324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91" h="2324">
                <a:moveTo>
                  <a:pt x="0" y="0"/>
                </a:moveTo>
                <a:lnTo>
                  <a:pt x="491" y="0"/>
                </a:lnTo>
                <a:lnTo>
                  <a:pt x="491" y="2324"/>
                </a:lnTo>
                <a:lnTo>
                  <a:pt x="0" y="232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85" name="Rectangle 113"/>
          <p:cNvSpPr>
            <a:spLocks noChangeArrowheads="1"/>
          </p:cNvSpPr>
          <p:nvPr/>
        </p:nvSpPr>
        <p:spPr bwMode="auto">
          <a:xfrm>
            <a:off x="4681538" y="2816225"/>
            <a:ext cx="2222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16 </a:t>
            </a:r>
            <a:r>
              <a:rPr lang="en-US" sz="1000" b="0" u="none" baseline="0">
                <a:solidFill>
                  <a:srgbClr val="000000"/>
                </a:solidFill>
                <a:latin typeface="Helvetica" pitchFamily="34" charset="0"/>
              </a:rPr>
              <a:t>x</a:t>
            </a:r>
            <a:endParaRPr lang="en-US" sz="1000" b="0">
              <a:latin typeface="Helvetica" pitchFamily="34" charset="0"/>
            </a:endParaRPr>
          </a:p>
        </p:txBody>
      </p:sp>
      <p:sp>
        <p:nvSpPr>
          <p:cNvPr id="719987" name="Rectangle 115"/>
          <p:cNvSpPr>
            <a:spLocks noChangeArrowheads="1"/>
          </p:cNvSpPr>
          <p:nvPr/>
        </p:nvSpPr>
        <p:spPr bwMode="auto">
          <a:xfrm>
            <a:off x="4897438" y="2816225"/>
            <a:ext cx="952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 1</a:t>
            </a:r>
            <a:endParaRPr lang="en-US" sz="1000"/>
          </a:p>
        </p:txBody>
      </p:sp>
      <p:sp>
        <p:nvSpPr>
          <p:cNvPr id="719988" name="Rectangle 116"/>
          <p:cNvSpPr>
            <a:spLocks noChangeArrowheads="1"/>
          </p:cNvSpPr>
          <p:nvPr/>
        </p:nvSpPr>
        <p:spPr bwMode="auto">
          <a:xfrm>
            <a:off x="4695825" y="293052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u="none" baseline="0">
                <a:solidFill>
                  <a:srgbClr val="000000"/>
                </a:solidFill>
              </a:rPr>
              <a:t>RAM</a:t>
            </a:r>
            <a:endParaRPr lang="en-US" sz="1000"/>
          </a:p>
        </p:txBody>
      </p:sp>
      <p:sp>
        <p:nvSpPr>
          <p:cNvPr id="719989" name="Oval 117"/>
          <p:cNvSpPr>
            <a:spLocks noChangeArrowheads="1"/>
          </p:cNvSpPr>
          <p:nvPr/>
        </p:nvSpPr>
        <p:spPr bwMode="auto">
          <a:xfrm>
            <a:off x="6680200" y="3124200"/>
            <a:ext cx="39688" cy="396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90" name="Oval 118"/>
          <p:cNvSpPr>
            <a:spLocks noChangeArrowheads="1"/>
          </p:cNvSpPr>
          <p:nvPr/>
        </p:nvSpPr>
        <p:spPr bwMode="auto">
          <a:xfrm>
            <a:off x="6680200" y="3327400"/>
            <a:ext cx="39688" cy="381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91" name="Oval 119"/>
          <p:cNvSpPr>
            <a:spLocks noChangeArrowheads="1"/>
          </p:cNvSpPr>
          <p:nvPr/>
        </p:nvSpPr>
        <p:spPr bwMode="auto">
          <a:xfrm>
            <a:off x="6680200" y="3225800"/>
            <a:ext cx="39688" cy="381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92" name="Oval 120"/>
          <p:cNvSpPr>
            <a:spLocks noChangeArrowheads="1"/>
          </p:cNvSpPr>
          <p:nvPr/>
        </p:nvSpPr>
        <p:spPr bwMode="auto">
          <a:xfrm>
            <a:off x="7448550" y="3319463"/>
            <a:ext cx="38100" cy="381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93" name="Oval 121"/>
          <p:cNvSpPr>
            <a:spLocks noChangeArrowheads="1"/>
          </p:cNvSpPr>
          <p:nvPr/>
        </p:nvSpPr>
        <p:spPr bwMode="auto">
          <a:xfrm>
            <a:off x="7448550" y="3524250"/>
            <a:ext cx="38100" cy="381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94" name="Oval 122"/>
          <p:cNvSpPr>
            <a:spLocks noChangeArrowheads="1"/>
          </p:cNvSpPr>
          <p:nvPr/>
        </p:nvSpPr>
        <p:spPr bwMode="auto">
          <a:xfrm>
            <a:off x="7448550" y="3422650"/>
            <a:ext cx="38100" cy="396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95" name="Oval 123"/>
          <p:cNvSpPr>
            <a:spLocks noChangeArrowheads="1"/>
          </p:cNvSpPr>
          <p:nvPr/>
        </p:nvSpPr>
        <p:spPr bwMode="auto">
          <a:xfrm>
            <a:off x="7442200" y="2157413"/>
            <a:ext cx="39688" cy="381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96" name="Oval 124"/>
          <p:cNvSpPr>
            <a:spLocks noChangeArrowheads="1"/>
          </p:cNvSpPr>
          <p:nvPr/>
        </p:nvSpPr>
        <p:spPr bwMode="auto">
          <a:xfrm>
            <a:off x="7442200" y="1431925"/>
            <a:ext cx="39688" cy="381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97" name="Oval 125"/>
          <p:cNvSpPr>
            <a:spLocks noChangeArrowheads="1"/>
          </p:cNvSpPr>
          <p:nvPr/>
        </p:nvSpPr>
        <p:spPr bwMode="auto">
          <a:xfrm>
            <a:off x="7442200" y="4140200"/>
            <a:ext cx="39688" cy="396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9998" name="Oval 126"/>
          <p:cNvSpPr>
            <a:spLocks noChangeArrowheads="1"/>
          </p:cNvSpPr>
          <p:nvPr/>
        </p:nvSpPr>
        <p:spPr bwMode="auto">
          <a:xfrm>
            <a:off x="7732713" y="6402388"/>
            <a:ext cx="39687" cy="381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4" name="Rectangle 2"/>
          <p:cNvSpPr txBox="1">
            <a:spLocks noChangeArrowheads="1"/>
          </p:cNvSpPr>
          <p:nvPr/>
        </p:nvSpPr>
        <p:spPr>
          <a:xfrm>
            <a:off x="0" y="5561856"/>
            <a:ext cx="6012160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Memory arrays can be very large</a:t>
            </a: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!!!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Large decoders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Large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fanouts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for the bit lines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1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1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1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1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1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1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1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1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1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1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1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1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1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1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1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1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71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1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71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71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71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71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71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71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71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71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71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71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71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71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7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71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71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71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71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71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71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71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71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71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71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71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71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71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71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71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7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71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0" dur="500"/>
                                        <p:tgtEl>
                                          <p:spTgt spid="71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71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500"/>
                                        <p:tgtEl>
                                          <p:spTgt spid="71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71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71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71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8" dur="500"/>
                                        <p:tgtEl>
                                          <p:spTgt spid="71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1" dur="500"/>
                                        <p:tgtEl>
                                          <p:spTgt spid="71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4" dur="500"/>
                                        <p:tgtEl>
                                          <p:spTgt spid="71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71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71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3" dur="500"/>
                                        <p:tgtEl>
                                          <p:spTgt spid="71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6" dur="500"/>
                                        <p:tgtEl>
                                          <p:spTgt spid="71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71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2" dur="500"/>
                                        <p:tgtEl>
                                          <p:spTgt spid="71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5" dur="500"/>
                                        <p:tgtEl>
                                          <p:spTgt spid="71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8" dur="500"/>
                                        <p:tgtEl>
                                          <p:spTgt spid="71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1" dur="500"/>
                                        <p:tgtEl>
                                          <p:spTgt spid="71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4" dur="500"/>
                                        <p:tgtEl>
                                          <p:spTgt spid="71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7" dur="500"/>
                                        <p:tgtEl>
                                          <p:spTgt spid="71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0" dur="500"/>
                                        <p:tgtEl>
                                          <p:spTgt spid="71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3" dur="500"/>
                                        <p:tgtEl>
                                          <p:spTgt spid="71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6" dur="500"/>
                                        <p:tgtEl>
                                          <p:spTgt spid="71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9" dur="500"/>
                                        <p:tgtEl>
                                          <p:spTgt spid="71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2" dur="500"/>
                                        <p:tgtEl>
                                          <p:spTgt spid="71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5" dur="500"/>
                                        <p:tgtEl>
                                          <p:spTgt spid="71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8" dur="500"/>
                                        <p:tgtEl>
                                          <p:spTgt spid="71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1" dur="500"/>
                                        <p:tgtEl>
                                          <p:spTgt spid="71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4" dur="500"/>
                                        <p:tgtEl>
                                          <p:spTgt spid="71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7" dur="500"/>
                                        <p:tgtEl>
                                          <p:spTgt spid="71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0" dur="500"/>
                                        <p:tgtEl>
                                          <p:spTgt spid="71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3" dur="500"/>
                                        <p:tgtEl>
                                          <p:spTgt spid="71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6" dur="500"/>
                                        <p:tgtEl>
                                          <p:spTgt spid="71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9" dur="500"/>
                                        <p:tgtEl>
                                          <p:spTgt spid="71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2" dur="500"/>
                                        <p:tgtEl>
                                          <p:spTgt spid="71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5" dur="500"/>
                                        <p:tgtEl>
                                          <p:spTgt spid="71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8" dur="500"/>
                                        <p:tgtEl>
                                          <p:spTgt spid="71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1" dur="500"/>
                                        <p:tgtEl>
                                          <p:spTgt spid="71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4" dur="500"/>
                                        <p:tgtEl>
                                          <p:spTgt spid="71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9" dur="500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4" dur="500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9" dur="500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8" grpId="0" animBg="1"/>
      <p:bldP spid="719879" grpId="0" animBg="1"/>
      <p:bldP spid="719903" grpId="0"/>
      <p:bldP spid="719880" grpId="0" animBg="1"/>
      <p:bldP spid="719881" grpId="0" animBg="1"/>
      <p:bldP spid="719882" grpId="0" animBg="1"/>
      <p:bldP spid="719883" grpId="0" animBg="1"/>
      <p:bldP spid="719884" grpId="0" animBg="1"/>
      <p:bldP spid="719885" grpId="0" animBg="1"/>
      <p:bldP spid="719886" grpId="0" animBg="1"/>
      <p:bldP spid="719887" grpId="0" animBg="1"/>
      <p:bldP spid="719888" grpId="0"/>
      <p:bldP spid="719889" grpId="0" animBg="1"/>
      <p:bldP spid="719890" grpId="0" animBg="1"/>
      <p:bldP spid="719891" grpId="0" animBg="1"/>
      <p:bldP spid="719892" grpId="0" animBg="1"/>
      <p:bldP spid="719893" grpId="0" animBg="1"/>
      <p:bldP spid="719894" grpId="0" animBg="1"/>
      <p:bldP spid="719895" grpId="0" animBg="1"/>
      <p:bldP spid="719896" grpId="0" animBg="1"/>
      <p:bldP spid="719897" grpId="0" animBg="1"/>
      <p:bldP spid="719898" grpId="0"/>
      <p:bldP spid="719899" grpId="0"/>
      <p:bldP spid="719900" grpId="0"/>
      <p:bldP spid="719901" grpId="0"/>
      <p:bldP spid="719902" grpId="0" animBg="1"/>
      <p:bldP spid="719904" grpId="0"/>
      <p:bldP spid="719905" grpId="0"/>
      <p:bldP spid="719906" grpId="0"/>
      <p:bldP spid="719907" grpId="0"/>
      <p:bldP spid="719908" grpId="0"/>
      <p:bldP spid="719909" grpId="0"/>
      <p:bldP spid="719910" grpId="0"/>
      <p:bldP spid="719911" grpId="0"/>
      <p:bldP spid="719912" grpId="0" animBg="1"/>
      <p:bldP spid="719913" grpId="0" animBg="1"/>
      <p:bldP spid="719914" grpId="0" animBg="1"/>
      <p:bldP spid="719915" grpId="0" animBg="1"/>
      <p:bldP spid="719916" grpId="0" animBg="1"/>
      <p:bldP spid="719917" grpId="0" animBg="1"/>
      <p:bldP spid="719918" grpId="0"/>
      <p:bldP spid="719919" grpId="0"/>
      <p:bldP spid="719920" grpId="0"/>
      <p:bldP spid="719921" grpId="0" animBg="1"/>
      <p:bldP spid="719922" grpId="0"/>
      <p:bldP spid="719923" grpId="0"/>
      <p:bldP spid="719924" grpId="0"/>
      <p:bldP spid="719925" grpId="0"/>
      <p:bldP spid="719926" grpId="0"/>
      <p:bldP spid="719927" grpId="0"/>
      <p:bldP spid="719928" grpId="0"/>
      <p:bldP spid="719929" grpId="0"/>
      <p:bldP spid="719930" grpId="0"/>
      <p:bldP spid="719931" grpId="0"/>
      <p:bldP spid="719932" grpId="0"/>
      <p:bldP spid="719933" grpId="0"/>
      <p:bldP spid="719934" grpId="0"/>
      <p:bldP spid="719935" grpId="0"/>
      <p:bldP spid="719936" grpId="0"/>
      <p:bldP spid="719937" grpId="0"/>
      <p:bldP spid="719938" grpId="0"/>
      <p:bldP spid="719939" grpId="0"/>
      <p:bldP spid="719940" grpId="0"/>
      <p:bldP spid="719941" grpId="0"/>
      <p:bldP spid="719942" grpId="0"/>
      <p:bldP spid="719943" grpId="0"/>
      <p:bldP spid="719944" grpId="0"/>
      <p:bldP spid="719945" grpId="0"/>
      <p:bldP spid="719946" grpId="0"/>
      <p:bldP spid="719947" grpId="0"/>
      <p:bldP spid="719948" grpId="0"/>
      <p:bldP spid="719949" grpId="0"/>
      <p:bldP spid="719950" grpId="0"/>
      <p:bldP spid="719951" grpId="0"/>
      <p:bldP spid="719952" grpId="0"/>
      <p:bldP spid="719953" grpId="0"/>
      <p:bldP spid="719954" grpId="0"/>
      <p:bldP spid="719955" grpId="0"/>
      <p:bldP spid="719956" grpId="0"/>
      <p:bldP spid="719957" grpId="0"/>
      <p:bldP spid="719989" grpId="0" animBg="1"/>
      <p:bldP spid="719990" grpId="0" animBg="1"/>
      <p:bldP spid="719991" grpId="0" animBg="1"/>
      <p:bldP spid="719992" grpId="0" animBg="1"/>
      <p:bldP spid="719993" grpId="0" animBg="1"/>
      <p:bldP spid="719994" grpId="0" animBg="1"/>
      <p:bldP spid="719995" grpId="0" animBg="1"/>
      <p:bldP spid="719996" grpId="0" animBg="1"/>
      <p:bldP spid="719997" grpId="0" animBg="1"/>
      <p:bldP spid="719998" grpId="0" animBg="1"/>
      <p:bldP spid="124" grpId="0"/>
    </p:bld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754</Words>
  <Application>Microsoft Office PowerPoint</Application>
  <PresentationFormat>Ekran Gösterisi (4:3)</PresentationFormat>
  <Paragraphs>263</Paragraphs>
  <Slides>18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0" baseType="lpstr">
      <vt:lpstr>Ofis Teması</vt:lpstr>
      <vt:lpstr>Equation</vt:lpstr>
      <vt:lpstr>Memory Basics</vt:lpstr>
      <vt:lpstr>Memory Definitions</vt:lpstr>
      <vt:lpstr>Basic Memory Operations</vt:lpstr>
      <vt:lpstr>Basic Memory Operations (continued)</vt:lpstr>
      <vt:lpstr>Basic Memory Operations (continued)</vt:lpstr>
      <vt:lpstr>RAM Integrated Circuits</vt:lpstr>
      <vt:lpstr>Static RAM Cell</vt:lpstr>
      <vt:lpstr>Static RAM Bit Slice</vt:lpstr>
      <vt:lpstr>2n-Word  1-Bit RAM IC</vt:lpstr>
      <vt:lpstr>Cell Arrays and Coincident Selection</vt:lpstr>
      <vt:lpstr>Larger Memories</vt:lpstr>
      <vt:lpstr>Wider Memories</vt:lpstr>
      <vt:lpstr>Dynamic RAM (DRAM)</vt:lpstr>
      <vt:lpstr>Dynamic RAM - Bit Slice</vt:lpstr>
      <vt:lpstr>Dynamic RAM - Block Diagram</vt:lpstr>
      <vt:lpstr>Dynamic RAM Write Timing </vt:lpstr>
      <vt:lpstr>Dynamic RAM Read Timing </vt:lpstr>
      <vt:lpstr>DRAM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Functions</dc:title>
  <dc:creator>wsn</dc:creator>
  <cp:lastModifiedBy>sinan</cp:lastModifiedBy>
  <cp:revision>282</cp:revision>
  <dcterms:created xsi:type="dcterms:W3CDTF">2013-12-08T10:56:10Z</dcterms:created>
  <dcterms:modified xsi:type="dcterms:W3CDTF">2014-04-01T09:33:48Z</dcterms:modified>
</cp:coreProperties>
</file>