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75" r:id="rId5"/>
    <p:sldId id="276" r:id="rId6"/>
    <p:sldId id="277" r:id="rId7"/>
    <p:sldId id="279" r:id="rId8"/>
    <p:sldId id="280" r:id="rId9"/>
    <p:sldId id="299" r:id="rId10"/>
    <p:sldId id="282" r:id="rId11"/>
    <p:sldId id="284" r:id="rId12"/>
    <p:sldId id="286" r:id="rId13"/>
    <p:sldId id="300" r:id="rId14"/>
    <p:sldId id="289" r:id="rId15"/>
    <p:sldId id="291" r:id="rId16"/>
    <p:sldId id="292" r:id="rId17"/>
    <p:sldId id="294" r:id="rId18"/>
    <p:sldId id="296" r:id="rId19"/>
    <p:sldId id="298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390" autoAdjust="0"/>
  </p:normalViewPr>
  <p:slideViewPr>
    <p:cSldViewPr>
      <p:cViewPr varScale="1">
        <p:scale>
          <a:sx n="93" d="100"/>
          <a:sy n="93" d="100"/>
        </p:scale>
        <p:origin x="-10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85D-A534-4DD7-B530-5CE50D166F54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5E0B-6016-4477-8EDB-22A7E0CF379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20FD-3118-4A75-AF3B-E916D07C1C78}" type="datetimeFigureOut">
              <a:rPr lang="tr-TR" smtClean="0"/>
              <a:pPr/>
              <a:t>29.04.2014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A74-FFCB-4033-81BA-4A9B45DD836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384376"/>
          </a:xfrm>
        </p:spPr>
        <p:txBody>
          <a:bodyPr>
            <a:noAutofit/>
          </a:bodyPr>
          <a:lstStyle/>
          <a:p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Computer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Design</a:t>
            </a:r>
            <a: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br>
              <a:rPr lang="tr-TR" sz="8000" dirty="0" smtClean="0">
                <a:solidFill>
                  <a:schemeClr val="tx2"/>
                </a:solidFill>
                <a:latin typeface="Comic Sans MS" pitchFamily="66" charset="0"/>
              </a:rPr>
            </a:br>
            <a:r>
              <a:rPr lang="tr-TR" sz="8000" dirty="0" err="1" smtClean="0">
                <a:solidFill>
                  <a:schemeClr val="tx2"/>
                </a:solidFill>
                <a:latin typeface="Comic Sans MS" pitchFamily="66" charset="0"/>
              </a:rPr>
              <a:t>Basics</a:t>
            </a:r>
            <a:endParaRPr lang="tr-TR" sz="8000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Logic Circuit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8390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48680"/>
            <a:ext cx="5902796" cy="329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55000" cy="102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Arithmetic Logic Unit (ALU) </a:t>
            </a:r>
            <a:endParaRPr lang="en-US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" name="15 Metin kutusu"/>
          <p:cNvSpPr txBox="1"/>
          <p:nvPr/>
        </p:nvSpPr>
        <p:spPr>
          <a:xfrm>
            <a:off x="7164288" y="213285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Gi</a:t>
            </a:r>
            <a:endParaRPr lang="tr-TR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031098"/>
            <a:ext cx="4508051" cy="282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The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Shifter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9029"/>
            <a:ext cx="7556326" cy="381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95 Metin kutusu"/>
          <p:cNvSpPr txBox="1"/>
          <p:nvPr/>
        </p:nvSpPr>
        <p:spPr>
          <a:xfrm>
            <a:off x="1907704" y="537321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latin typeface="Comic Sans MS" pitchFamily="66" charset="0"/>
              </a:rPr>
              <a:t>4-Bit </a:t>
            </a:r>
            <a:r>
              <a:rPr lang="tr-TR" dirty="0" err="1" smtClean="0">
                <a:latin typeface="Comic Sans MS" pitchFamily="66" charset="0"/>
              </a:rPr>
              <a:t>Basic</a:t>
            </a:r>
            <a:r>
              <a:rPr lang="tr-TR" dirty="0" smtClean="0">
                <a:latin typeface="Comic Sans MS" pitchFamily="66" charset="0"/>
              </a:rPr>
              <a:t> </a:t>
            </a:r>
            <a:r>
              <a:rPr lang="tr-TR" dirty="0" err="1" smtClean="0">
                <a:latin typeface="Comic Sans MS" pitchFamily="66" charset="0"/>
              </a:rPr>
              <a:t>Shifter</a:t>
            </a:r>
            <a:endParaRPr lang="tr-TR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7819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Barrel Shifter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834156"/>
            <a:ext cx="6003057" cy="202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571480"/>
            <a:ext cx="2481247" cy="341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243" y="642918"/>
            <a:ext cx="48672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Datapath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Representation</a:t>
            </a:r>
          </a:p>
        </p:txBody>
      </p:sp>
      <p:cxnSp>
        <p:nvCxnSpPr>
          <p:cNvPr id="6" name="5 Düz Ok Bağlayıcısı"/>
          <p:cNvCxnSpPr/>
          <p:nvPr/>
        </p:nvCxnSpPr>
        <p:spPr>
          <a:xfrm>
            <a:off x="4429124" y="1857364"/>
            <a:ext cx="128588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8 Dikdörtgen"/>
          <p:cNvSpPr/>
          <p:nvPr/>
        </p:nvSpPr>
        <p:spPr>
          <a:xfrm>
            <a:off x="6072198" y="785794"/>
            <a:ext cx="1643074" cy="1000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12 Düz Ok Bağlayıcısı"/>
          <p:cNvCxnSpPr/>
          <p:nvPr/>
        </p:nvCxnSpPr>
        <p:spPr>
          <a:xfrm rot="5400000" flipH="1" flipV="1">
            <a:off x="3644100" y="3571082"/>
            <a:ext cx="2641618" cy="19288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13 Dikdörtgen"/>
          <p:cNvSpPr/>
          <p:nvPr/>
        </p:nvSpPr>
        <p:spPr>
          <a:xfrm>
            <a:off x="6000760" y="2571744"/>
            <a:ext cx="1785950" cy="857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4 Dikdörtgen"/>
          <p:cNvSpPr/>
          <p:nvPr/>
        </p:nvSpPr>
        <p:spPr>
          <a:xfrm>
            <a:off x="5786446" y="2643182"/>
            <a:ext cx="71438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1214414" y="4929198"/>
            <a:ext cx="428628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Dikdörtgen"/>
          <p:cNvSpPr/>
          <p:nvPr/>
        </p:nvSpPr>
        <p:spPr>
          <a:xfrm>
            <a:off x="2571736" y="4929198"/>
            <a:ext cx="428628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4071942"/>
            <a:ext cx="321471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857884" y="4929198"/>
            <a:ext cx="2786082" cy="171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Boolean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Equations: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MFS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= F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F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GS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i</a:t>
            </a:r>
            <a:endParaRPr kumimoji="0" lang="en-US" sz="2400" b="0" i="0" u="none" strike="noStrike" kern="120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HS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=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F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i</a:t>
            </a:r>
            <a:endParaRPr kumimoji="0" lang="en-US" sz="2400" b="0" i="0" u="none" strike="noStrike" kern="120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2" name="Rectangle 6"/>
          <p:cNvSpPr>
            <a:spLocks noChangeArrowheads="1"/>
          </p:cNvSpPr>
          <p:nvPr/>
        </p:nvSpPr>
        <p:spPr bwMode="auto">
          <a:xfrm>
            <a:off x="893763" y="463550"/>
            <a:ext cx="339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 u="none">
                <a:solidFill>
                  <a:srgbClr val="000000"/>
                </a:solidFill>
                <a:latin typeface="TimesTen" pitchFamily="18" charset="0"/>
              </a:rPr>
              <a:t>G</a:t>
            </a:r>
            <a:endParaRPr lang="en-US" baseline="-25000"/>
          </a:p>
        </p:txBody>
      </p:sp>
      <p:sp>
        <p:nvSpPr>
          <p:cNvPr id="823303" name="Rectangle 7"/>
          <p:cNvSpPr>
            <a:spLocks noChangeArrowheads="1"/>
          </p:cNvSpPr>
          <p:nvPr/>
        </p:nvSpPr>
        <p:spPr bwMode="auto">
          <a:xfrm>
            <a:off x="1093788" y="460375"/>
            <a:ext cx="885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>
                <a:solidFill>
                  <a:srgbClr val="000000"/>
                </a:solidFill>
                <a:latin typeface="TimesTen" pitchFamily="18" charset="0"/>
              </a:rPr>
              <a:t> Select,</a:t>
            </a:r>
            <a:endParaRPr lang="en-US" baseline="-25000"/>
          </a:p>
        </p:txBody>
      </p:sp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1911350" y="463550"/>
            <a:ext cx="339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 u="none">
                <a:solidFill>
                  <a:srgbClr val="000000"/>
                </a:solidFill>
                <a:latin typeface="TimesTen" pitchFamily="18" charset="0"/>
              </a:rPr>
              <a:t>H</a:t>
            </a:r>
            <a:endParaRPr lang="en-US" baseline="-25000"/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2112963" y="460375"/>
            <a:ext cx="885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>
                <a:solidFill>
                  <a:srgbClr val="000000"/>
                </a:solidFill>
                <a:latin typeface="TimesTen" pitchFamily="18" charset="0"/>
              </a:rPr>
              <a:t> Select,</a:t>
            </a:r>
            <a:endParaRPr lang="en-US" baseline="-25000"/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2862263" y="460375"/>
            <a:ext cx="58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>
                <a:solidFill>
                  <a:srgbClr val="000000"/>
                </a:solidFill>
                <a:latin typeface="TimesTen" pitchFamily="18" charset="0"/>
              </a:rPr>
              <a:t> and</a:t>
            </a:r>
            <a:endParaRPr lang="en-US" baseline="-25000"/>
          </a:p>
        </p:txBody>
      </p:sp>
      <p:sp>
        <p:nvSpPr>
          <p:cNvPr id="823307" name="Rectangle 11"/>
          <p:cNvSpPr>
            <a:spLocks noChangeArrowheads="1"/>
          </p:cNvSpPr>
          <p:nvPr/>
        </p:nvSpPr>
        <p:spPr bwMode="auto">
          <a:xfrm>
            <a:off x="3386138" y="463550"/>
            <a:ext cx="523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 u="none">
                <a:solidFill>
                  <a:srgbClr val="000000"/>
                </a:solidFill>
                <a:latin typeface="TimesTen" pitchFamily="18" charset="0"/>
              </a:rPr>
              <a:t>MF</a:t>
            </a:r>
            <a:endParaRPr lang="en-US" baseline="-25000"/>
          </a:p>
        </p:txBody>
      </p:sp>
      <p:sp>
        <p:nvSpPr>
          <p:cNvPr id="823310" name="Rectangle 14"/>
          <p:cNvSpPr>
            <a:spLocks noChangeArrowheads="1"/>
          </p:cNvSpPr>
          <p:nvPr/>
        </p:nvSpPr>
        <p:spPr bwMode="auto">
          <a:xfrm>
            <a:off x="893763" y="739775"/>
            <a:ext cx="558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>
                <a:solidFill>
                  <a:srgbClr val="000000"/>
                </a:solidFill>
                <a:latin typeface="TimesTen" pitchFamily="18" charset="0"/>
              </a:rPr>
              <a:t>in T</a:t>
            </a:r>
            <a:endParaRPr lang="en-US" baseline="-25000"/>
          </a:p>
        </p:txBody>
      </p:sp>
      <p:sp>
        <p:nvSpPr>
          <p:cNvPr id="823312" name="Rectangle 16"/>
          <p:cNvSpPr>
            <a:spLocks noChangeArrowheads="1"/>
          </p:cNvSpPr>
          <p:nvPr/>
        </p:nvSpPr>
        <p:spPr bwMode="auto">
          <a:xfrm>
            <a:off x="1871663" y="739775"/>
            <a:ext cx="3492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>
                <a:solidFill>
                  <a:srgbClr val="000000"/>
                </a:solidFill>
                <a:latin typeface="TimesTen" pitchFamily="18" charset="0"/>
              </a:rPr>
              <a:t>of</a:t>
            </a:r>
            <a:endParaRPr lang="en-US" baseline="-25000"/>
          </a:p>
        </p:txBody>
      </p:sp>
      <p:sp>
        <p:nvSpPr>
          <p:cNvPr id="823313" name="Rectangle 17"/>
          <p:cNvSpPr>
            <a:spLocks noChangeArrowheads="1"/>
          </p:cNvSpPr>
          <p:nvPr/>
        </p:nvSpPr>
        <p:spPr bwMode="auto">
          <a:xfrm>
            <a:off x="2151063" y="742950"/>
            <a:ext cx="431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i="1" u="none">
                <a:solidFill>
                  <a:srgbClr val="000000"/>
                </a:solidFill>
                <a:latin typeface="TimesTen" pitchFamily="18" charset="0"/>
              </a:rPr>
              <a:t>FS</a:t>
            </a:r>
            <a:endParaRPr lang="en-US" baseline="-25000"/>
          </a:p>
        </p:txBody>
      </p:sp>
      <p:sp>
        <p:nvSpPr>
          <p:cNvPr id="823314" name="Rectangle 18"/>
          <p:cNvSpPr>
            <a:spLocks noChangeArrowheads="1"/>
          </p:cNvSpPr>
          <p:nvPr/>
        </p:nvSpPr>
        <p:spPr bwMode="auto">
          <a:xfrm>
            <a:off x="2446338" y="739775"/>
            <a:ext cx="8540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u="none">
                <a:solidFill>
                  <a:srgbClr val="000000"/>
                </a:solidFill>
                <a:latin typeface="TimesTen" pitchFamily="18" charset="0"/>
              </a:rPr>
              <a:t> Codes</a:t>
            </a:r>
            <a:endParaRPr lang="en-US" baseline="-25000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0"/>
            <a:ext cx="8339137" cy="10207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Datapath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r>
              <a:rPr lang="tr-TR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Function 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Unit Select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Codes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7666" y="1214422"/>
            <a:ext cx="4806366" cy="434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5794"/>
            <a:ext cx="4327401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The Control Word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err="1">
                <a:latin typeface="Comic Sans MS" pitchFamily="66" charset="0"/>
              </a:rPr>
              <a:t>datapath</a:t>
            </a:r>
            <a:r>
              <a:rPr lang="en-US" sz="2800" dirty="0">
                <a:latin typeface="Comic Sans MS" pitchFamily="66" charset="0"/>
              </a:rPr>
              <a:t> has many control inputs</a:t>
            </a:r>
          </a:p>
          <a:p>
            <a:r>
              <a:rPr lang="en-US" sz="2800" dirty="0">
                <a:latin typeface="Comic Sans MS" pitchFamily="66" charset="0"/>
              </a:rPr>
              <a:t> The signals driving these inputs can be defined and organized into a 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control word</a:t>
            </a:r>
          </a:p>
          <a:p>
            <a:r>
              <a:rPr lang="en-US" sz="2800" dirty="0">
                <a:latin typeface="Comic Sans MS" pitchFamily="66" charset="0"/>
              </a:rPr>
              <a:t>To execute a microinstruction, we apply  control word values for </a:t>
            </a:r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a clock cycle</a:t>
            </a:r>
            <a:r>
              <a:rPr lang="en-US" sz="2800" dirty="0">
                <a:latin typeface="Comic Sans MS" pitchFamily="66" charset="0"/>
              </a:rPr>
              <a:t>. </a:t>
            </a:r>
            <a:endParaRPr lang="tr-TR" sz="2800" dirty="0" smtClean="0">
              <a:latin typeface="Comic Sans MS" pitchFamily="66" charset="0"/>
            </a:endParaRPr>
          </a:p>
          <a:p>
            <a:pPr lvl="1"/>
            <a:r>
              <a:rPr lang="en-US" sz="2400" dirty="0" smtClean="0">
                <a:latin typeface="Comic Sans MS" pitchFamily="66" charset="0"/>
              </a:rPr>
              <a:t>For </a:t>
            </a:r>
            <a:r>
              <a:rPr lang="en-US" sz="2400" dirty="0">
                <a:latin typeface="Comic Sans MS" pitchFamily="66" charset="0"/>
              </a:rPr>
              <a:t>most </a:t>
            </a:r>
            <a:r>
              <a:rPr lang="en-US" sz="2400" dirty="0" err="1">
                <a:latin typeface="Comic Sans MS" pitchFamily="66" charset="0"/>
              </a:rPr>
              <a:t>microoperations</a:t>
            </a:r>
            <a:r>
              <a:rPr lang="en-US" sz="2400" dirty="0">
                <a:latin typeface="Comic Sans MS" pitchFamily="66" charset="0"/>
              </a:rPr>
              <a:t>, the 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positive edge of the clock cycle</a:t>
            </a:r>
            <a:r>
              <a:rPr lang="en-US" sz="2400" dirty="0">
                <a:latin typeface="Comic Sans MS" pitchFamily="66" charset="0"/>
              </a:rPr>
              <a:t> is needed to perform the register </a:t>
            </a:r>
            <a:r>
              <a:rPr lang="en-US" sz="2400" dirty="0" err="1" smtClean="0">
                <a:latin typeface="Comic Sans MS" pitchFamily="66" charset="0"/>
              </a:rPr>
              <a:t>loa</a:t>
            </a:r>
            <a:r>
              <a:rPr lang="tr-TR" sz="2400" dirty="0" smtClean="0">
                <a:latin typeface="Comic Sans MS" pitchFamily="66" charset="0"/>
              </a:rPr>
              <a:t>d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Control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Word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139952" y="817933"/>
            <a:ext cx="5011415" cy="5995443"/>
            <a:chOff x="1973" y="778"/>
            <a:chExt cx="2890" cy="3435"/>
          </a:xfrm>
        </p:grpSpPr>
        <p:sp>
          <p:nvSpPr>
            <p:cNvPr id="827432" name="Line 40"/>
            <p:cNvSpPr>
              <a:spLocks noChangeShapeType="1"/>
            </p:cNvSpPr>
            <p:nvPr/>
          </p:nvSpPr>
          <p:spPr bwMode="auto">
            <a:xfrm>
              <a:off x="3195" y="1919"/>
              <a:ext cx="1" cy="8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33" name="Freeform 41"/>
            <p:cNvSpPr>
              <a:spLocks/>
            </p:cNvSpPr>
            <p:nvPr/>
          </p:nvSpPr>
          <p:spPr bwMode="auto">
            <a:xfrm>
              <a:off x="3177" y="2789"/>
              <a:ext cx="38" cy="62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1">
                  <a:moveTo>
                    <a:pt x="9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0" y="26"/>
                    <a:pt x="9" y="31"/>
                  </a:cubicBezTo>
                  <a:cubicBezTo>
                    <a:pt x="8" y="26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34" name="Line 42"/>
            <p:cNvSpPr>
              <a:spLocks noChangeShapeType="1"/>
            </p:cNvSpPr>
            <p:nvPr/>
          </p:nvSpPr>
          <p:spPr bwMode="auto">
            <a:xfrm>
              <a:off x="3733" y="1919"/>
              <a:ext cx="1" cy="3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35" name="Freeform 43"/>
            <p:cNvSpPr>
              <a:spLocks/>
            </p:cNvSpPr>
            <p:nvPr/>
          </p:nvSpPr>
          <p:spPr bwMode="auto">
            <a:xfrm>
              <a:off x="3715" y="2251"/>
              <a:ext cx="38" cy="60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0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0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9" y="30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36" name="Line 44"/>
            <p:cNvSpPr>
              <a:spLocks noChangeShapeType="1"/>
            </p:cNvSpPr>
            <p:nvPr/>
          </p:nvSpPr>
          <p:spPr bwMode="auto">
            <a:xfrm flipH="1">
              <a:off x="2713" y="3103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37" name="Freeform 45"/>
            <p:cNvSpPr>
              <a:spLocks/>
            </p:cNvSpPr>
            <p:nvPr/>
          </p:nvSpPr>
          <p:spPr bwMode="auto">
            <a:xfrm>
              <a:off x="2671" y="3085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8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38" name="Line 46"/>
            <p:cNvSpPr>
              <a:spLocks noChangeShapeType="1"/>
            </p:cNvSpPr>
            <p:nvPr/>
          </p:nvSpPr>
          <p:spPr bwMode="auto">
            <a:xfrm flipH="1">
              <a:off x="2713" y="3205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39" name="Freeform 47"/>
            <p:cNvSpPr>
              <a:spLocks/>
            </p:cNvSpPr>
            <p:nvPr/>
          </p:nvSpPr>
          <p:spPr bwMode="auto">
            <a:xfrm>
              <a:off x="2671" y="318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6"/>
                </a:cxn>
                <a:cxn ang="0">
                  <a:pos x="28" y="0"/>
                </a:cxn>
                <a:cxn ang="0">
                  <a:pos x="28" y="1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8"/>
                    <a:pt x="9" y="7"/>
                    <a:pt x="14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40" name="Line 48"/>
            <p:cNvSpPr>
              <a:spLocks noChangeShapeType="1"/>
            </p:cNvSpPr>
            <p:nvPr/>
          </p:nvSpPr>
          <p:spPr bwMode="auto">
            <a:xfrm flipH="1">
              <a:off x="2713" y="3307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41" name="Freeform 49"/>
            <p:cNvSpPr>
              <a:spLocks/>
            </p:cNvSpPr>
            <p:nvPr/>
          </p:nvSpPr>
          <p:spPr bwMode="auto">
            <a:xfrm>
              <a:off x="2671" y="3291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6"/>
                </a:cxn>
                <a:cxn ang="0">
                  <a:pos x="28" y="17"/>
                </a:cxn>
                <a:cxn ang="0">
                  <a:pos x="14" y="11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0"/>
                    <a:pt x="5" y="9"/>
                    <a:pt x="0" y="8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42" name="Line 50"/>
            <p:cNvSpPr>
              <a:spLocks noChangeShapeType="1"/>
            </p:cNvSpPr>
            <p:nvPr/>
          </p:nvSpPr>
          <p:spPr bwMode="auto">
            <a:xfrm flipH="1">
              <a:off x="2713" y="3409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43" name="Freeform 51"/>
            <p:cNvSpPr>
              <a:spLocks/>
            </p:cNvSpPr>
            <p:nvPr/>
          </p:nvSpPr>
          <p:spPr bwMode="auto">
            <a:xfrm>
              <a:off x="2671" y="3393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9"/>
                    <a:pt x="0" y="8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44" name="Rectangle 52"/>
            <p:cNvSpPr>
              <a:spLocks noChangeArrowheads="1"/>
            </p:cNvSpPr>
            <p:nvPr/>
          </p:nvSpPr>
          <p:spPr bwMode="auto">
            <a:xfrm>
              <a:off x="4639" y="158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45" name="Rectangle 53"/>
            <p:cNvSpPr>
              <a:spLocks noChangeArrowheads="1"/>
            </p:cNvSpPr>
            <p:nvPr/>
          </p:nvSpPr>
          <p:spPr bwMode="auto">
            <a:xfrm>
              <a:off x="2254" y="1776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46" name="Rectangle 54"/>
            <p:cNvSpPr>
              <a:spLocks noChangeArrowheads="1"/>
            </p:cNvSpPr>
            <p:nvPr/>
          </p:nvSpPr>
          <p:spPr bwMode="auto">
            <a:xfrm>
              <a:off x="4652" y="1690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47" name="Rectangle 55"/>
            <p:cNvSpPr>
              <a:spLocks noChangeArrowheads="1"/>
            </p:cNvSpPr>
            <p:nvPr/>
          </p:nvSpPr>
          <p:spPr bwMode="auto">
            <a:xfrm>
              <a:off x="2249" y="1035"/>
              <a:ext cx="78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48" name="Rectangle 56"/>
            <p:cNvSpPr>
              <a:spLocks noChangeArrowheads="1"/>
            </p:cNvSpPr>
            <p:nvPr/>
          </p:nvSpPr>
          <p:spPr bwMode="auto">
            <a:xfrm>
              <a:off x="2249" y="119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49" name="Rectangle 57"/>
            <p:cNvSpPr>
              <a:spLocks noChangeArrowheads="1"/>
            </p:cNvSpPr>
            <p:nvPr/>
          </p:nvSpPr>
          <p:spPr bwMode="auto">
            <a:xfrm>
              <a:off x="2249" y="158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0" name="Rectangle 58"/>
            <p:cNvSpPr>
              <a:spLocks noChangeArrowheads="1"/>
            </p:cNvSpPr>
            <p:nvPr/>
          </p:nvSpPr>
          <p:spPr bwMode="auto">
            <a:xfrm>
              <a:off x="2254" y="1299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14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51" name="Line 59"/>
            <p:cNvSpPr>
              <a:spLocks noChangeShapeType="1"/>
            </p:cNvSpPr>
            <p:nvPr/>
          </p:nvSpPr>
          <p:spPr bwMode="auto">
            <a:xfrm>
              <a:off x="2345" y="1093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2" name="Freeform 60"/>
            <p:cNvSpPr>
              <a:spLocks/>
            </p:cNvSpPr>
            <p:nvPr/>
          </p:nvSpPr>
          <p:spPr bwMode="auto">
            <a:xfrm>
              <a:off x="2899" y="1077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1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8"/>
                  </a:cubicBezTo>
                  <a:cubicBezTo>
                    <a:pt x="24" y="9"/>
                    <a:pt x="19" y="10"/>
                    <a:pt x="14" y="1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3" name="Line 61"/>
            <p:cNvSpPr>
              <a:spLocks noChangeShapeType="1"/>
            </p:cNvSpPr>
            <p:nvPr/>
          </p:nvSpPr>
          <p:spPr bwMode="auto">
            <a:xfrm>
              <a:off x="2345" y="1251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4" name="Freeform 62"/>
            <p:cNvSpPr>
              <a:spLocks/>
            </p:cNvSpPr>
            <p:nvPr/>
          </p:nvSpPr>
          <p:spPr bwMode="auto">
            <a:xfrm>
              <a:off x="2899" y="1235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8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5" name="Line 63"/>
            <p:cNvSpPr>
              <a:spLocks noChangeShapeType="1"/>
            </p:cNvSpPr>
            <p:nvPr/>
          </p:nvSpPr>
          <p:spPr bwMode="auto">
            <a:xfrm>
              <a:off x="2345" y="1349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6" name="Freeform 64"/>
            <p:cNvSpPr>
              <a:spLocks/>
            </p:cNvSpPr>
            <p:nvPr/>
          </p:nvSpPr>
          <p:spPr bwMode="auto">
            <a:xfrm>
              <a:off x="2899" y="1331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7" name="Line 65"/>
            <p:cNvSpPr>
              <a:spLocks noChangeShapeType="1"/>
            </p:cNvSpPr>
            <p:nvPr/>
          </p:nvSpPr>
          <p:spPr bwMode="auto">
            <a:xfrm>
              <a:off x="2345" y="1445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8" name="Freeform 66"/>
            <p:cNvSpPr>
              <a:spLocks/>
            </p:cNvSpPr>
            <p:nvPr/>
          </p:nvSpPr>
          <p:spPr bwMode="auto">
            <a:xfrm>
              <a:off x="2899" y="142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59" name="Rectangle 67"/>
            <p:cNvSpPr>
              <a:spLocks noChangeArrowheads="1"/>
            </p:cNvSpPr>
            <p:nvPr/>
          </p:nvSpPr>
          <p:spPr bwMode="auto">
            <a:xfrm>
              <a:off x="2291" y="105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60" name="Rectangle 68"/>
            <p:cNvSpPr>
              <a:spLocks noChangeArrowheads="1"/>
            </p:cNvSpPr>
            <p:nvPr/>
          </p:nvSpPr>
          <p:spPr bwMode="auto">
            <a:xfrm>
              <a:off x="2254" y="1383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13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61" name="Rectangle 69"/>
            <p:cNvSpPr>
              <a:spLocks noChangeArrowheads="1"/>
            </p:cNvSpPr>
            <p:nvPr/>
          </p:nvSpPr>
          <p:spPr bwMode="auto">
            <a:xfrm>
              <a:off x="2254" y="1690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62" name="Line 70"/>
            <p:cNvSpPr>
              <a:spLocks noChangeShapeType="1"/>
            </p:cNvSpPr>
            <p:nvPr/>
          </p:nvSpPr>
          <p:spPr bwMode="auto">
            <a:xfrm>
              <a:off x="3733" y="2539"/>
              <a:ext cx="1" cy="2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63" name="Freeform 71"/>
            <p:cNvSpPr>
              <a:spLocks/>
            </p:cNvSpPr>
            <p:nvPr/>
          </p:nvSpPr>
          <p:spPr bwMode="auto">
            <a:xfrm>
              <a:off x="3715" y="2785"/>
              <a:ext cx="38" cy="62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8" y="0"/>
                </a:cxn>
                <a:cxn ang="0">
                  <a:pos x="19" y="1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1">
                  <a:moveTo>
                    <a:pt x="9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64" name="Line 72"/>
            <p:cNvSpPr>
              <a:spLocks noChangeShapeType="1"/>
            </p:cNvSpPr>
            <p:nvPr/>
          </p:nvSpPr>
          <p:spPr bwMode="auto">
            <a:xfrm>
              <a:off x="3737" y="2699"/>
              <a:ext cx="6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65" name="Freeform 73"/>
            <p:cNvSpPr>
              <a:spLocks/>
            </p:cNvSpPr>
            <p:nvPr/>
          </p:nvSpPr>
          <p:spPr bwMode="auto">
            <a:xfrm>
              <a:off x="4359" y="2681"/>
              <a:ext cx="60" cy="3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6"/>
                </a:cxn>
                <a:cxn ang="0">
                  <a:pos x="30" y="9"/>
                </a:cxn>
                <a:cxn ang="0">
                  <a:pos x="15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5" y="9"/>
                </a:cxn>
              </a:cxnLst>
              <a:rect l="0" t="0" r="r" b="b"/>
              <a:pathLst>
                <a:path w="30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5" y="8"/>
                    <a:pt x="30" y="9"/>
                  </a:cubicBezTo>
                  <a:cubicBezTo>
                    <a:pt x="25" y="11"/>
                    <a:pt x="20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66" name="Line 74"/>
            <p:cNvSpPr>
              <a:spLocks noChangeShapeType="1"/>
            </p:cNvSpPr>
            <p:nvPr/>
          </p:nvSpPr>
          <p:spPr bwMode="auto">
            <a:xfrm>
              <a:off x="3025" y="2447"/>
              <a:ext cx="4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67" name="Freeform 75"/>
            <p:cNvSpPr>
              <a:spLocks/>
            </p:cNvSpPr>
            <p:nvPr/>
          </p:nvSpPr>
          <p:spPr bwMode="auto">
            <a:xfrm>
              <a:off x="3413" y="2431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3" y="7"/>
                    <a:pt x="28" y="8"/>
                  </a:cubicBezTo>
                  <a:cubicBezTo>
                    <a:pt x="23" y="9"/>
                    <a:pt x="19" y="10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68" name="Freeform 76"/>
            <p:cNvSpPr>
              <a:spLocks/>
            </p:cNvSpPr>
            <p:nvPr/>
          </p:nvSpPr>
          <p:spPr bwMode="auto">
            <a:xfrm>
              <a:off x="3141" y="2187"/>
              <a:ext cx="462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2" y="0"/>
                </a:cxn>
                <a:cxn ang="0">
                  <a:pos x="462" y="82"/>
                </a:cxn>
              </a:cxnLst>
              <a:rect l="0" t="0" r="r" b="b"/>
              <a:pathLst>
                <a:path w="462" h="82">
                  <a:moveTo>
                    <a:pt x="0" y="0"/>
                  </a:moveTo>
                  <a:lnTo>
                    <a:pt x="462" y="0"/>
                  </a:lnTo>
                  <a:lnTo>
                    <a:pt x="462" y="8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69" name="Freeform 77"/>
            <p:cNvSpPr>
              <a:spLocks/>
            </p:cNvSpPr>
            <p:nvPr/>
          </p:nvSpPr>
          <p:spPr bwMode="auto">
            <a:xfrm>
              <a:off x="3583" y="2253"/>
              <a:ext cx="38" cy="6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0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5"/>
                </a:cxn>
              </a:cxnLst>
              <a:rect l="0" t="0" r="r" b="b"/>
              <a:pathLst>
                <a:path w="19" h="30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0"/>
                  </a:cubicBezTo>
                  <a:cubicBezTo>
                    <a:pt x="9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0" name="Line 78"/>
            <p:cNvSpPr>
              <a:spLocks noChangeShapeType="1"/>
            </p:cNvSpPr>
            <p:nvPr/>
          </p:nvSpPr>
          <p:spPr bwMode="auto">
            <a:xfrm>
              <a:off x="3471" y="3623"/>
              <a:ext cx="1" cy="1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1" name="Freeform 79"/>
            <p:cNvSpPr>
              <a:spLocks/>
            </p:cNvSpPr>
            <p:nvPr/>
          </p:nvSpPr>
          <p:spPr bwMode="auto">
            <a:xfrm>
              <a:off x="3451" y="3803"/>
              <a:ext cx="38" cy="6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5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1"/>
                  </a:cubicBezTo>
                  <a:cubicBezTo>
                    <a:pt x="9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2" name="Freeform 80"/>
            <p:cNvSpPr>
              <a:spLocks/>
            </p:cNvSpPr>
            <p:nvPr/>
          </p:nvSpPr>
          <p:spPr bwMode="auto">
            <a:xfrm>
              <a:off x="3691" y="3745"/>
              <a:ext cx="760" cy="74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760" h="74">
                  <a:moveTo>
                    <a:pt x="760" y="0"/>
                  </a:moveTo>
                  <a:lnTo>
                    <a:pt x="0" y="0"/>
                  </a:lnTo>
                  <a:lnTo>
                    <a:pt x="0" y="7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3" name="Freeform 81"/>
            <p:cNvSpPr>
              <a:spLocks/>
            </p:cNvSpPr>
            <p:nvPr/>
          </p:nvSpPr>
          <p:spPr bwMode="auto">
            <a:xfrm>
              <a:off x="3673" y="3803"/>
              <a:ext cx="38" cy="62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0" y="25"/>
                    <a:pt x="9" y="31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4" name="Freeform 82"/>
            <p:cNvSpPr>
              <a:spLocks/>
            </p:cNvSpPr>
            <p:nvPr/>
          </p:nvSpPr>
          <p:spPr bwMode="auto">
            <a:xfrm>
              <a:off x="1973" y="879"/>
              <a:ext cx="1634" cy="3334"/>
            </a:xfrm>
            <a:custGeom>
              <a:avLst/>
              <a:gdLst/>
              <a:ahLst/>
              <a:cxnLst>
                <a:cxn ang="0">
                  <a:pos x="1634" y="3206"/>
                </a:cxn>
                <a:cxn ang="0">
                  <a:pos x="1634" y="3334"/>
                </a:cxn>
                <a:cxn ang="0">
                  <a:pos x="0" y="3334"/>
                </a:cxn>
                <a:cxn ang="0">
                  <a:pos x="0" y="0"/>
                </a:cxn>
                <a:cxn ang="0">
                  <a:pos x="1498" y="0"/>
                </a:cxn>
                <a:cxn ang="0">
                  <a:pos x="1498" y="90"/>
                </a:cxn>
              </a:cxnLst>
              <a:rect l="0" t="0" r="r" b="b"/>
              <a:pathLst>
                <a:path w="1634" h="3334">
                  <a:moveTo>
                    <a:pt x="1634" y="3206"/>
                  </a:moveTo>
                  <a:lnTo>
                    <a:pt x="1634" y="3334"/>
                  </a:lnTo>
                  <a:lnTo>
                    <a:pt x="0" y="3334"/>
                  </a:lnTo>
                  <a:lnTo>
                    <a:pt x="0" y="0"/>
                  </a:lnTo>
                  <a:lnTo>
                    <a:pt x="1498" y="0"/>
                  </a:lnTo>
                  <a:lnTo>
                    <a:pt x="1498" y="9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5" name="Freeform 83"/>
            <p:cNvSpPr>
              <a:spLocks/>
            </p:cNvSpPr>
            <p:nvPr/>
          </p:nvSpPr>
          <p:spPr bwMode="auto">
            <a:xfrm>
              <a:off x="3451" y="953"/>
              <a:ext cx="38" cy="6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5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1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6" name="Line 84"/>
            <p:cNvSpPr>
              <a:spLocks noChangeShapeType="1"/>
            </p:cNvSpPr>
            <p:nvPr/>
          </p:nvSpPr>
          <p:spPr bwMode="auto">
            <a:xfrm>
              <a:off x="3215" y="4015"/>
              <a:ext cx="13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7" name="Freeform 85"/>
            <p:cNvSpPr>
              <a:spLocks/>
            </p:cNvSpPr>
            <p:nvPr/>
          </p:nvSpPr>
          <p:spPr bwMode="auto">
            <a:xfrm>
              <a:off x="3331" y="399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6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7"/>
                    <a:pt x="24" y="8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78" name="Rectangle 86"/>
            <p:cNvSpPr>
              <a:spLocks noChangeArrowheads="1"/>
            </p:cNvSpPr>
            <p:nvPr/>
          </p:nvSpPr>
          <p:spPr bwMode="auto">
            <a:xfrm>
              <a:off x="3376" y="4112"/>
              <a:ext cx="19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79" name="Rectangle 87"/>
            <p:cNvSpPr>
              <a:spLocks noChangeArrowheads="1"/>
            </p:cNvSpPr>
            <p:nvPr/>
          </p:nvSpPr>
          <p:spPr bwMode="auto">
            <a:xfrm>
              <a:off x="2753" y="2140"/>
              <a:ext cx="3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Constant in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80" name="Rectangle 88"/>
            <p:cNvSpPr>
              <a:spLocks noChangeArrowheads="1"/>
            </p:cNvSpPr>
            <p:nvPr/>
          </p:nvSpPr>
          <p:spPr bwMode="auto">
            <a:xfrm>
              <a:off x="3370" y="2086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81" name="Line 89"/>
            <p:cNvSpPr>
              <a:spLocks noChangeShapeType="1"/>
            </p:cNvSpPr>
            <p:nvPr/>
          </p:nvSpPr>
          <p:spPr bwMode="auto">
            <a:xfrm flipV="1">
              <a:off x="3385" y="2151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82" name="Rectangle 90"/>
            <p:cNvSpPr>
              <a:spLocks noChangeArrowheads="1"/>
            </p:cNvSpPr>
            <p:nvPr/>
          </p:nvSpPr>
          <p:spPr bwMode="auto">
            <a:xfrm>
              <a:off x="3665" y="192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83" name="Line 91"/>
            <p:cNvSpPr>
              <a:spLocks noChangeShapeType="1"/>
            </p:cNvSpPr>
            <p:nvPr/>
          </p:nvSpPr>
          <p:spPr bwMode="auto">
            <a:xfrm flipV="1">
              <a:off x="3693" y="196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84" name="Freeform 92"/>
            <p:cNvSpPr>
              <a:spLocks/>
            </p:cNvSpPr>
            <p:nvPr/>
          </p:nvSpPr>
          <p:spPr bwMode="auto">
            <a:xfrm>
              <a:off x="3465" y="2313"/>
              <a:ext cx="394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4" y="0"/>
                </a:cxn>
                <a:cxn ang="0">
                  <a:pos x="394" y="224"/>
                </a:cxn>
                <a:cxn ang="0">
                  <a:pos x="0" y="22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4" h="224">
                  <a:moveTo>
                    <a:pt x="0" y="0"/>
                  </a:moveTo>
                  <a:lnTo>
                    <a:pt x="394" y="0"/>
                  </a:lnTo>
                  <a:lnTo>
                    <a:pt x="39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85" name="Rectangle 93"/>
            <p:cNvSpPr>
              <a:spLocks noChangeArrowheads="1"/>
            </p:cNvSpPr>
            <p:nvPr/>
          </p:nvSpPr>
          <p:spPr bwMode="auto">
            <a:xfrm>
              <a:off x="3555" y="2419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MUX 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86" name="Rectangle 94"/>
            <p:cNvSpPr>
              <a:spLocks noChangeArrowheads="1"/>
            </p:cNvSpPr>
            <p:nvPr/>
          </p:nvSpPr>
          <p:spPr bwMode="auto">
            <a:xfrm>
              <a:off x="3583" y="2327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87" name="Rectangle 95"/>
            <p:cNvSpPr>
              <a:spLocks noChangeArrowheads="1"/>
            </p:cNvSpPr>
            <p:nvPr/>
          </p:nvSpPr>
          <p:spPr bwMode="auto">
            <a:xfrm>
              <a:off x="3716" y="2327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88" name="Freeform 96"/>
            <p:cNvSpPr>
              <a:spLocks/>
            </p:cNvSpPr>
            <p:nvPr/>
          </p:nvSpPr>
          <p:spPr bwMode="auto">
            <a:xfrm>
              <a:off x="2959" y="1005"/>
              <a:ext cx="1046" cy="9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6" y="0"/>
                </a:cxn>
                <a:cxn ang="0">
                  <a:pos x="1046" y="916"/>
                </a:cxn>
                <a:cxn ang="0">
                  <a:pos x="0" y="9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46" h="916">
                  <a:moveTo>
                    <a:pt x="0" y="0"/>
                  </a:moveTo>
                  <a:lnTo>
                    <a:pt x="1046" y="0"/>
                  </a:lnTo>
                  <a:lnTo>
                    <a:pt x="1046" y="916"/>
                  </a:lnTo>
                  <a:lnTo>
                    <a:pt x="0" y="9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5875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89" name="Freeform 97"/>
            <p:cNvSpPr>
              <a:spLocks/>
            </p:cNvSpPr>
            <p:nvPr/>
          </p:nvSpPr>
          <p:spPr bwMode="auto">
            <a:xfrm>
              <a:off x="2959" y="2851"/>
              <a:ext cx="1046" cy="7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6" y="0"/>
                </a:cxn>
                <a:cxn ang="0">
                  <a:pos x="1046" y="786"/>
                </a:cxn>
                <a:cxn ang="0">
                  <a:pos x="0" y="7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46" h="786">
                  <a:moveTo>
                    <a:pt x="0" y="0"/>
                  </a:moveTo>
                  <a:lnTo>
                    <a:pt x="1046" y="0"/>
                  </a:lnTo>
                  <a:lnTo>
                    <a:pt x="1046" y="786"/>
                  </a:lnTo>
                  <a:lnTo>
                    <a:pt x="0" y="7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490" name="Rectangle 98"/>
            <p:cNvSpPr>
              <a:spLocks noChangeArrowheads="1"/>
            </p:cNvSpPr>
            <p:nvPr/>
          </p:nvSpPr>
          <p:spPr bwMode="auto">
            <a:xfrm>
              <a:off x="3352" y="1041"/>
              <a:ext cx="22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91" name="Rectangle 99"/>
            <p:cNvSpPr>
              <a:spLocks noChangeArrowheads="1"/>
            </p:cNvSpPr>
            <p:nvPr/>
          </p:nvSpPr>
          <p:spPr bwMode="auto">
            <a:xfrm>
              <a:off x="2977" y="1056"/>
              <a:ext cx="20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 dirty="0">
                  <a:solidFill>
                    <a:srgbClr val="000000"/>
                  </a:solidFill>
                  <a:latin typeface="Comic Sans MS" pitchFamily="66" charset="0"/>
                </a:rPr>
                <a:t>Write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  <p:sp>
          <p:nvSpPr>
            <p:cNvPr id="827492" name="Rectangle 100"/>
            <p:cNvSpPr>
              <a:spLocks noChangeArrowheads="1"/>
            </p:cNvSpPr>
            <p:nvPr/>
          </p:nvSpPr>
          <p:spPr bwMode="auto">
            <a:xfrm>
              <a:off x="2977" y="1302"/>
              <a:ext cx="3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93" name="Rectangle 101"/>
            <p:cNvSpPr>
              <a:spLocks noChangeArrowheads="1"/>
            </p:cNvSpPr>
            <p:nvPr/>
          </p:nvSpPr>
          <p:spPr bwMode="auto">
            <a:xfrm>
              <a:off x="2977" y="1682"/>
              <a:ext cx="3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94" name="Rectangle 102"/>
            <p:cNvSpPr>
              <a:spLocks noChangeArrowheads="1"/>
            </p:cNvSpPr>
            <p:nvPr/>
          </p:nvSpPr>
          <p:spPr bwMode="auto">
            <a:xfrm>
              <a:off x="3674" y="1682"/>
              <a:ext cx="33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95" name="Rectangle 103"/>
            <p:cNvSpPr>
              <a:spLocks noChangeArrowheads="1"/>
            </p:cNvSpPr>
            <p:nvPr/>
          </p:nvSpPr>
          <p:spPr bwMode="auto">
            <a:xfrm>
              <a:off x="3095" y="1832"/>
              <a:ext cx="22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96" name="Rectangle 104"/>
            <p:cNvSpPr>
              <a:spLocks noChangeArrowheads="1"/>
            </p:cNvSpPr>
            <p:nvPr/>
          </p:nvSpPr>
          <p:spPr bwMode="auto">
            <a:xfrm>
              <a:off x="3628" y="1832"/>
              <a:ext cx="2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97" name="Rectangle 105"/>
            <p:cNvSpPr>
              <a:spLocks noChangeArrowheads="1"/>
            </p:cNvSpPr>
            <p:nvPr/>
          </p:nvSpPr>
          <p:spPr bwMode="auto">
            <a:xfrm>
              <a:off x="3387" y="140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98" name="Rectangle 106"/>
            <p:cNvSpPr>
              <a:spLocks noChangeArrowheads="1"/>
            </p:cNvSpPr>
            <p:nvPr/>
          </p:nvSpPr>
          <p:spPr bwMode="auto">
            <a:xfrm>
              <a:off x="3442" y="1411"/>
              <a:ext cx="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499" name="Rectangle 107"/>
            <p:cNvSpPr>
              <a:spLocks noChangeArrowheads="1"/>
            </p:cNvSpPr>
            <p:nvPr/>
          </p:nvSpPr>
          <p:spPr bwMode="auto">
            <a:xfrm>
              <a:off x="3504" y="1401"/>
              <a:ext cx="6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 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00" name="Rectangle 108"/>
            <p:cNvSpPr>
              <a:spLocks noChangeArrowheads="1"/>
            </p:cNvSpPr>
            <p:nvPr/>
          </p:nvSpPr>
          <p:spPr bwMode="auto">
            <a:xfrm>
              <a:off x="3280" y="1484"/>
              <a:ext cx="42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 dirty="0">
                  <a:solidFill>
                    <a:srgbClr val="000000"/>
                  </a:solidFill>
                  <a:latin typeface="Comic Sans MS" pitchFamily="66" charset="0"/>
                </a:rPr>
                <a:t>Register file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  <p:sp>
          <p:nvSpPr>
            <p:cNvPr id="827501" name="Rectangle 109"/>
            <p:cNvSpPr>
              <a:spLocks noChangeArrowheads="1"/>
            </p:cNvSpPr>
            <p:nvPr/>
          </p:nvSpPr>
          <p:spPr bwMode="auto">
            <a:xfrm>
              <a:off x="3163" y="2855"/>
              <a:ext cx="5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02" name="Rectangle 110"/>
            <p:cNvSpPr>
              <a:spLocks noChangeArrowheads="1"/>
            </p:cNvSpPr>
            <p:nvPr/>
          </p:nvSpPr>
          <p:spPr bwMode="auto">
            <a:xfrm>
              <a:off x="3701" y="2855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03" name="Rectangle 111"/>
            <p:cNvSpPr>
              <a:spLocks noChangeArrowheads="1"/>
            </p:cNvSpPr>
            <p:nvPr/>
          </p:nvSpPr>
          <p:spPr bwMode="auto">
            <a:xfrm>
              <a:off x="3336" y="3163"/>
              <a:ext cx="28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Function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04" name="Rectangle 112"/>
            <p:cNvSpPr>
              <a:spLocks noChangeArrowheads="1"/>
            </p:cNvSpPr>
            <p:nvPr/>
          </p:nvSpPr>
          <p:spPr bwMode="auto">
            <a:xfrm>
              <a:off x="3416" y="3245"/>
              <a:ext cx="13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unit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05" name="Rectangle 113"/>
            <p:cNvSpPr>
              <a:spLocks noChangeArrowheads="1"/>
            </p:cNvSpPr>
            <p:nvPr/>
          </p:nvSpPr>
          <p:spPr bwMode="auto">
            <a:xfrm>
              <a:off x="3127" y="192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06" name="Line 114"/>
            <p:cNvSpPr>
              <a:spLocks noChangeShapeType="1"/>
            </p:cNvSpPr>
            <p:nvPr/>
          </p:nvSpPr>
          <p:spPr bwMode="auto">
            <a:xfrm flipV="1">
              <a:off x="3155" y="196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07" name="Line 115"/>
            <p:cNvSpPr>
              <a:spLocks noChangeShapeType="1"/>
            </p:cNvSpPr>
            <p:nvPr/>
          </p:nvSpPr>
          <p:spPr bwMode="auto">
            <a:xfrm>
              <a:off x="3195" y="2591"/>
              <a:ext cx="118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08" name="Freeform 116"/>
            <p:cNvSpPr>
              <a:spLocks/>
            </p:cNvSpPr>
            <p:nvPr/>
          </p:nvSpPr>
          <p:spPr bwMode="auto">
            <a:xfrm>
              <a:off x="4359" y="2573"/>
              <a:ext cx="60" cy="3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6"/>
                </a:cxn>
                <a:cxn ang="0">
                  <a:pos x="30" y="9"/>
                </a:cxn>
                <a:cxn ang="0">
                  <a:pos x="15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5" y="9"/>
                </a:cxn>
              </a:cxnLst>
              <a:rect l="0" t="0" r="r" b="b"/>
              <a:pathLst>
                <a:path w="30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5" y="8"/>
                    <a:pt x="30" y="9"/>
                  </a:cubicBezTo>
                  <a:cubicBezTo>
                    <a:pt x="25" y="10"/>
                    <a:pt x="20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09" name="Rectangle 117"/>
            <p:cNvSpPr>
              <a:spLocks noChangeArrowheads="1"/>
            </p:cNvSpPr>
            <p:nvPr/>
          </p:nvSpPr>
          <p:spPr bwMode="auto">
            <a:xfrm>
              <a:off x="4143" y="2493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10" name="Line 118"/>
            <p:cNvSpPr>
              <a:spLocks noChangeShapeType="1"/>
            </p:cNvSpPr>
            <p:nvPr/>
          </p:nvSpPr>
          <p:spPr bwMode="auto">
            <a:xfrm flipV="1">
              <a:off x="4157" y="255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11" name="Rectangle 119"/>
            <p:cNvSpPr>
              <a:spLocks noChangeArrowheads="1"/>
            </p:cNvSpPr>
            <p:nvPr/>
          </p:nvSpPr>
          <p:spPr bwMode="auto">
            <a:xfrm>
              <a:off x="4143" y="2600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12" name="Line 120"/>
            <p:cNvSpPr>
              <a:spLocks noChangeShapeType="1"/>
            </p:cNvSpPr>
            <p:nvPr/>
          </p:nvSpPr>
          <p:spPr bwMode="auto">
            <a:xfrm flipV="1">
              <a:off x="4157" y="2667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13" name="Freeform 121"/>
            <p:cNvSpPr>
              <a:spLocks/>
            </p:cNvSpPr>
            <p:nvPr/>
          </p:nvSpPr>
          <p:spPr bwMode="auto">
            <a:xfrm>
              <a:off x="3387" y="3865"/>
              <a:ext cx="394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4" y="0"/>
                </a:cxn>
                <a:cxn ang="0">
                  <a:pos x="394" y="222"/>
                </a:cxn>
                <a:cxn ang="0">
                  <a:pos x="0" y="2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4" h="222">
                  <a:moveTo>
                    <a:pt x="0" y="0"/>
                  </a:moveTo>
                  <a:lnTo>
                    <a:pt x="394" y="0"/>
                  </a:lnTo>
                  <a:lnTo>
                    <a:pt x="394" y="222"/>
                  </a:lnTo>
                  <a:lnTo>
                    <a:pt x="0" y="2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14" name="Rectangle 122"/>
            <p:cNvSpPr>
              <a:spLocks noChangeArrowheads="1"/>
            </p:cNvSpPr>
            <p:nvPr/>
          </p:nvSpPr>
          <p:spPr bwMode="auto">
            <a:xfrm>
              <a:off x="3451" y="3984"/>
              <a:ext cx="2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MUX 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15" name="Rectangle 123"/>
            <p:cNvSpPr>
              <a:spLocks noChangeArrowheads="1"/>
            </p:cNvSpPr>
            <p:nvPr/>
          </p:nvSpPr>
          <p:spPr bwMode="auto">
            <a:xfrm>
              <a:off x="3456" y="3874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16" name="Rectangle 124"/>
            <p:cNvSpPr>
              <a:spLocks noChangeArrowheads="1"/>
            </p:cNvSpPr>
            <p:nvPr/>
          </p:nvSpPr>
          <p:spPr bwMode="auto">
            <a:xfrm>
              <a:off x="3670" y="3874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17" name="Line 125"/>
            <p:cNvSpPr>
              <a:spLocks noChangeShapeType="1"/>
            </p:cNvSpPr>
            <p:nvPr/>
          </p:nvSpPr>
          <p:spPr bwMode="auto">
            <a:xfrm flipV="1">
              <a:off x="3435" y="3719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18" name="Rectangle 126"/>
            <p:cNvSpPr>
              <a:spLocks noChangeArrowheads="1"/>
            </p:cNvSpPr>
            <p:nvPr/>
          </p:nvSpPr>
          <p:spPr bwMode="auto">
            <a:xfrm>
              <a:off x="3403" y="3681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19" name="Line 127"/>
            <p:cNvSpPr>
              <a:spLocks noChangeShapeType="1"/>
            </p:cNvSpPr>
            <p:nvPr/>
          </p:nvSpPr>
          <p:spPr bwMode="auto">
            <a:xfrm flipV="1">
              <a:off x="4097" y="3715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20" name="Rectangle 128"/>
            <p:cNvSpPr>
              <a:spLocks noChangeArrowheads="1"/>
            </p:cNvSpPr>
            <p:nvPr/>
          </p:nvSpPr>
          <p:spPr bwMode="auto">
            <a:xfrm>
              <a:off x="4082" y="364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1" name="Rectangle 129"/>
            <p:cNvSpPr>
              <a:spLocks noChangeArrowheads="1"/>
            </p:cNvSpPr>
            <p:nvPr/>
          </p:nvSpPr>
          <p:spPr bwMode="auto">
            <a:xfrm>
              <a:off x="4470" y="3704"/>
              <a:ext cx="2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Data in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2" name="Rectangle 130"/>
            <p:cNvSpPr>
              <a:spLocks noChangeArrowheads="1"/>
            </p:cNvSpPr>
            <p:nvPr/>
          </p:nvSpPr>
          <p:spPr bwMode="auto">
            <a:xfrm>
              <a:off x="3240" y="2492"/>
              <a:ext cx="19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3" name="Rectangle 131"/>
            <p:cNvSpPr>
              <a:spLocks noChangeArrowheads="1"/>
            </p:cNvSpPr>
            <p:nvPr/>
          </p:nvSpPr>
          <p:spPr bwMode="auto">
            <a:xfrm>
              <a:off x="3772" y="2596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4" name="Rectangle 132"/>
            <p:cNvSpPr>
              <a:spLocks noChangeArrowheads="1"/>
            </p:cNvSpPr>
            <p:nvPr/>
          </p:nvSpPr>
          <p:spPr bwMode="auto">
            <a:xfrm>
              <a:off x="2106" y="1051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5" name="Rectangle 133"/>
            <p:cNvSpPr>
              <a:spLocks noChangeArrowheads="1"/>
            </p:cNvSpPr>
            <p:nvPr/>
          </p:nvSpPr>
          <p:spPr bwMode="auto">
            <a:xfrm>
              <a:off x="2157" y="1051"/>
              <a:ext cx="7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6" name="Rectangle 134"/>
            <p:cNvSpPr>
              <a:spLocks noChangeArrowheads="1"/>
            </p:cNvSpPr>
            <p:nvPr/>
          </p:nvSpPr>
          <p:spPr bwMode="auto">
            <a:xfrm>
              <a:off x="2254" y="1603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7" name="Rectangle 135"/>
            <p:cNvSpPr>
              <a:spLocks noChangeArrowheads="1"/>
            </p:cNvSpPr>
            <p:nvPr/>
          </p:nvSpPr>
          <p:spPr bwMode="auto">
            <a:xfrm>
              <a:off x="2108" y="1689"/>
              <a:ext cx="10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8" name="Rectangle 136"/>
            <p:cNvSpPr>
              <a:spLocks noChangeArrowheads="1"/>
            </p:cNvSpPr>
            <p:nvPr/>
          </p:nvSpPr>
          <p:spPr bwMode="auto">
            <a:xfrm>
              <a:off x="2254" y="1212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15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29" name="Rectangle 137"/>
            <p:cNvSpPr>
              <a:spLocks noChangeArrowheads="1"/>
            </p:cNvSpPr>
            <p:nvPr/>
          </p:nvSpPr>
          <p:spPr bwMode="auto">
            <a:xfrm>
              <a:off x="2113" y="1298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30" name="Rectangle 138"/>
            <p:cNvSpPr>
              <a:spLocks noChangeArrowheads="1"/>
            </p:cNvSpPr>
            <p:nvPr/>
          </p:nvSpPr>
          <p:spPr bwMode="auto">
            <a:xfrm>
              <a:off x="2169" y="1298"/>
              <a:ext cx="5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31" name="Rectangle 139"/>
            <p:cNvSpPr>
              <a:spLocks noChangeArrowheads="1"/>
            </p:cNvSpPr>
            <p:nvPr/>
          </p:nvSpPr>
          <p:spPr bwMode="auto">
            <a:xfrm>
              <a:off x="2702" y="778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32" name="Line 140"/>
            <p:cNvSpPr>
              <a:spLocks noChangeShapeType="1"/>
            </p:cNvSpPr>
            <p:nvPr/>
          </p:nvSpPr>
          <p:spPr bwMode="auto">
            <a:xfrm flipV="1">
              <a:off x="2717" y="845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33" name="Line 141"/>
            <p:cNvSpPr>
              <a:spLocks noChangeShapeType="1"/>
            </p:cNvSpPr>
            <p:nvPr/>
          </p:nvSpPr>
          <p:spPr bwMode="auto">
            <a:xfrm>
              <a:off x="2345" y="1635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34" name="Freeform 142"/>
            <p:cNvSpPr>
              <a:spLocks/>
            </p:cNvSpPr>
            <p:nvPr/>
          </p:nvSpPr>
          <p:spPr bwMode="auto">
            <a:xfrm>
              <a:off x="2899" y="161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35" name="Line 143"/>
            <p:cNvSpPr>
              <a:spLocks noChangeShapeType="1"/>
            </p:cNvSpPr>
            <p:nvPr/>
          </p:nvSpPr>
          <p:spPr bwMode="auto">
            <a:xfrm>
              <a:off x="2345" y="1731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36" name="Freeform 144"/>
            <p:cNvSpPr>
              <a:spLocks/>
            </p:cNvSpPr>
            <p:nvPr/>
          </p:nvSpPr>
          <p:spPr bwMode="auto">
            <a:xfrm>
              <a:off x="2899" y="1713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37" name="Line 145"/>
            <p:cNvSpPr>
              <a:spLocks noChangeShapeType="1"/>
            </p:cNvSpPr>
            <p:nvPr/>
          </p:nvSpPr>
          <p:spPr bwMode="auto">
            <a:xfrm>
              <a:off x="2345" y="1827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38" name="Freeform 146"/>
            <p:cNvSpPr>
              <a:spLocks/>
            </p:cNvSpPr>
            <p:nvPr/>
          </p:nvSpPr>
          <p:spPr bwMode="auto">
            <a:xfrm>
              <a:off x="2899" y="1809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39" name="Line 147"/>
            <p:cNvSpPr>
              <a:spLocks noChangeShapeType="1"/>
            </p:cNvSpPr>
            <p:nvPr/>
          </p:nvSpPr>
          <p:spPr bwMode="auto">
            <a:xfrm flipH="1">
              <a:off x="4049" y="1635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40" name="Freeform 148"/>
            <p:cNvSpPr>
              <a:spLocks/>
            </p:cNvSpPr>
            <p:nvPr/>
          </p:nvSpPr>
          <p:spPr bwMode="auto">
            <a:xfrm>
              <a:off x="4009" y="161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41" name="Line 149"/>
            <p:cNvSpPr>
              <a:spLocks noChangeShapeType="1"/>
            </p:cNvSpPr>
            <p:nvPr/>
          </p:nvSpPr>
          <p:spPr bwMode="auto">
            <a:xfrm flipH="1">
              <a:off x="4049" y="1731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42" name="Freeform 150"/>
            <p:cNvSpPr>
              <a:spLocks/>
            </p:cNvSpPr>
            <p:nvPr/>
          </p:nvSpPr>
          <p:spPr bwMode="auto">
            <a:xfrm>
              <a:off x="4009" y="171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43" name="Line 151"/>
            <p:cNvSpPr>
              <a:spLocks noChangeShapeType="1"/>
            </p:cNvSpPr>
            <p:nvPr/>
          </p:nvSpPr>
          <p:spPr bwMode="auto">
            <a:xfrm flipH="1">
              <a:off x="4049" y="1827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44" name="Freeform 152"/>
            <p:cNvSpPr>
              <a:spLocks/>
            </p:cNvSpPr>
            <p:nvPr/>
          </p:nvSpPr>
          <p:spPr bwMode="auto">
            <a:xfrm>
              <a:off x="4009" y="1809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45" name="Rectangle 153"/>
            <p:cNvSpPr>
              <a:spLocks noChangeArrowheads="1"/>
            </p:cNvSpPr>
            <p:nvPr/>
          </p:nvSpPr>
          <p:spPr bwMode="auto">
            <a:xfrm>
              <a:off x="4736" y="1689"/>
              <a:ext cx="9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46" name="Rectangle 154"/>
            <p:cNvSpPr>
              <a:spLocks noChangeArrowheads="1"/>
            </p:cNvSpPr>
            <p:nvPr/>
          </p:nvSpPr>
          <p:spPr bwMode="auto">
            <a:xfrm>
              <a:off x="4652" y="1603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9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47" name="Rectangle 155"/>
            <p:cNvSpPr>
              <a:spLocks noChangeArrowheads="1"/>
            </p:cNvSpPr>
            <p:nvPr/>
          </p:nvSpPr>
          <p:spPr bwMode="auto">
            <a:xfrm>
              <a:off x="4447" y="2541"/>
              <a:ext cx="41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Address out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48" name="Rectangle 156"/>
            <p:cNvSpPr>
              <a:spLocks noChangeArrowheads="1"/>
            </p:cNvSpPr>
            <p:nvPr/>
          </p:nvSpPr>
          <p:spPr bwMode="auto">
            <a:xfrm>
              <a:off x="4447" y="2660"/>
              <a:ext cx="29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Data out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49" name="Rectangle 157"/>
            <p:cNvSpPr>
              <a:spLocks noChangeArrowheads="1"/>
            </p:cNvSpPr>
            <p:nvPr/>
          </p:nvSpPr>
          <p:spPr bwMode="auto">
            <a:xfrm>
              <a:off x="2599" y="3064"/>
              <a:ext cx="4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V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50" name="Rectangle 158"/>
            <p:cNvSpPr>
              <a:spLocks noChangeArrowheads="1"/>
            </p:cNvSpPr>
            <p:nvPr/>
          </p:nvSpPr>
          <p:spPr bwMode="auto">
            <a:xfrm>
              <a:off x="2603" y="3165"/>
              <a:ext cx="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51" name="Rectangle 159"/>
            <p:cNvSpPr>
              <a:spLocks noChangeArrowheads="1"/>
            </p:cNvSpPr>
            <p:nvPr/>
          </p:nvSpPr>
          <p:spPr bwMode="auto">
            <a:xfrm>
              <a:off x="2599" y="3267"/>
              <a:ext cx="5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52" name="Rectangle 160"/>
            <p:cNvSpPr>
              <a:spLocks noChangeArrowheads="1"/>
            </p:cNvSpPr>
            <p:nvPr/>
          </p:nvSpPr>
          <p:spPr bwMode="auto">
            <a:xfrm>
              <a:off x="2603" y="3368"/>
              <a:ext cx="5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53" name="Rectangle 161"/>
            <p:cNvSpPr>
              <a:spLocks noChangeArrowheads="1"/>
            </p:cNvSpPr>
            <p:nvPr/>
          </p:nvSpPr>
          <p:spPr bwMode="auto">
            <a:xfrm>
              <a:off x="4649" y="1775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7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54" name="Rectangle 162"/>
            <p:cNvSpPr>
              <a:spLocks noChangeArrowheads="1"/>
            </p:cNvSpPr>
            <p:nvPr/>
          </p:nvSpPr>
          <p:spPr bwMode="auto">
            <a:xfrm>
              <a:off x="2982" y="3972"/>
              <a:ext cx="1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55" name="Rectangle 163"/>
            <p:cNvSpPr>
              <a:spLocks noChangeArrowheads="1"/>
            </p:cNvSpPr>
            <p:nvPr/>
          </p:nvSpPr>
          <p:spPr bwMode="auto">
            <a:xfrm>
              <a:off x="3142" y="3972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56" name="Rectangle 164"/>
            <p:cNvSpPr>
              <a:spLocks noChangeArrowheads="1"/>
            </p:cNvSpPr>
            <p:nvPr/>
          </p:nvSpPr>
          <p:spPr bwMode="auto">
            <a:xfrm>
              <a:off x="3117" y="3957"/>
              <a:ext cx="80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57" name="Line 165"/>
            <p:cNvSpPr>
              <a:spLocks noChangeShapeType="1"/>
            </p:cNvSpPr>
            <p:nvPr/>
          </p:nvSpPr>
          <p:spPr bwMode="auto">
            <a:xfrm flipH="1">
              <a:off x="4049" y="313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58" name="Freeform 166"/>
            <p:cNvSpPr>
              <a:spLocks/>
            </p:cNvSpPr>
            <p:nvPr/>
          </p:nvSpPr>
          <p:spPr bwMode="auto">
            <a:xfrm>
              <a:off x="4007" y="311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59" name="Line 167"/>
            <p:cNvSpPr>
              <a:spLocks noChangeShapeType="1"/>
            </p:cNvSpPr>
            <p:nvPr/>
          </p:nvSpPr>
          <p:spPr bwMode="auto">
            <a:xfrm flipH="1">
              <a:off x="4049" y="3231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60" name="Freeform 168"/>
            <p:cNvSpPr>
              <a:spLocks/>
            </p:cNvSpPr>
            <p:nvPr/>
          </p:nvSpPr>
          <p:spPr bwMode="auto">
            <a:xfrm>
              <a:off x="4007" y="321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61" name="Rectangle 169"/>
            <p:cNvSpPr>
              <a:spLocks noChangeArrowheads="1"/>
            </p:cNvSpPr>
            <p:nvPr/>
          </p:nvSpPr>
          <p:spPr bwMode="auto">
            <a:xfrm>
              <a:off x="2798" y="2413"/>
              <a:ext cx="11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62" name="Rectangle 170"/>
            <p:cNvSpPr>
              <a:spLocks noChangeArrowheads="1"/>
            </p:cNvSpPr>
            <p:nvPr/>
          </p:nvSpPr>
          <p:spPr bwMode="auto">
            <a:xfrm>
              <a:off x="2929" y="2397"/>
              <a:ext cx="78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63" name="Rectangle 171"/>
            <p:cNvSpPr>
              <a:spLocks noChangeArrowheads="1"/>
            </p:cNvSpPr>
            <p:nvPr/>
          </p:nvSpPr>
          <p:spPr bwMode="auto">
            <a:xfrm>
              <a:off x="2949" y="240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6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64" name="Line 172"/>
            <p:cNvSpPr>
              <a:spLocks noChangeShapeType="1"/>
            </p:cNvSpPr>
            <p:nvPr/>
          </p:nvSpPr>
          <p:spPr bwMode="auto">
            <a:xfrm flipH="1">
              <a:off x="4049" y="332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65" name="Freeform 173"/>
            <p:cNvSpPr>
              <a:spLocks/>
            </p:cNvSpPr>
            <p:nvPr/>
          </p:nvSpPr>
          <p:spPr bwMode="auto">
            <a:xfrm>
              <a:off x="4007" y="3309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6"/>
                </a:cxn>
                <a:cxn ang="0">
                  <a:pos x="28" y="17"/>
                </a:cxn>
                <a:cxn ang="0">
                  <a:pos x="14" y="11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0" y="10"/>
                    <a:pt x="5" y="9"/>
                    <a:pt x="0" y="8"/>
                  </a:cubicBezTo>
                  <a:cubicBezTo>
                    <a:pt x="5" y="7"/>
                    <a:pt x="10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66" name="Line 174"/>
            <p:cNvSpPr>
              <a:spLocks noChangeShapeType="1"/>
            </p:cNvSpPr>
            <p:nvPr/>
          </p:nvSpPr>
          <p:spPr bwMode="auto">
            <a:xfrm flipH="1">
              <a:off x="4049" y="3421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67" name="Freeform 175"/>
            <p:cNvSpPr>
              <a:spLocks/>
            </p:cNvSpPr>
            <p:nvPr/>
          </p:nvSpPr>
          <p:spPr bwMode="auto">
            <a:xfrm>
              <a:off x="4007" y="340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6"/>
                </a:cxn>
                <a:cxn ang="0">
                  <a:pos x="28" y="0"/>
                </a:cxn>
                <a:cxn ang="0">
                  <a:pos x="28" y="1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68" name="Rectangle 176"/>
            <p:cNvSpPr>
              <a:spLocks noChangeArrowheads="1"/>
            </p:cNvSpPr>
            <p:nvPr/>
          </p:nvSpPr>
          <p:spPr bwMode="auto">
            <a:xfrm>
              <a:off x="4259" y="3185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69" name="Rectangle 177"/>
            <p:cNvSpPr>
              <a:spLocks noChangeArrowheads="1"/>
            </p:cNvSpPr>
            <p:nvPr/>
          </p:nvSpPr>
          <p:spPr bwMode="auto">
            <a:xfrm>
              <a:off x="4346" y="3211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FS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70" name="Rectangle 178"/>
            <p:cNvSpPr>
              <a:spLocks noChangeArrowheads="1"/>
            </p:cNvSpPr>
            <p:nvPr/>
          </p:nvSpPr>
          <p:spPr bwMode="auto">
            <a:xfrm>
              <a:off x="4259" y="309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71" name="Rectangle 179"/>
            <p:cNvSpPr>
              <a:spLocks noChangeArrowheads="1"/>
            </p:cNvSpPr>
            <p:nvPr/>
          </p:nvSpPr>
          <p:spPr bwMode="auto">
            <a:xfrm>
              <a:off x="4247" y="3081"/>
              <a:ext cx="78" cy="38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7572" name="Rectangle 180"/>
            <p:cNvSpPr>
              <a:spLocks noChangeArrowheads="1"/>
            </p:cNvSpPr>
            <p:nvPr/>
          </p:nvSpPr>
          <p:spPr bwMode="auto">
            <a:xfrm>
              <a:off x="4259" y="327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27573" name="Rectangle 181"/>
            <p:cNvSpPr>
              <a:spLocks noChangeArrowheads="1"/>
            </p:cNvSpPr>
            <p:nvPr/>
          </p:nvSpPr>
          <p:spPr bwMode="auto">
            <a:xfrm>
              <a:off x="4259" y="3373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 sz="2000" baseline="-25000">
                <a:latin typeface="Comic Sans MS" pitchFamily="66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556792"/>
            <a:ext cx="37799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2976"/>
            <a:ext cx="4789387" cy="305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" name="147 Dikdörtgen"/>
          <p:cNvSpPr/>
          <p:nvPr/>
        </p:nvSpPr>
        <p:spPr>
          <a:xfrm>
            <a:off x="4286248" y="1214422"/>
            <a:ext cx="71438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148 Dikdörtgen"/>
          <p:cNvSpPr/>
          <p:nvPr/>
        </p:nvSpPr>
        <p:spPr>
          <a:xfrm>
            <a:off x="4286248" y="1571612"/>
            <a:ext cx="714380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149 Dikdörtgen"/>
          <p:cNvSpPr/>
          <p:nvPr/>
        </p:nvSpPr>
        <p:spPr>
          <a:xfrm>
            <a:off x="4286248" y="2143116"/>
            <a:ext cx="714380" cy="642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1" name="150 Dikdörtgen"/>
          <p:cNvSpPr/>
          <p:nvPr/>
        </p:nvSpPr>
        <p:spPr>
          <a:xfrm>
            <a:off x="5500694" y="3500438"/>
            <a:ext cx="571504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151 Dikdörtgen"/>
          <p:cNvSpPr/>
          <p:nvPr/>
        </p:nvSpPr>
        <p:spPr>
          <a:xfrm>
            <a:off x="8643966" y="2143116"/>
            <a:ext cx="500066" cy="642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152 Dikdörtgen"/>
          <p:cNvSpPr/>
          <p:nvPr/>
        </p:nvSpPr>
        <p:spPr>
          <a:xfrm>
            <a:off x="8001024" y="4786322"/>
            <a:ext cx="428628" cy="785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153 Dikdörtgen"/>
          <p:cNvSpPr/>
          <p:nvPr/>
        </p:nvSpPr>
        <p:spPr>
          <a:xfrm>
            <a:off x="5857884" y="6286520"/>
            <a:ext cx="500066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7867650" cy="324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7704856" cy="3059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  <a:noFill/>
        </p:spPr>
        <p:txBody>
          <a:bodyPr>
            <a:normAutofit fontScale="90000"/>
          </a:bodyPr>
          <a:lstStyle/>
          <a:p>
            <a:r>
              <a:rPr lang="en-US" dirty="0" err="1">
                <a:latin typeface="Comic Sans MS" pitchFamily="66" charset="0"/>
              </a:rPr>
              <a:t>Datapath</a:t>
            </a:r>
            <a:r>
              <a:rPr lang="en-US" dirty="0">
                <a:latin typeface="Comic Sans MS" pitchFamily="66" charset="0"/>
              </a:rPr>
              <a:t> Simulation</a:t>
            </a:r>
          </a:p>
        </p:txBody>
      </p:sp>
      <p:pic>
        <p:nvPicPr>
          <p:cNvPr id="832975" name="Picture 463" descr="fig_9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4114994" cy="36004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0728"/>
            <a:ext cx="4104456" cy="162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84"/>
          <p:cNvGrpSpPr>
            <a:grpSpLocks/>
          </p:cNvGrpSpPr>
          <p:nvPr/>
        </p:nvGrpSpPr>
        <p:grpSpPr bwMode="auto">
          <a:xfrm>
            <a:off x="4169097" y="836712"/>
            <a:ext cx="5011415" cy="5995443"/>
            <a:chOff x="1973" y="778"/>
            <a:chExt cx="2890" cy="3435"/>
          </a:xfrm>
        </p:grpSpPr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3195" y="1919"/>
              <a:ext cx="1" cy="8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3177" y="2789"/>
              <a:ext cx="38" cy="62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1">
                  <a:moveTo>
                    <a:pt x="9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0" y="26"/>
                    <a:pt x="9" y="31"/>
                  </a:cubicBezTo>
                  <a:cubicBezTo>
                    <a:pt x="8" y="26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3733" y="1919"/>
              <a:ext cx="1" cy="3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3715" y="2251"/>
              <a:ext cx="38" cy="60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0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0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9" y="30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flipH="1">
              <a:off x="2713" y="3103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2671" y="3085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8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 flipH="1">
              <a:off x="2713" y="3205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" name="Freeform 47"/>
            <p:cNvSpPr>
              <a:spLocks/>
            </p:cNvSpPr>
            <p:nvPr/>
          </p:nvSpPr>
          <p:spPr bwMode="auto">
            <a:xfrm>
              <a:off x="2671" y="318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6"/>
                </a:cxn>
                <a:cxn ang="0">
                  <a:pos x="28" y="0"/>
                </a:cxn>
                <a:cxn ang="0">
                  <a:pos x="28" y="1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8"/>
                    <a:pt x="9" y="7"/>
                    <a:pt x="14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 flipH="1">
              <a:off x="2713" y="3307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2671" y="3291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6"/>
                </a:cxn>
                <a:cxn ang="0">
                  <a:pos x="28" y="17"/>
                </a:cxn>
                <a:cxn ang="0">
                  <a:pos x="14" y="11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9" y="10"/>
                    <a:pt x="5" y="9"/>
                    <a:pt x="0" y="8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 flipH="1">
              <a:off x="2713" y="3409"/>
              <a:ext cx="28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8" name="Freeform 51"/>
            <p:cNvSpPr>
              <a:spLocks/>
            </p:cNvSpPr>
            <p:nvPr/>
          </p:nvSpPr>
          <p:spPr bwMode="auto">
            <a:xfrm>
              <a:off x="2671" y="3393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9"/>
                    <a:pt x="0" y="8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" name="Rectangle 52"/>
            <p:cNvSpPr>
              <a:spLocks noChangeArrowheads="1"/>
            </p:cNvSpPr>
            <p:nvPr/>
          </p:nvSpPr>
          <p:spPr bwMode="auto">
            <a:xfrm>
              <a:off x="4639" y="158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" name="Rectangle 53"/>
            <p:cNvSpPr>
              <a:spLocks noChangeArrowheads="1"/>
            </p:cNvSpPr>
            <p:nvPr/>
          </p:nvSpPr>
          <p:spPr bwMode="auto">
            <a:xfrm>
              <a:off x="2254" y="1776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21" name="Rectangle 54"/>
            <p:cNvSpPr>
              <a:spLocks noChangeArrowheads="1"/>
            </p:cNvSpPr>
            <p:nvPr/>
          </p:nvSpPr>
          <p:spPr bwMode="auto">
            <a:xfrm>
              <a:off x="4652" y="1690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22" name="Rectangle 55"/>
            <p:cNvSpPr>
              <a:spLocks noChangeArrowheads="1"/>
            </p:cNvSpPr>
            <p:nvPr/>
          </p:nvSpPr>
          <p:spPr bwMode="auto">
            <a:xfrm>
              <a:off x="2249" y="1035"/>
              <a:ext cx="78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" name="Rectangle 56"/>
            <p:cNvSpPr>
              <a:spLocks noChangeArrowheads="1"/>
            </p:cNvSpPr>
            <p:nvPr/>
          </p:nvSpPr>
          <p:spPr bwMode="auto">
            <a:xfrm>
              <a:off x="2249" y="119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4" name="Rectangle 57"/>
            <p:cNvSpPr>
              <a:spLocks noChangeArrowheads="1"/>
            </p:cNvSpPr>
            <p:nvPr/>
          </p:nvSpPr>
          <p:spPr bwMode="auto">
            <a:xfrm>
              <a:off x="2249" y="1589"/>
              <a:ext cx="78" cy="28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5" name="Rectangle 58"/>
            <p:cNvSpPr>
              <a:spLocks noChangeArrowheads="1"/>
            </p:cNvSpPr>
            <p:nvPr/>
          </p:nvSpPr>
          <p:spPr bwMode="auto">
            <a:xfrm>
              <a:off x="2254" y="1299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14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26" name="Line 59"/>
            <p:cNvSpPr>
              <a:spLocks noChangeShapeType="1"/>
            </p:cNvSpPr>
            <p:nvPr/>
          </p:nvSpPr>
          <p:spPr bwMode="auto">
            <a:xfrm>
              <a:off x="2345" y="1093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7" name="Freeform 60"/>
            <p:cNvSpPr>
              <a:spLocks/>
            </p:cNvSpPr>
            <p:nvPr/>
          </p:nvSpPr>
          <p:spPr bwMode="auto">
            <a:xfrm>
              <a:off x="2899" y="1077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1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8"/>
                  </a:cubicBezTo>
                  <a:cubicBezTo>
                    <a:pt x="24" y="9"/>
                    <a:pt x="19" y="10"/>
                    <a:pt x="14" y="1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8" name="Line 61"/>
            <p:cNvSpPr>
              <a:spLocks noChangeShapeType="1"/>
            </p:cNvSpPr>
            <p:nvPr/>
          </p:nvSpPr>
          <p:spPr bwMode="auto">
            <a:xfrm>
              <a:off x="2345" y="1251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2899" y="1235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8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0" name="Line 63"/>
            <p:cNvSpPr>
              <a:spLocks noChangeShapeType="1"/>
            </p:cNvSpPr>
            <p:nvPr/>
          </p:nvSpPr>
          <p:spPr bwMode="auto">
            <a:xfrm>
              <a:off x="2345" y="1349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2899" y="1331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2" name="Line 65"/>
            <p:cNvSpPr>
              <a:spLocks noChangeShapeType="1"/>
            </p:cNvSpPr>
            <p:nvPr/>
          </p:nvSpPr>
          <p:spPr bwMode="auto">
            <a:xfrm>
              <a:off x="2345" y="1445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>
              <a:off x="2899" y="142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4" name="Rectangle 67"/>
            <p:cNvSpPr>
              <a:spLocks noChangeArrowheads="1"/>
            </p:cNvSpPr>
            <p:nvPr/>
          </p:nvSpPr>
          <p:spPr bwMode="auto">
            <a:xfrm>
              <a:off x="2291" y="105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35" name="Rectangle 68"/>
            <p:cNvSpPr>
              <a:spLocks noChangeArrowheads="1"/>
            </p:cNvSpPr>
            <p:nvPr/>
          </p:nvSpPr>
          <p:spPr bwMode="auto">
            <a:xfrm>
              <a:off x="2254" y="1383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13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2254" y="1690"/>
              <a:ext cx="6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37" name="Line 70"/>
            <p:cNvSpPr>
              <a:spLocks noChangeShapeType="1"/>
            </p:cNvSpPr>
            <p:nvPr/>
          </p:nvSpPr>
          <p:spPr bwMode="auto">
            <a:xfrm>
              <a:off x="3733" y="2539"/>
              <a:ext cx="1" cy="2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3715" y="2785"/>
              <a:ext cx="38" cy="62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18" y="0"/>
                </a:cxn>
                <a:cxn ang="0">
                  <a:pos x="19" y="1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9" y="6"/>
                </a:cxn>
              </a:cxnLst>
              <a:rect l="0" t="0" r="r" b="b"/>
              <a:pathLst>
                <a:path w="19" h="31">
                  <a:moveTo>
                    <a:pt x="9" y="6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1"/>
                    <a:pt x="11" y="26"/>
                    <a:pt x="9" y="31"/>
                  </a:cubicBezTo>
                  <a:cubicBezTo>
                    <a:pt x="8" y="26"/>
                    <a:pt x="7" y="21"/>
                    <a:pt x="6" y="1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39" name="Line 72"/>
            <p:cNvSpPr>
              <a:spLocks noChangeShapeType="1"/>
            </p:cNvSpPr>
            <p:nvPr/>
          </p:nvSpPr>
          <p:spPr bwMode="auto">
            <a:xfrm>
              <a:off x="3737" y="2699"/>
              <a:ext cx="63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0" name="Freeform 73"/>
            <p:cNvSpPr>
              <a:spLocks/>
            </p:cNvSpPr>
            <p:nvPr/>
          </p:nvSpPr>
          <p:spPr bwMode="auto">
            <a:xfrm>
              <a:off x="4359" y="2681"/>
              <a:ext cx="60" cy="3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6"/>
                </a:cxn>
                <a:cxn ang="0">
                  <a:pos x="30" y="9"/>
                </a:cxn>
                <a:cxn ang="0">
                  <a:pos x="15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5" y="9"/>
                </a:cxn>
              </a:cxnLst>
              <a:rect l="0" t="0" r="r" b="b"/>
              <a:pathLst>
                <a:path w="30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5" y="8"/>
                    <a:pt x="30" y="9"/>
                  </a:cubicBezTo>
                  <a:cubicBezTo>
                    <a:pt x="25" y="11"/>
                    <a:pt x="20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1" name="Line 74"/>
            <p:cNvSpPr>
              <a:spLocks noChangeShapeType="1"/>
            </p:cNvSpPr>
            <p:nvPr/>
          </p:nvSpPr>
          <p:spPr bwMode="auto">
            <a:xfrm>
              <a:off x="3025" y="2447"/>
              <a:ext cx="4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2" name="Freeform 75"/>
            <p:cNvSpPr>
              <a:spLocks/>
            </p:cNvSpPr>
            <p:nvPr/>
          </p:nvSpPr>
          <p:spPr bwMode="auto">
            <a:xfrm>
              <a:off x="3413" y="2431"/>
              <a:ext cx="56" cy="34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8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8"/>
                </a:cxn>
              </a:cxnLst>
              <a:rect l="0" t="0" r="r" b="b"/>
              <a:pathLst>
                <a:path w="28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3" y="7"/>
                    <a:pt x="28" y="8"/>
                  </a:cubicBezTo>
                  <a:cubicBezTo>
                    <a:pt x="23" y="9"/>
                    <a:pt x="19" y="10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3141" y="2187"/>
              <a:ext cx="462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2" y="0"/>
                </a:cxn>
                <a:cxn ang="0">
                  <a:pos x="462" y="82"/>
                </a:cxn>
              </a:cxnLst>
              <a:rect l="0" t="0" r="r" b="b"/>
              <a:pathLst>
                <a:path w="462" h="82">
                  <a:moveTo>
                    <a:pt x="0" y="0"/>
                  </a:moveTo>
                  <a:lnTo>
                    <a:pt x="462" y="0"/>
                  </a:lnTo>
                  <a:lnTo>
                    <a:pt x="462" y="8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>
              <a:off x="3583" y="2253"/>
              <a:ext cx="38" cy="6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0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5"/>
                </a:cxn>
              </a:cxnLst>
              <a:rect l="0" t="0" r="r" b="b"/>
              <a:pathLst>
                <a:path w="19" h="30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0"/>
                  </a:cubicBezTo>
                  <a:cubicBezTo>
                    <a:pt x="9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5" name="Line 78"/>
            <p:cNvSpPr>
              <a:spLocks noChangeShapeType="1"/>
            </p:cNvSpPr>
            <p:nvPr/>
          </p:nvSpPr>
          <p:spPr bwMode="auto">
            <a:xfrm>
              <a:off x="3471" y="3623"/>
              <a:ext cx="1" cy="1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6" name="Freeform 79"/>
            <p:cNvSpPr>
              <a:spLocks/>
            </p:cNvSpPr>
            <p:nvPr/>
          </p:nvSpPr>
          <p:spPr bwMode="auto">
            <a:xfrm>
              <a:off x="3451" y="3803"/>
              <a:ext cx="38" cy="6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0" y="5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1"/>
                  </a:cubicBezTo>
                  <a:cubicBezTo>
                    <a:pt x="9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7" name="Freeform 80"/>
            <p:cNvSpPr>
              <a:spLocks/>
            </p:cNvSpPr>
            <p:nvPr/>
          </p:nvSpPr>
          <p:spPr bwMode="auto">
            <a:xfrm>
              <a:off x="3691" y="3745"/>
              <a:ext cx="760" cy="74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760" h="74">
                  <a:moveTo>
                    <a:pt x="760" y="0"/>
                  </a:moveTo>
                  <a:lnTo>
                    <a:pt x="0" y="0"/>
                  </a:lnTo>
                  <a:lnTo>
                    <a:pt x="0" y="7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8" name="Freeform 81"/>
            <p:cNvSpPr>
              <a:spLocks/>
            </p:cNvSpPr>
            <p:nvPr/>
          </p:nvSpPr>
          <p:spPr bwMode="auto">
            <a:xfrm>
              <a:off x="3673" y="3803"/>
              <a:ext cx="38" cy="62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9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9" y="5"/>
                </a:cxn>
              </a:cxnLst>
              <a:rect l="0" t="0" r="r" b="b"/>
              <a:pathLst>
                <a:path w="19" h="31">
                  <a:moveTo>
                    <a:pt x="9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0" y="25"/>
                    <a:pt x="9" y="31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49" name="Freeform 82"/>
            <p:cNvSpPr>
              <a:spLocks/>
            </p:cNvSpPr>
            <p:nvPr/>
          </p:nvSpPr>
          <p:spPr bwMode="auto">
            <a:xfrm>
              <a:off x="1973" y="879"/>
              <a:ext cx="1634" cy="3334"/>
            </a:xfrm>
            <a:custGeom>
              <a:avLst/>
              <a:gdLst/>
              <a:ahLst/>
              <a:cxnLst>
                <a:cxn ang="0">
                  <a:pos x="1634" y="3206"/>
                </a:cxn>
                <a:cxn ang="0">
                  <a:pos x="1634" y="3334"/>
                </a:cxn>
                <a:cxn ang="0">
                  <a:pos x="0" y="3334"/>
                </a:cxn>
                <a:cxn ang="0">
                  <a:pos x="0" y="0"/>
                </a:cxn>
                <a:cxn ang="0">
                  <a:pos x="1498" y="0"/>
                </a:cxn>
                <a:cxn ang="0">
                  <a:pos x="1498" y="90"/>
                </a:cxn>
              </a:cxnLst>
              <a:rect l="0" t="0" r="r" b="b"/>
              <a:pathLst>
                <a:path w="1634" h="3334">
                  <a:moveTo>
                    <a:pt x="1634" y="3206"/>
                  </a:moveTo>
                  <a:lnTo>
                    <a:pt x="1634" y="3334"/>
                  </a:lnTo>
                  <a:lnTo>
                    <a:pt x="0" y="3334"/>
                  </a:lnTo>
                  <a:lnTo>
                    <a:pt x="0" y="0"/>
                  </a:lnTo>
                  <a:lnTo>
                    <a:pt x="1498" y="0"/>
                  </a:lnTo>
                  <a:lnTo>
                    <a:pt x="1498" y="9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0" name="Freeform 83"/>
            <p:cNvSpPr>
              <a:spLocks/>
            </p:cNvSpPr>
            <p:nvPr/>
          </p:nvSpPr>
          <p:spPr bwMode="auto">
            <a:xfrm>
              <a:off x="3451" y="953"/>
              <a:ext cx="38" cy="62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3" y="15"/>
                </a:cxn>
                <a:cxn ang="0">
                  <a:pos x="10" y="31"/>
                </a:cxn>
                <a:cxn ang="0">
                  <a:pos x="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5"/>
                </a:cxn>
              </a:cxnLst>
              <a:rect l="0" t="0" r="r" b="b"/>
              <a:pathLst>
                <a:path w="19" h="31">
                  <a:moveTo>
                    <a:pt x="10" y="5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20"/>
                    <a:pt x="11" y="25"/>
                    <a:pt x="10" y="31"/>
                  </a:cubicBezTo>
                  <a:cubicBezTo>
                    <a:pt x="8" y="25"/>
                    <a:pt x="7" y="20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1" name="Line 84"/>
            <p:cNvSpPr>
              <a:spLocks noChangeShapeType="1"/>
            </p:cNvSpPr>
            <p:nvPr/>
          </p:nvSpPr>
          <p:spPr bwMode="auto">
            <a:xfrm>
              <a:off x="3215" y="4015"/>
              <a:ext cx="13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2" name="Freeform 85"/>
            <p:cNvSpPr>
              <a:spLocks/>
            </p:cNvSpPr>
            <p:nvPr/>
          </p:nvSpPr>
          <p:spPr bwMode="auto">
            <a:xfrm>
              <a:off x="3331" y="399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6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9" y="7"/>
                    <a:pt x="24" y="8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3" name="Rectangle 86"/>
            <p:cNvSpPr>
              <a:spLocks noChangeArrowheads="1"/>
            </p:cNvSpPr>
            <p:nvPr/>
          </p:nvSpPr>
          <p:spPr bwMode="auto">
            <a:xfrm>
              <a:off x="3376" y="4112"/>
              <a:ext cx="19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4" name="Rectangle 87"/>
            <p:cNvSpPr>
              <a:spLocks noChangeArrowheads="1"/>
            </p:cNvSpPr>
            <p:nvPr/>
          </p:nvSpPr>
          <p:spPr bwMode="auto">
            <a:xfrm>
              <a:off x="2753" y="2140"/>
              <a:ext cx="38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Constant in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5" name="Rectangle 88"/>
            <p:cNvSpPr>
              <a:spLocks noChangeArrowheads="1"/>
            </p:cNvSpPr>
            <p:nvPr/>
          </p:nvSpPr>
          <p:spPr bwMode="auto">
            <a:xfrm>
              <a:off x="3370" y="2086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6" name="Line 89"/>
            <p:cNvSpPr>
              <a:spLocks noChangeShapeType="1"/>
            </p:cNvSpPr>
            <p:nvPr/>
          </p:nvSpPr>
          <p:spPr bwMode="auto">
            <a:xfrm flipV="1">
              <a:off x="3385" y="2151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7" name="Rectangle 90"/>
            <p:cNvSpPr>
              <a:spLocks noChangeArrowheads="1"/>
            </p:cNvSpPr>
            <p:nvPr/>
          </p:nvSpPr>
          <p:spPr bwMode="auto">
            <a:xfrm>
              <a:off x="3665" y="192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58" name="Line 91"/>
            <p:cNvSpPr>
              <a:spLocks noChangeShapeType="1"/>
            </p:cNvSpPr>
            <p:nvPr/>
          </p:nvSpPr>
          <p:spPr bwMode="auto">
            <a:xfrm flipV="1">
              <a:off x="3693" y="196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59" name="Freeform 92"/>
            <p:cNvSpPr>
              <a:spLocks/>
            </p:cNvSpPr>
            <p:nvPr/>
          </p:nvSpPr>
          <p:spPr bwMode="auto">
            <a:xfrm>
              <a:off x="3465" y="2313"/>
              <a:ext cx="394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4" y="0"/>
                </a:cxn>
                <a:cxn ang="0">
                  <a:pos x="394" y="224"/>
                </a:cxn>
                <a:cxn ang="0">
                  <a:pos x="0" y="22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4" h="224">
                  <a:moveTo>
                    <a:pt x="0" y="0"/>
                  </a:moveTo>
                  <a:lnTo>
                    <a:pt x="394" y="0"/>
                  </a:lnTo>
                  <a:lnTo>
                    <a:pt x="394" y="224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0" name="Rectangle 93"/>
            <p:cNvSpPr>
              <a:spLocks noChangeArrowheads="1"/>
            </p:cNvSpPr>
            <p:nvPr/>
          </p:nvSpPr>
          <p:spPr bwMode="auto">
            <a:xfrm>
              <a:off x="3555" y="2419"/>
              <a:ext cx="2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MUX 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1" name="Rectangle 94"/>
            <p:cNvSpPr>
              <a:spLocks noChangeArrowheads="1"/>
            </p:cNvSpPr>
            <p:nvPr/>
          </p:nvSpPr>
          <p:spPr bwMode="auto">
            <a:xfrm>
              <a:off x="3583" y="2327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2" name="Rectangle 95"/>
            <p:cNvSpPr>
              <a:spLocks noChangeArrowheads="1"/>
            </p:cNvSpPr>
            <p:nvPr/>
          </p:nvSpPr>
          <p:spPr bwMode="auto">
            <a:xfrm>
              <a:off x="3716" y="2327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3" name="Freeform 96"/>
            <p:cNvSpPr>
              <a:spLocks/>
            </p:cNvSpPr>
            <p:nvPr/>
          </p:nvSpPr>
          <p:spPr bwMode="auto">
            <a:xfrm>
              <a:off x="2959" y="1005"/>
              <a:ext cx="1046" cy="9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6" y="0"/>
                </a:cxn>
                <a:cxn ang="0">
                  <a:pos x="1046" y="916"/>
                </a:cxn>
                <a:cxn ang="0">
                  <a:pos x="0" y="9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46" h="916">
                  <a:moveTo>
                    <a:pt x="0" y="0"/>
                  </a:moveTo>
                  <a:lnTo>
                    <a:pt x="1046" y="0"/>
                  </a:lnTo>
                  <a:lnTo>
                    <a:pt x="1046" y="916"/>
                  </a:lnTo>
                  <a:lnTo>
                    <a:pt x="0" y="9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5875" cap="flat">
              <a:solidFill>
                <a:srgbClr val="00A0C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4" name="Freeform 97"/>
            <p:cNvSpPr>
              <a:spLocks/>
            </p:cNvSpPr>
            <p:nvPr/>
          </p:nvSpPr>
          <p:spPr bwMode="auto">
            <a:xfrm>
              <a:off x="2959" y="2851"/>
              <a:ext cx="1046" cy="7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6" y="0"/>
                </a:cxn>
                <a:cxn ang="0">
                  <a:pos x="1046" y="786"/>
                </a:cxn>
                <a:cxn ang="0">
                  <a:pos x="0" y="78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46" h="786">
                  <a:moveTo>
                    <a:pt x="0" y="0"/>
                  </a:moveTo>
                  <a:lnTo>
                    <a:pt x="1046" y="0"/>
                  </a:lnTo>
                  <a:lnTo>
                    <a:pt x="1046" y="786"/>
                  </a:lnTo>
                  <a:lnTo>
                    <a:pt x="0" y="7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65" name="Rectangle 98"/>
            <p:cNvSpPr>
              <a:spLocks noChangeArrowheads="1"/>
            </p:cNvSpPr>
            <p:nvPr/>
          </p:nvSpPr>
          <p:spPr bwMode="auto">
            <a:xfrm>
              <a:off x="3352" y="1041"/>
              <a:ext cx="22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6" name="Rectangle 99"/>
            <p:cNvSpPr>
              <a:spLocks noChangeArrowheads="1"/>
            </p:cNvSpPr>
            <p:nvPr/>
          </p:nvSpPr>
          <p:spPr bwMode="auto">
            <a:xfrm>
              <a:off x="2977" y="1056"/>
              <a:ext cx="20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 dirty="0">
                  <a:solidFill>
                    <a:srgbClr val="000000"/>
                  </a:solidFill>
                  <a:latin typeface="Comic Sans MS" pitchFamily="66" charset="0"/>
                </a:rPr>
                <a:t>Write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  <p:sp>
          <p:nvSpPr>
            <p:cNvPr id="67" name="Rectangle 100"/>
            <p:cNvSpPr>
              <a:spLocks noChangeArrowheads="1"/>
            </p:cNvSpPr>
            <p:nvPr/>
          </p:nvSpPr>
          <p:spPr bwMode="auto">
            <a:xfrm>
              <a:off x="2977" y="1302"/>
              <a:ext cx="3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8" name="Rectangle 101"/>
            <p:cNvSpPr>
              <a:spLocks noChangeArrowheads="1"/>
            </p:cNvSpPr>
            <p:nvPr/>
          </p:nvSpPr>
          <p:spPr bwMode="auto">
            <a:xfrm>
              <a:off x="2977" y="1682"/>
              <a:ext cx="3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9" name="Rectangle 102"/>
            <p:cNvSpPr>
              <a:spLocks noChangeArrowheads="1"/>
            </p:cNvSpPr>
            <p:nvPr/>
          </p:nvSpPr>
          <p:spPr bwMode="auto">
            <a:xfrm>
              <a:off x="3674" y="1682"/>
              <a:ext cx="33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 address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0" name="Rectangle 103"/>
            <p:cNvSpPr>
              <a:spLocks noChangeArrowheads="1"/>
            </p:cNvSpPr>
            <p:nvPr/>
          </p:nvSpPr>
          <p:spPr bwMode="auto">
            <a:xfrm>
              <a:off x="3095" y="1832"/>
              <a:ext cx="22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1" name="Rectangle 104"/>
            <p:cNvSpPr>
              <a:spLocks noChangeArrowheads="1"/>
            </p:cNvSpPr>
            <p:nvPr/>
          </p:nvSpPr>
          <p:spPr bwMode="auto">
            <a:xfrm>
              <a:off x="3628" y="1832"/>
              <a:ext cx="21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 data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auto">
            <a:xfrm>
              <a:off x="3387" y="140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auto">
            <a:xfrm>
              <a:off x="3442" y="1411"/>
              <a:ext cx="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x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auto">
            <a:xfrm>
              <a:off x="3504" y="1401"/>
              <a:ext cx="6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 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auto">
            <a:xfrm>
              <a:off x="3280" y="1484"/>
              <a:ext cx="42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 dirty="0">
                  <a:solidFill>
                    <a:srgbClr val="000000"/>
                  </a:solidFill>
                  <a:latin typeface="Comic Sans MS" pitchFamily="66" charset="0"/>
                </a:rPr>
                <a:t>Register file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auto">
            <a:xfrm>
              <a:off x="3163" y="2855"/>
              <a:ext cx="5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auto">
            <a:xfrm>
              <a:off x="3701" y="2855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auto">
            <a:xfrm>
              <a:off x="3336" y="3163"/>
              <a:ext cx="28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Function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auto">
            <a:xfrm>
              <a:off x="3416" y="3245"/>
              <a:ext cx="13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unit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auto">
            <a:xfrm>
              <a:off x="3127" y="192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1" name="Line 114"/>
            <p:cNvSpPr>
              <a:spLocks noChangeShapeType="1"/>
            </p:cNvSpPr>
            <p:nvPr/>
          </p:nvSpPr>
          <p:spPr bwMode="auto">
            <a:xfrm flipV="1">
              <a:off x="3155" y="196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" name="Line 115"/>
            <p:cNvSpPr>
              <a:spLocks noChangeShapeType="1"/>
            </p:cNvSpPr>
            <p:nvPr/>
          </p:nvSpPr>
          <p:spPr bwMode="auto">
            <a:xfrm>
              <a:off x="3195" y="2591"/>
              <a:ext cx="118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3" name="Freeform 116"/>
            <p:cNvSpPr>
              <a:spLocks/>
            </p:cNvSpPr>
            <p:nvPr/>
          </p:nvSpPr>
          <p:spPr bwMode="auto">
            <a:xfrm>
              <a:off x="4359" y="2573"/>
              <a:ext cx="60" cy="38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6"/>
                </a:cxn>
                <a:cxn ang="0">
                  <a:pos x="30" y="9"/>
                </a:cxn>
                <a:cxn ang="0">
                  <a:pos x="15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5" y="9"/>
                </a:cxn>
              </a:cxnLst>
              <a:rect l="0" t="0" r="r" b="b"/>
              <a:pathLst>
                <a:path w="30" h="19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20" y="7"/>
                    <a:pt x="25" y="8"/>
                    <a:pt x="30" y="9"/>
                  </a:cubicBezTo>
                  <a:cubicBezTo>
                    <a:pt x="25" y="10"/>
                    <a:pt x="20" y="12"/>
                    <a:pt x="15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4" name="Rectangle 117"/>
            <p:cNvSpPr>
              <a:spLocks noChangeArrowheads="1"/>
            </p:cNvSpPr>
            <p:nvPr/>
          </p:nvSpPr>
          <p:spPr bwMode="auto">
            <a:xfrm>
              <a:off x="4143" y="2493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5" name="Line 118"/>
            <p:cNvSpPr>
              <a:spLocks noChangeShapeType="1"/>
            </p:cNvSpPr>
            <p:nvPr/>
          </p:nvSpPr>
          <p:spPr bwMode="auto">
            <a:xfrm flipV="1">
              <a:off x="4157" y="2553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6" name="Rectangle 119"/>
            <p:cNvSpPr>
              <a:spLocks noChangeArrowheads="1"/>
            </p:cNvSpPr>
            <p:nvPr/>
          </p:nvSpPr>
          <p:spPr bwMode="auto">
            <a:xfrm>
              <a:off x="4143" y="2600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87" name="Line 120"/>
            <p:cNvSpPr>
              <a:spLocks noChangeShapeType="1"/>
            </p:cNvSpPr>
            <p:nvPr/>
          </p:nvSpPr>
          <p:spPr bwMode="auto">
            <a:xfrm flipV="1">
              <a:off x="4157" y="2667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" name="Freeform 121"/>
            <p:cNvSpPr>
              <a:spLocks/>
            </p:cNvSpPr>
            <p:nvPr/>
          </p:nvSpPr>
          <p:spPr bwMode="auto">
            <a:xfrm>
              <a:off x="3387" y="3865"/>
              <a:ext cx="394" cy="2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4" y="0"/>
                </a:cxn>
                <a:cxn ang="0">
                  <a:pos x="394" y="222"/>
                </a:cxn>
                <a:cxn ang="0">
                  <a:pos x="0" y="2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4" h="222">
                  <a:moveTo>
                    <a:pt x="0" y="0"/>
                  </a:moveTo>
                  <a:lnTo>
                    <a:pt x="394" y="0"/>
                  </a:lnTo>
                  <a:lnTo>
                    <a:pt x="394" y="222"/>
                  </a:lnTo>
                  <a:lnTo>
                    <a:pt x="0" y="2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9" name="Rectangle 122"/>
            <p:cNvSpPr>
              <a:spLocks noChangeArrowheads="1"/>
            </p:cNvSpPr>
            <p:nvPr/>
          </p:nvSpPr>
          <p:spPr bwMode="auto">
            <a:xfrm>
              <a:off x="3451" y="3984"/>
              <a:ext cx="2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MUX 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0" name="Rectangle 123"/>
            <p:cNvSpPr>
              <a:spLocks noChangeArrowheads="1"/>
            </p:cNvSpPr>
            <p:nvPr/>
          </p:nvSpPr>
          <p:spPr bwMode="auto">
            <a:xfrm>
              <a:off x="3456" y="3874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1" name="Rectangle 124"/>
            <p:cNvSpPr>
              <a:spLocks noChangeArrowheads="1"/>
            </p:cNvSpPr>
            <p:nvPr/>
          </p:nvSpPr>
          <p:spPr bwMode="auto">
            <a:xfrm>
              <a:off x="3670" y="3874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2" name="Line 125"/>
            <p:cNvSpPr>
              <a:spLocks noChangeShapeType="1"/>
            </p:cNvSpPr>
            <p:nvPr/>
          </p:nvSpPr>
          <p:spPr bwMode="auto">
            <a:xfrm flipV="1">
              <a:off x="3435" y="3719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3" name="Rectangle 126"/>
            <p:cNvSpPr>
              <a:spLocks noChangeArrowheads="1"/>
            </p:cNvSpPr>
            <p:nvPr/>
          </p:nvSpPr>
          <p:spPr bwMode="auto">
            <a:xfrm>
              <a:off x="3403" y="3681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4" name="Line 127"/>
            <p:cNvSpPr>
              <a:spLocks noChangeShapeType="1"/>
            </p:cNvSpPr>
            <p:nvPr/>
          </p:nvSpPr>
          <p:spPr bwMode="auto">
            <a:xfrm flipV="1">
              <a:off x="4097" y="3715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95" name="Rectangle 128"/>
            <p:cNvSpPr>
              <a:spLocks noChangeArrowheads="1"/>
            </p:cNvSpPr>
            <p:nvPr/>
          </p:nvSpPr>
          <p:spPr bwMode="auto">
            <a:xfrm>
              <a:off x="4082" y="3644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6" name="Rectangle 129"/>
            <p:cNvSpPr>
              <a:spLocks noChangeArrowheads="1"/>
            </p:cNvSpPr>
            <p:nvPr/>
          </p:nvSpPr>
          <p:spPr bwMode="auto">
            <a:xfrm>
              <a:off x="4470" y="3704"/>
              <a:ext cx="24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Data in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7" name="Rectangle 130"/>
            <p:cNvSpPr>
              <a:spLocks noChangeArrowheads="1"/>
            </p:cNvSpPr>
            <p:nvPr/>
          </p:nvSpPr>
          <p:spPr bwMode="auto">
            <a:xfrm>
              <a:off x="3240" y="2492"/>
              <a:ext cx="19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8" name="Rectangle 131"/>
            <p:cNvSpPr>
              <a:spLocks noChangeArrowheads="1"/>
            </p:cNvSpPr>
            <p:nvPr/>
          </p:nvSpPr>
          <p:spPr bwMode="auto">
            <a:xfrm>
              <a:off x="3772" y="2596"/>
              <a:ext cx="18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Bus 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99" name="Rectangle 132"/>
            <p:cNvSpPr>
              <a:spLocks noChangeArrowheads="1"/>
            </p:cNvSpPr>
            <p:nvPr/>
          </p:nvSpPr>
          <p:spPr bwMode="auto">
            <a:xfrm>
              <a:off x="2106" y="1051"/>
              <a:ext cx="4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0" name="Rectangle 133"/>
            <p:cNvSpPr>
              <a:spLocks noChangeArrowheads="1"/>
            </p:cNvSpPr>
            <p:nvPr/>
          </p:nvSpPr>
          <p:spPr bwMode="auto">
            <a:xfrm>
              <a:off x="2157" y="1051"/>
              <a:ext cx="7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W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1" name="Rectangle 134"/>
            <p:cNvSpPr>
              <a:spLocks noChangeArrowheads="1"/>
            </p:cNvSpPr>
            <p:nvPr/>
          </p:nvSpPr>
          <p:spPr bwMode="auto">
            <a:xfrm>
              <a:off x="2254" y="1603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2" name="Rectangle 135"/>
            <p:cNvSpPr>
              <a:spLocks noChangeArrowheads="1"/>
            </p:cNvSpPr>
            <p:nvPr/>
          </p:nvSpPr>
          <p:spPr bwMode="auto">
            <a:xfrm>
              <a:off x="2108" y="1689"/>
              <a:ext cx="10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3" name="Rectangle 136"/>
            <p:cNvSpPr>
              <a:spLocks noChangeArrowheads="1"/>
            </p:cNvSpPr>
            <p:nvPr/>
          </p:nvSpPr>
          <p:spPr bwMode="auto">
            <a:xfrm>
              <a:off x="2254" y="1212"/>
              <a:ext cx="7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15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4" name="Rectangle 137"/>
            <p:cNvSpPr>
              <a:spLocks noChangeArrowheads="1"/>
            </p:cNvSpPr>
            <p:nvPr/>
          </p:nvSpPr>
          <p:spPr bwMode="auto">
            <a:xfrm>
              <a:off x="2113" y="1298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5" name="Rectangle 138"/>
            <p:cNvSpPr>
              <a:spLocks noChangeArrowheads="1"/>
            </p:cNvSpPr>
            <p:nvPr/>
          </p:nvSpPr>
          <p:spPr bwMode="auto">
            <a:xfrm>
              <a:off x="2169" y="1298"/>
              <a:ext cx="5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6" name="Rectangle 139"/>
            <p:cNvSpPr>
              <a:spLocks noChangeArrowheads="1"/>
            </p:cNvSpPr>
            <p:nvPr/>
          </p:nvSpPr>
          <p:spPr bwMode="auto">
            <a:xfrm>
              <a:off x="2702" y="778"/>
              <a:ext cx="3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07" name="Line 140"/>
            <p:cNvSpPr>
              <a:spLocks noChangeShapeType="1"/>
            </p:cNvSpPr>
            <p:nvPr/>
          </p:nvSpPr>
          <p:spPr bwMode="auto">
            <a:xfrm flipV="1">
              <a:off x="2717" y="845"/>
              <a:ext cx="66" cy="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8" name="Line 141"/>
            <p:cNvSpPr>
              <a:spLocks noChangeShapeType="1"/>
            </p:cNvSpPr>
            <p:nvPr/>
          </p:nvSpPr>
          <p:spPr bwMode="auto">
            <a:xfrm>
              <a:off x="2345" y="1635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09" name="Freeform 142"/>
            <p:cNvSpPr>
              <a:spLocks/>
            </p:cNvSpPr>
            <p:nvPr/>
          </p:nvSpPr>
          <p:spPr bwMode="auto">
            <a:xfrm>
              <a:off x="2899" y="1617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0" name="Line 143"/>
            <p:cNvSpPr>
              <a:spLocks noChangeShapeType="1"/>
            </p:cNvSpPr>
            <p:nvPr/>
          </p:nvSpPr>
          <p:spPr bwMode="auto">
            <a:xfrm>
              <a:off x="2345" y="1731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1" name="Freeform 144"/>
            <p:cNvSpPr>
              <a:spLocks/>
            </p:cNvSpPr>
            <p:nvPr/>
          </p:nvSpPr>
          <p:spPr bwMode="auto">
            <a:xfrm>
              <a:off x="2899" y="1713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2" name="Line 145"/>
            <p:cNvSpPr>
              <a:spLocks noChangeShapeType="1"/>
            </p:cNvSpPr>
            <p:nvPr/>
          </p:nvSpPr>
          <p:spPr bwMode="auto">
            <a:xfrm>
              <a:off x="2345" y="1827"/>
              <a:ext cx="5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3" name="Freeform 146"/>
            <p:cNvSpPr>
              <a:spLocks/>
            </p:cNvSpPr>
            <p:nvPr/>
          </p:nvSpPr>
          <p:spPr bwMode="auto">
            <a:xfrm>
              <a:off x="2899" y="1809"/>
              <a:ext cx="56" cy="3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4" y="5"/>
                </a:cxn>
                <a:cxn ang="0">
                  <a:pos x="28" y="9"/>
                </a:cxn>
                <a:cxn ang="0">
                  <a:pos x="14" y="12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5" y="9"/>
                </a:cxn>
              </a:cxnLst>
              <a:rect l="0" t="0" r="r" b="b"/>
              <a:pathLst>
                <a:path w="28" h="17">
                  <a:moveTo>
                    <a:pt x="5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6"/>
                    <a:pt x="24" y="7"/>
                    <a:pt x="28" y="9"/>
                  </a:cubicBezTo>
                  <a:cubicBezTo>
                    <a:pt x="24" y="10"/>
                    <a:pt x="19" y="11"/>
                    <a:pt x="14" y="1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4" name="Line 147"/>
            <p:cNvSpPr>
              <a:spLocks noChangeShapeType="1"/>
            </p:cNvSpPr>
            <p:nvPr/>
          </p:nvSpPr>
          <p:spPr bwMode="auto">
            <a:xfrm flipH="1">
              <a:off x="4049" y="1635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5" name="Freeform 148"/>
            <p:cNvSpPr>
              <a:spLocks/>
            </p:cNvSpPr>
            <p:nvPr/>
          </p:nvSpPr>
          <p:spPr bwMode="auto">
            <a:xfrm>
              <a:off x="4009" y="161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6" name="Line 149"/>
            <p:cNvSpPr>
              <a:spLocks noChangeShapeType="1"/>
            </p:cNvSpPr>
            <p:nvPr/>
          </p:nvSpPr>
          <p:spPr bwMode="auto">
            <a:xfrm flipH="1">
              <a:off x="4049" y="1731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7" name="Freeform 150"/>
            <p:cNvSpPr>
              <a:spLocks/>
            </p:cNvSpPr>
            <p:nvPr/>
          </p:nvSpPr>
          <p:spPr bwMode="auto">
            <a:xfrm>
              <a:off x="4009" y="171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8" name="Line 151"/>
            <p:cNvSpPr>
              <a:spLocks noChangeShapeType="1"/>
            </p:cNvSpPr>
            <p:nvPr/>
          </p:nvSpPr>
          <p:spPr bwMode="auto">
            <a:xfrm flipH="1">
              <a:off x="4049" y="1827"/>
              <a:ext cx="57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19" name="Freeform 152"/>
            <p:cNvSpPr>
              <a:spLocks/>
            </p:cNvSpPr>
            <p:nvPr/>
          </p:nvSpPr>
          <p:spPr bwMode="auto">
            <a:xfrm>
              <a:off x="4009" y="1809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7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7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9" y="11"/>
                    <a:pt x="5" y="10"/>
                    <a:pt x="0" y="9"/>
                  </a:cubicBezTo>
                  <a:cubicBezTo>
                    <a:pt x="5" y="7"/>
                    <a:pt x="9" y="6"/>
                    <a:pt x="14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20" name="Rectangle 153"/>
            <p:cNvSpPr>
              <a:spLocks noChangeArrowheads="1"/>
            </p:cNvSpPr>
            <p:nvPr/>
          </p:nvSpPr>
          <p:spPr bwMode="auto">
            <a:xfrm>
              <a:off x="4736" y="1689"/>
              <a:ext cx="9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BA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1" name="Rectangle 154"/>
            <p:cNvSpPr>
              <a:spLocks noChangeArrowheads="1"/>
            </p:cNvSpPr>
            <p:nvPr/>
          </p:nvSpPr>
          <p:spPr bwMode="auto">
            <a:xfrm>
              <a:off x="4652" y="1603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9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2" name="Rectangle 155"/>
            <p:cNvSpPr>
              <a:spLocks noChangeArrowheads="1"/>
            </p:cNvSpPr>
            <p:nvPr/>
          </p:nvSpPr>
          <p:spPr bwMode="auto">
            <a:xfrm>
              <a:off x="4447" y="2541"/>
              <a:ext cx="41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Address out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3" name="Rectangle 156"/>
            <p:cNvSpPr>
              <a:spLocks noChangeArrowheads="1"/>
            </p:cNvSpPr>
            <p:nvPr/>
          </p:nvSpPr>
          <p:spPr bwMode="auto">
            <a:xfrm>
              <a:off x="4447" y="2660"/>
              <a:ext cx="29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Data out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4" name="Rectangle 157"/>
            <p:cNvSpPr>
              <a:spLocks noChangeArrowheads="1"/>
            </p:cNvSpPr>
            <p:nvPr/>
          </p:nvSpPr>
          <p:spPr bwMode="auto">
            <a:xfrm>
              <a:off x="2599" y="3064"/>
              <a:ext cx="4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V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5" name="Rectangle 158"/>
            <p:cNvSpPr>
              <a:spLocks noChangeArrowheads="1"/>
            </p:cNvSpPr>
            <p:nvPr/>
          </p:nvSpPr>
          <p:spPr bwMode="auto">
            <a:xfrm>
              <a:off x="2603" y="3165"/>
              <a:ext cx="4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6" name="Rectangle 159"/>
            <p:cNvSpPr>
              <a:spLocks noChangeArrowheads="1"/>
            </p:cNvSpPr>
            <p:nvPr/>
          </p:nvSpPr>
          <p:spPr bwMode="auto">
            <a:xfrm>
              <a:off x="2599" y="3267"/>
              <a:ext cx="5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N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7" name="Rectangle 160"/>
            <p:cNvSpPr>
              <a:spLocks noChangeArrowheads="1"/>
            </p:cNvSpPr>
            <p:nvPr/>
          </p:nvSpPr>
          <p:spPr bwMode="auto">
            <a:xfrm>
              <a:off x="2603" y="3368"/>
              <a:ext cx="5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Z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8" name="Rectangle 161"/>
            <p:cNvSpPr>
              <a:spLocks noChangeArrowheads="1"/>
            </p:cNvSpPr>
            <p:nvPr/>
          </p:nvSpPr>
          <p:spPr bwMode="auto">
            <a:xfrm>
              <a:off x="4649" y="1775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7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29" name="Rectangle 162"/>
            <p:cNvSpPr>
              <a:spLocks noChangeArrowheads="1"/>
            </p:cNvSpPr>
            <p:nvPr/>
          </p:nvSpPr>
          <p:spPr bwMode="auto">
            <a:xfrm>
              <a:off x="2982" y="3972"/>
              <a:ext cx="1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MD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30" name="Rectangle 163"/>
            <p:cNvSpPr>
              <a:spLocks noChangeArrowheads="1"/>
            </p:cNvSpPr>
            <p:nvPr/>
          </p:nvSpPr>
          <p:spPr bwMode="auto">
            <a:xfrm>
              <a:off x="3142" y="3972"/>
              <a:ext cx="3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1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31" name="Rectangle 164"/>
            <p:cNvSpPr>
              <a:spLocks noChangeArrowheads="1"/>
            </p:cNvSpPr>
            <p:nvPr/>
          </p:nvSpPr>
          <p:spPr bwMode="auto">
            <a:xfrm>
              <a:off x="3117" y="3957"/>
              <a:ext cx="80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2" name="Line 165"/>
            <p:cNvSpPr>
              <a:spLocks noChangeShapeType="1"/>
            </p:cNvSpPr>
            <p:nvPr/>
          </p:nvSpPr>
          <p:spPr bwMode="auto">
            <a:xfrm flipH="1">
              <a:off x="4049" y="313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3" name="Freeform 166"/>
            <p:cNvSpPr>
              <a:spLocks/>
            </p:cNvSpPr>
            <p:nvPr/>
          </p:nvSpPr>
          <p:spPr bwMode="auto">
            <a:xfrm>
              <a:off x="4007" y="3117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4" name="Line 167"/>
            <p:cNvSpPr>
              <a:spLocks noChangeShapeType="1"/>
            </p:cNvSpPr>
            <p:nvPr/>
          </p:nvSpPr>
          <p:spPr bwMode="auto">
            <a:xfrm flipH="1">
              <a:off x="4049" y="3231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5" name="Freeform 168"/>
            <p:cNvSpPr>
              <a:spLocks/>
            </p:cNvSpPr>
            <p:nvPr/>
          </p:nvSpPr>
          <p:spPr bwMode="auto">
            <a:xfrm>
              <a:off x="4007" y="321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6" name="Rectangle 169"/>
            <p:cNvSpPr>
              <a:spLocks noChangeArrowheads="1"/>
            </p:cNvSpPr>
            <p:nvPr/>
          </p:nvSpPr>
          <p:spPr bwMode="auto">
            <a:xfrm>
              <a:off x="2798" y="2413"/>
              <a:ext cx="110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MB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37" name="Rectangle 170"/>
            <p:cNvSpPr>
              <a:spLocks noChangeArrowheads="1"/>
            </p:cNvSpPr>
            <p:nvPr/>
          </p:nvSpPr>
          <p:spPr bwMode="auto">
            <a:xfrm>
              <a:off x="2929" y="2397"/>
              <a:ext cx="78" cy="116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38" name="Rectangle 171"/>
            <p:cNvSpPr>
              <a:spLocks noChangeArrowheads="1"/>
            </p:cNvSpPr>
            <p:nvPr/>
          </p:nvSpPr>
          <p:spPr bwMode="auto">
            <a:xfrm>
              <a:off x="2949" y="240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6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39" name="Line 172"/>
            <p:cNvSpPr>
              <a:spLocks noChangeShapeType="1"/>
            </p:cNvSpPr>
            <p:nvPr/>
          </p:nvSpPr>
          <p:spPr bwMode="auto">
            <a:xfrm flipH="1">
              <a:off x="4049" y="332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0" name="Freeform 173"/>
            <p:cNvSpPr>
              <a:spLocks/>
            </p:cNvSpPr>
            <p:nvPr/>
          </p:nvSpPr>
          <p:spPr bwMode="auto">
            <a:xfrm>
              <a:off x="4007" y="3309"/>
              <a:ext cx="56" cy="34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28" y="16"/>
                </a:cxn>
                <a:cxn ang="0">
                  <a:pos x="28" y="17"/>
                </a:cxn>
                <a:cxn ang="0">
                  <a:pos x="14" y="11"/>
                </a:cxn>
                <a:cxn ang="0">
                  <a:pos x="0" y="8"/>
                </a:cxn>
                <a:cxn ang="0">
                  <a:pos x="14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3" y="8"/>
                </a:cxn>
              </a:cxnLst>
              <a:rect l="0" t="0" r="r" b="b"/>
              <a:pathLst>
                <a:path w="28" h="17">
                  <a:moveTo>
                    <a:pt x="23" y="8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0" y="10"/>
                    <a:pt x="5" y="9"/>
                    <a:pt x="0" y="8"/>
                  </a:cubicBezTo>
                  <a:cubicBezTo>
                    <a:pt x="5" y="7"/>
                    <a:pt x="10" y="6"/>
                    <a:pt x="14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1" name="Line 174"/>
            <p:cNvSpPr>
              <a:spLocks noChangeShapeType="1"/>
            </p:cNvSpPr>
            <p:nvPr/>
          </p:nvSpPr>
          <p:spPr bwMode="auto">
            <a:xfrm flipH="1">
              <a:off x="4049" y="3421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2" name="Freeform 175"/>
            <p:cNvSpPr>
              <a:spLocks/>
            </p:cNvSpPr>
            <p:nvPr/>
          </p:nvSpPr>
          <p:spPr bwMode="auto">
            <a:xfrm>
              <a:off x="4007" y="3403"/>
              <a:ext cx="56" cy="34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8" y="17"/>
                </a:cxn>
                <a:cxn ang="0">
                  <a:pos x="28" y="17"/>
                </a:cxn>
                <a:cxn ang="0">
                  <a:pos x="14" y="12"/>
                </a:cxn>
                <a:cxn ang="0">
                  <a:pos x="0" y="9"/>
                </a:cxn>
                <a:cxn ang="0">
                  <a:pos x="14" y="6"/>
                </a:cxn>
                <a:cxn ang="0">
                  <a:pos x="28" y="0"/>
                </a:cxn>
                <a:cxn ang="0">
                  <a:pos x="28" y="1"/>
                </a:cxn>
                <a:cxn ang="0">
                  <a:pos x="23" y="9"/>
                </a:cxn>
              </a:cxnLst>
              <a:rect l="0" t="0" r="r" b="b"/>
              <a:pathLst>
                <a:path w="28" h="17">
                  <a:moveTo>
                    <a:pt x="23" y="9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11"/>
                    <a:pt x="5" y="10"/>
                    <a:pt x="0" y="9"/>
                  </a:cubicBezTo>
                  <a:cubicBezTo>
                    <a:pt x="5" y="8"/>
                    <a:pt x="10" y="7"/>
                    <a:pt x="14" y="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3" name="Rectangle 176"/>
            <p:cNvSpPr>
              <a:spLocks noChangeArrowheads="1"/>
            </p:cNvSpPr>
            <p:nvPr/>
          </p:nvSpPr>
          <p:spPr bwMode="auto">
            <a:xfrm>
              <a:off x="4259" y="3185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44" name="Rectangle 177"/>
            <p:cNvSpPr>
              <a:spLocks noChangeArrowheads="1"/>
            </p:cNvSpPr>
            <p:nvPr/>
          </p:nvSpPr>
          <p:spPr bwMode="auto">
            <a:xfrm>
              <a:off x="4346" y="3211"/>
              <a:ext cx="9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FS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45" name="Rectangle 178"/>
            <p:cNvSpPr>
              <a:spLocks noChangeArrowheads="1"/>
            </p:cNvSpPr>
            <p:nvPr/>
          </p:nvSpPr>
          <p:spPr bwMode="auto">
            <a:xfrm>
              <a:off x="4259" y="3091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5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46" name="Rectangle 179"/>
            <p:cNvSpPr>
              <a:spLocks noChangeArrowheads="1"/>
            </p:cNvSpPr>
            <p:nvPr/>
          </p:nvSpPr>
          <p:spPr bwMode="auto">
            <a:xfrm>
              <a:off x="4247" y="3081"/>
              <a:ext cx="78" cy="38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47" name="Rectangle 180"/>
            <p:cNvSpPr>
              <a:spLocks noChangeArrowheads="1"/>
            </p:cNvSpPr>
            <p:nvPr/>
          </p:nvSpPr>
          <p:spPr bwMode="auto">
            <a:xfrm>
              <a:off x="4259" y="3279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3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148" name="Rectangle 181"/>
            <p:cNvSpPr>
              <a:spLocks noChangeArrowheads="1"/>
            </p:cNvSpPr>
            <p:nvPr/>
          </p:nvSpPr>
          <p:spPr bwMode="auto">
            <a:xfrm>
              <a:off x="4259" y="3373"/>
              <a:ext cx="4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u="none">
                  <a:solidFill>
                    <a:srgbClr val="000000"/>
                  </a:solidFill>
                  <a:latin typeface="Comic Sans MS" pitchFamily="66" charset="0"/>
                </a:rPr>
                <a:t>2</a:t>
              </a:r>
              <a:endParaRPr lang="en-US" sz="2000" baseline="-25000">
                <a:latin typeface="Comic Sans MS" pitchFamily="66" charset="0"/>
              </a:endParaRPr>
            </a:p>
          </p:txBody>
        </p:sp>
      </p:grpSp>
      <p:sp>
        <p:nvSpPr>
          <p:cNvPr id="149" name="148 Dikdörtgen"/>
          <p:cNvSpPr/>
          <p:nvPr/>
        </p:nvSpPr>
        <p:spPr>
          <a:xfrm>
            <a:off x="0" y="1412776"/>
            <a:ext cx="39959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149 Dikdörtgen"/>
          <p:cNvSpPr/>
          <p:nvPr/>
        </p:nvSpPr>
        <p:spPr>
          <a:xfrm>
            <a:off x="611560" y="2996952"/>
            <a:ext cx="504056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153 Serbest Form"/>
          <p:cNvSpPr/>
          <p:nvPr/>
        </p:nvSpPr>
        <p:spPr>
          <a:xfrm>
            <a:off x="3869635" y="1219200"/>
            <a:ext cx="861391" cy="318052"/>
          </a:xfrm>
          <a:custGeom>
            <a:avLst/>
            <a:gdLst>
              <a:gd name="connsiteX0" fmla="*/ 0 w 861391"/>
              <a:gd name="connsiteY0" fmla="*/ 318052 h 318052"/>
              <a:gd name="connsiteX1" fmla="*/ 66261 w 861391"/>
              <a:gd name="connsiteY1" fmla="*/ 225287 h 318052"/>
              <a:gd name="connsiteX2" fmla="*/ 106017 w 861391"/>
              <a:gd name="connsiteY2" fmla="*/ 212035 h 318052"/>
              <a:gd name="connsiteX3" fmla="*/ 185530 w 861391"/>
              <a:gd name="connsiteY3" fmla="*/ 145774 h 318052"/>
              <a:gd name="connsiteX4" fmla="*/ 238539 w 861391"/>
              <a:gd name="connsiteY4" fmla="*/ 132522 h 318052"/>
              <a:gd name="connsiteX5" fmla="*/ 318052 w 861391"/>
              <a:gd name="connsiteY5" fmla="*/ 92765 h 318052"/>
              <a:gd name="connsiteX6" fmla="*/ 384313 w 861391"/>
              <a:gd name="connsiteY6" fmla="*/ 39757 h 318052"/>
              <a:gd name="connsiteX7" fmla="*/ 463826 w 861391"/>
              <a:gd name="connsiteY7" fmla="*/ 0 h 318052"/>
              <a:gd name="connsiteX8" fmla="*/ 834887 w 861391"/>
              <a:gd name="connsiteY8" fmla="*/ 13252 h 318052"/>
              <a:gd name="connsiteX9" fmla="*/ 861391 w 861391"/>
              <a:gd name="connsiteY9" fmla="*/ 39757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1391" h="318052">
                <a:moveTo>
                  <a:pt x="0" y="318052"/>
                </a:moveTo>
                <a:cubicBezTo>
                  <a:pt x="20728" y="276595"/>
                  <a:pt x="25965" y="252151"/>
                  <a:pt x="66261" y="225287"/>
                </a:cubicBezTo>
                <a:cubicBezTo>
                  <a:pt x="77884" y="217539"/>
                  <a:pt x="92765" y="216452"/>
                  <a:pt x="106017" y="212035"/>
                </a:cubicBezTo>
                <a:cubicBezTo>
                  <a:pt x="130319" y="187733"/>
                  <a:pt x="154028" y="161525"/>
                  <a:pt x="185530" y="145774"/>
                </a:cubicBezTo>
                <a:cubicBezTo>
                  <a:pt x="201821" y="137629"/>
                  <a:pt x="220869" y="136939"/>
                  <a:pt x="238539" y="132522"/>
                </a:cubicBezTo>
                <a:cubicBezTo>
                  <a:pt x="352464" y="56569"/>
                  <a:pt x="208328" y="147626"/>
                  <a:pt x="318052" y="92765"/>
                </a:cubicBezTo>
                <a:cubicBezTo>
                  <a:pt x="372429" y="65577"/>
                  <a:pt x="343231" y="72623"/>
                  <a:pt x="384313" y="39757"/>
                </a:cubicBezTo>
                <a:cubicBezTo>
                  <a:pt x="421015" y="10395"/>
                  <a:pt x="421832" y="13998"/>
                  <a:pt x="463826" y="0"/>
                </a:cubicBezTo>
                <a:cubicBezTo>
                  <a:pt x="587513" y="4417"/>
                  <a:pt x="711735" y="937"/>
                  <a:pt x="834887" y="13252"/>
                </a:cubicBezTo>
                <a:cubicBezTo>
                  <a:pt x="847319" y="14495"/>
                  <a:pt x="861391" y="39757"/>
                  <a:pt x="861391" y="39757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5" name="154 Serbest Form"/>
          <p:cNvSpPr/>
          <p:nvPr/>
        </p:nvSpPr>
        <p:spPr>
          <a:xfrm>
            <a:off x="3299791" y="1524000"/>
            <a:ext cx="2796209" cy="4890502"/>
          </a:xfrm>
          <a:custGeom>
            <a:avLst/>
            <a:gdLst>
              <a:gd name="connsiteX0" fmla="*/ 0 w 2796209"/>
              <a:gd name="connsiteY0" fmla="*/ 0 h 4890502"/>
              <a:gd name="connsiteX1" fmla="*/ 145774 w 2796209"/>
              <a:gd name="connsiteY1" fmla="*/ 13252 h 4890502"/>
              <a:gd name="connsiteX2" fmla="*/ 198783 w 2796209"/>
              <a:gd name="connsiteY2" fmla="*/ 39757 h 4890502"/>
              <a:gd name="connsiteX3" fmla="*/ 304800 w 2796209"/>
              <a:gd name="connsiteY3" fmla="*/ 53009 h 4890502"/>
              <a:gd name="connsiteX4" fmla="*/ 397566 w 2796209"/>
              <a:gd name="connsiteY4" fmla="*/ 92765 h 4890502"/>
              <a:gd name="connsiteX5" fmla="*/ 503583 w 2796209"/>
              <a:gd name="connsiteY5" fmla="*/ 145774 h 4890502"/>
              <a:gd name="connsiteX6" fmla="*/ 636105 w 2796209"/>
              <a:gd name="connsiteY6" fmla="*/ 265043 h 4890502"/>
              <a:gd name="connsiteX7" fmla="*/ 689113 w 2796209"/>
              <a:gd name="connsiteY7" fmla="*/ 304800 h 4890502"/>
              <a:gd name="connsiteX8" fmla="*/ 755374 w 2796209"/>
              <a:gd name="connsiteY8" fmla="*/ 371061 h 4890502"/>
              <a:gd name="connsiteX9" fmla="*/ 821635 w 2796209"/>
              <a:gd name="connsiteY9" fmla="*/ 424070 h 4890502"/>
              <a:gd name="connsiteX10" fmla="*/ 940905 w 2796209"/>
              <a:gd name="connsiteY10" fmla="*/ 596348 h 4890502"/>
              <a:gd name="connsiteX11" fmla="*/ 1086679 w 2796209"/>
              <a:gd name="connsiteY11" fmla="*/ 834887 h 4890502"/>
              <a:gd name="connsiteX12" fmla="*/ 1166192 w 2796209"/>
              <a:gd name="connsiteY12" fmla="*/ 1046922 h 4890502"/>
              <a:gd name="connsiteX13" fmla="*/ 1219200 w 2796209"/>
              <a:gd name="connsiteY13" fmla="*/ 1179443 h 4890502"/>
              <a:gd name="connsiteX14" fmla="*/ 1232452 w 2796209"/>
              <a:gd name="connsiteY14" fmla="*/ 1232452 h 4890502"/>
              <a:gd name="connsiteX15" fmla="*/ 1272209 w 2796209"/>
              <a:gd name="connsiteY15" fmla="*/ 1351722 h 4890502"/>
              <a:gd name="connsiteX16" fmla="*/ 1325218 w 2796209"/>
              <a:gd name="connsiteY16" fmla="*/ 1524000 h 4890502"/>
              <a:gd name="connsiteX17" fmla="*/ 1338470 w 2796209"/>
              <a:gd name="connsiteY17" fmla="*/ 1590261 h 4890502"/>
              <a:gd name="connsiteX18" fmla="*/ 1378226 w 2796209"/>
              <a:gd name="connsiteY18" fmla="*/ 1749287 h 4890502"/>
              <a:gd name="connsiteX19" fmla="*/ 1404731 w 2796209"/>
              <a:gd name="connsiteY19" fmla="*/ 1855304 h 4890502"/>
              <a:gd name="connsiteX20" fmla="*/ 1417983 w 2796209"/>
              <a:gd name="connsiteY20" fmla="*/ 1908313 h 4890502"/>
              <a:gd name="connsiteX21" fmla="*/ 1431235 w 2796209"/>
              <a:gd name="connsiteY21" fmla="*/ 1948070 h 4890502"/>
              <a:gd name="connsiteX22" fmla="*/ 1457739 w 2796209"/>
              <a:gd name="connsiteY22" fmla="*/ 2093843 h 4890502"/>
              <a:gd name="connsiteX23" fmla="*/ 1470992 w 2796209"/>
              <a:gd name="connsiteY23" fmla="*/ 2133600 h 4890502"/>
              <a:gd name="connsiteX24" fmla="*/ 1497496 w 2796209"/>
              <a:gd name="connsiteY24" fmla="*/ 2252870 h 4890502"/>
              <a:gd name="connsiteX25" fmla="*/ 1524000 w 2796209"/>
              <a:gd name="connsiteY25" fmla="*/ 2478157 h 4890502"/>
              <a:gd name="connsiteX26" fmla="*/ 1563757 w 2796209"/>
              <a:gd name="connsiteY26" fmla="*/ 2544417 h 4890502"/>
              <a:gd name="connsiteX27" fmla="*/ 1577009 w 2796209"/>
              <a:gd name="connsiteY27" fmla="*/ 2610678 h 4890502"/>
              <a:gd name="connsiteX28" fmla="*/ 1603513 w 2796209"/>
              <a:gd name="connsiteY28" fmla="*/ 2650435 h 4890502"/>
              <a:gd name="connsiteX29" fmla="*/ 1616766 w 2796209"/>
              <a:gd name="connsiteY29" fmla="*/ 2743200 h 4890502"/>
              <a:gd name="connsiteX30" fmla="*/ 1643270 w 2796209"/>
              <a:gd name="connsiteY30" fmla="*/ 2849217 h 4890502"/>
              <a:gd name="connsiteX31" fmla="*/ 1656522 w 2796209"/>
              <a:gd name="connsiteY31" fmla="*/ 2902226 h 4890502"/>
              <a:gd name="connsiteX32" fmla="*/ 1683026 w 2796209"/>
              <a:gd name="connsiteY32" fmla="*/ 2955235 h 4890502"/>
              <a:gd name="connsiteX33" fmla="*/ 1709531 w 2796209"/>
              <a:gd name="connsiteY33" fmla="*/ 3034748 h 4890502"/>
              <a:gd name="connsiteX34" fmla="*/ 1722783 w 2796209"/>
              <a:gd name="connsiteY34" fmla="*/ 3087757 h 4890502"/>
              <a:gd name="connsiteX35" fmla="*/ 1749287 w 2796209"/>
              <a:gd name="connsiteY35" fmla="*/ 3140765 h 4890502"/>
              <a:gd name="connsiteX36" fmla="*/ 1789044 w 2796209"/>
              <a:gd name="connsiteY36" fmla="*/ 3246783 h 4890502"/>
              <a:gd name="connsiteX37" fmla="*/ 1815548 w 2796209"/>
              <a:gd name="connsiteY37" fmla="*/ 3392557 h 4890502"/>
              <a:gd name="connsiteX38" fmla="*/ 1842052 w 2796209"/>
              <a:gd name="connsiteY38" fmla="*/ 3472070 h 4890502"/>
              <a:gd name="connsiteX39" fmla="*/ 1855305 w 2796209"/>
              <a:gd name="connsiteY39" fmla="*/ 3538330 h 4890502"/>
              <a:gd name="connsiteX40" fmla="*/ 1868557 w 2796209"/>
              <a:gd name="connsiteY40" fmla="*/ 3578087 h 4890502"/>
              <a:gd name="connsiteX41" fmla="*/ 1895061 w 2796209"/>
              <a:gd name="connsiteY41" fmla="*/ 3750365 h 4890502"/>
              <a:gd name="connsiteX42" fmla="*/ 1948070 w 2796209"/>
              <a:gd name="connsiteY42" fmla="*/ 3896139 h 4890502"/>
              <a:gd name="connsiteX43" fmla="*/ 2001079 w 2796209"/>
              <a:gd name="connsiteY43" fmla="*/ 4015409 h 4890502"/>
              <a:gd name="connsiteX44" fmla="*/ 2040835 w 2796209"/>
              <a:gd name="connsiteY44" fmla="*/ 4055165 h 4890502"/>
              <a:gd name="connsiteX45" fmla="*/ 2054087 w 2796209"/>
              <a:gd name="connsiteY45" fmla="*/ 4094922 h 4890502"/>
              <a:gd name="connsiteX46" fmla="*/ 2093844 w 2796209"/>
              <a:gd name="connsiteY46" fmla="*/ 4134678 h 4890502"/>
              <a:gd name="connsiteX47" fmla="*/ 2107096 w 2796209"/>
              <a:gd name="connsiteY47" fmla="*/ 4200939 h 4890502"/>
              <a:gd name="connsiteX48" fmla="*/ 2120348 w 2796209"/>
              <a:gd name="connsiteY48" fmla="*/ 4253948 h 4890502"/>
              <a:gd name="connsiteX49" fmla="*/ 2146852 w 2796209"/>
              <a:gd name="connsiteY49" fmla="*/ 4306957 h 4890502"/>
              <a:gd name="connsiteX50" fmla="*/ 2160105 w 2796209"/>
              <a:gd name="connsiteY50" fmla="*/ 4346713 h 4890502"/>
              <a:gd name="connsiteX51" fmla="*/ 2186609 w 2796209"/>
              <a:gd name="connsiteY51" fmla="*/ 4386470 h 4890502"/>
              <a:gd name="connsiteX52" fmla="*/ 2199861 w 2796209"/>
              <a:gd name="connsiteY52" fmla="*/ 4426226 h 4890502"/>
              <a:gd name="connsiteX53" fmla="*/ 2226366 w 2796209"/>
              <a:gd name="connsiteY53" fmla="*/ 4479235 h 4890502"/>
              <a:gd name="connsiteX54" fmla="*/ 2279374 w 2796209"/>
              <a:gd name="connsiteY54" fmla="*/ 4598504 h 4890502"/>
              <a:gd name="connsiteX55" fmla="*/ 2319131 w 2796209"/>
              <a:gd name="connsiteY55" fmla="*/ 4638261 h 4890502"/>
              <a:gd name="connsiteX56" fmla="*/ 2358887 w 2796209"/>
              <a:gd name="connsiteY56" fmla="*/ 4651513 h 4890502"/>
              <a:gd name="connsiteX57" fmla="*/ 2438400 w 2796209"/>
              <a:gd name="connsiteY57" fmla="*/ 4704522 h 4890502"/>
              <a:gd name="connsiteX58" fmla="*/ 2491409 w 2796209"/>
              <a:gd name="connsiteY58" fmla="*/ 4770783 h 4890502"/>
              <a:gd name="connsiteX59" fmla="*/ 2610679 w 2796209"/>
              <a:gd name="connsiteY59" fmla="*/ 4837043 h 4890502"/>
              <a:gd name="connsiteX60" fmla="*/ 2796209 w 2796209"/>
              <a:gd name="connsiteY60" fmla="*/ 4863548 h 48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96209" h="4890502">
                <a:moveTo>
                  <a:pt x="0" y="0"/>
                </a:moveTo>
                <a:cubicBezTo>
                  <a:pt x="48591" y="4417"/>
                  <a:pt x="97930" y="3683"/>
                  <a:pt x="145774" y="13252"/>
                </a:cubicBezTo>
                <a:cubicBezTo>
                  <a:pt x="165146" y="17126"/>
                  <a:pt x="179617" y="34966"/>
                  <a:pt x="198783" y="39757"/>
                </a:cubicBezTo>
                <a:cubicBezTo>
                  <a:pt x="233334" y="48395"/>
                  <a:pt x="269461" y="48592"/>
                  <a:pt x="304800" y="53009"/>
                </a:cubicBezTo>
                <a:cubicBezTo>
                  <a:pt x="386449" y="80225"/>
                  <a:pt x="299323" y="49101"/>
                  <a:pt x="397566" y="92765"/>
                </a:cubicBezTo>
                <a:cubicBezTo>
                  <a:pt x="466139" y="123242"/>
                  <a:pt x="452385" y="107376"/>
                  <a:pt x="503583" y="145774"/>
                </a:cubicBezTo>
                <a:cubicBezTo>
                  <a:pt x="624076" y="236143"/>
                  <a:pt x="516889" y="159073"/>
                  <a:pt x="636105" y="265043"/>
                </a:cubicBezTo>
                <a:cubicBezTo>
                  <a:pt x="652613" y="279717"/>
                  <a:pt x="672605" y="290126"/>
                  <a:pt x="689113" y="304800"/>
                </a:cubicBezTo>
                <a:cubicBezTo>
                  <a:pt x="712459" y="325552"/>
                  <a:pt x="732157" y="350165"/>
                  <a:pt x="755374" y="371061"/>
                </a:cubicBezTo>
                <a:cubicBezTo>
                  <a:pt x="776398" y="389983"/>
                  <a:pt x="803654" y="402236"/>
                  <a:pt x="821635" y="424070"/>
                </a:cubicBezTo>
                <a:cubicBezTo>
                  <a:pt x="866036" y="477985"/>
                  <a:pt x="898998" y="540472"/>
                  <a:pt x="940905" y="596348"/>
                </a:cubicBezTo>
                <a:cubicBezTo>
                  <a:pt x="996192" y="670065"/>
                  <a:pt x="1057438" y="747163"/>
                  <a:pt x="1086679" y="834887"/>
                </a:cubicBezTo>
                <a:cubicBezTo>
                  <a:pt x="1123577" y="945581"/>
                  <a:pt x="1110728" y="912223"/>
                  <a:pt x="1166192" y="1046922"/>
                </a:cubicBezTo>
                <a:cubicBezTo>
                  <a:pt x="1188621" y="1101393"/>
                  <a:pt x="1204789" y="1129004"/>
                  <a:pt x="1219200" y="1179443"/>
                </a:cubicBezTo>
                <a:cubicBezTo>
                  <a:pt x="1224204" y="1196956"/>
                  <a:pt x="1227096" y="1215044"/>
                  <a:pt x="1232452" y="1232452"/>
                </a:cubicBezTo>
                <a:cubicBezTo>
                  <a:pt x="1244776" y="1272506"/>
                  <a:pt x="1272209" y="1351722"/>
                  <a:pt x="1272209" y="1351722"/>
                </a:cubicBezTo>
                <a:cubicBezTo>
                  <a:pt x="1303581" y="1634071"/>
                  <a:pt x="1252802" y="1361064"/>
                  <a:pt x="1325218" y="1524000"/>
                </a:cubicBezTo>
                <a:cubicBezTo>
                  <a:pt x="1334366" y="1544583"/>
                  <a:pt x="1333311" y="1568335"/>
                  <a:pt x="1338470" y="1590261"/>
                </a:cubicBezTo>
                <a:cubicBezTo>
                  <a:pt x="1350985" y="1643449"/>
                  <a:pt x="1364974" y="1696278"/>
                  <a:pt x="1378226" y="1749287"/>
                </a:cubicBezTo>
                <a:lnTo>
                  <a:pt x="1404731" y="1855304"/>
                </a:lnTo>
                <a:cubicBezTo>
                  <a:pt x="1409148" y="1872974"/>
                  <a:pt x="1412224" y="1891034"/>
                  <a:pt x="1417983" y="1908313"/>
                </a:cubicBezTo>
                <a:cubicBezTo>
                  <a:pt x="1422400" y="1921565"/>
                  <a:pt x="1427847" y="1934518"/>
                  <a:pt x="1431235" y="1948070"/>
                </a:cubicBezTo>
                <a:cubicBezTo>
                  <a:pt x="1455359" y="2044567"/>
                  <a:pt x="1434101" y="1987473"/>
                  <a:pt x="1457739" y="2093843"/>
                </a:cubicBezTo>
                <a:cubicBezTo>
                  <a:pt x="1460769" y="2107480"/>
                  <a:pt x="1467604" y="2120048"/>
                  <a:pt x="1470992" y="2133600"/>
                </a:cubicBezTo>
                <a:cubicBezTo>
                  <a:pt x="1480870" y="2173110"/>
                  <a:pt x="1488661" y="2213113"/>
                  <a:pt x="1497496" y="2252870"/>
                </a:cubicBezTo>
                <a:cubicBezTo>
                  <a:pt x="1497963" y="2258007"/>
                  <a:pt x="1511108" y="2442703"/>
                  <a:pt x="1524000" y="2478157"/>
                </a:cubicBezTo>
                <a:cubicBezTo>
                  <a:pt x="1532802" y="2502364"/>
                  <a:pt x="1550505" y="2522330"/>
                  <a:pt x="1563757" y="2544417"/>
                </a:cubicBezTo>
                <a:cubicBezTo>
                  <a:pt x="1568174" y="2566504"/>
                  <a:pt x="1569100" y="2589588"/>
                  <a:pt x="1577009" y="2610678"/>
                </a:cubicBezTo>
                <a:cubicBezTo>
                  <a:pt x="1582601" y="2625591"/>
                  <a:pt x="1598936" y="2635180"/>
                  <a:pt x="1603513" y="2650435"/>
                </a:cubicBezTo>
                <a:cubicBezTo>
                  <a:pt x="1612489" y="2680353"/>
                  <a:pt x="1610640" y="2712571"/>
                  <a:pt x="1616766" y="2743200"/>
                </a:cubicBezTo>
                <a:cubicBezTo>
                  <a:pt x="1623910" y="2778919"/>
                  <a:pt x="1634435" y="2813878"/>
                  <a:pt x="1643270" y="2849217"/>
                </a:cubicBezTo>
                <a:cubicBezTo>
                  <a:pt x="1647687" y="2866887"/>
                  <a:pt x="1648377" y="2885935"/>
                  <a:pt x="1656522" y="2902226"/>
                </a:cubicBezTo>
                <a:cubicBezTo>
                  <a:pt x="1665357" y="2919896"/>
                  <a:pt x="1675689" y="2936893"/>
                  <a:pt x="1683026" y="2955235"/>
                </a:cubicBezTo>
                <a:cubicBezTo>
                  <a:pt x="1693402" y="2981175"/>
                  <a:pt x="1702755" y="3007644"/>
                  <a:pt x="1709531" y="3034748"/>
                </a:cubicBezTo>
                <a:cubicBezTo>
                  <a:pt x="1713948" y="3052418"/>
                  <a:pt x="1716388" y="3070703"/>
                  <a:pt x="1722783" y="3087757"/>
                </a:cubicBezTo>
                <a:cubicBezTo>
                  <a:pt x="1729719" y="3106254"/>
                  <a:pt x="1740452" y="3123096"/>
                  <a:pt x="1749287" y="3140765"/>
                </a:cubicBezTo>
                <a:cubicBezTo>
                  <a:pt x="1783302" y="3276827"/>
                  <a:pt x="1737070" y="3108188"/>
                  <a:pt x="1789044" y="3246783"/>
                </a:cubicBezTo>
                <a:cubicBezTo>
                  <a:pt x="1807976" y="3297267"/>
                  <a:pt x="1802972" y="3338061"/>
                  <a:pt x="1815548" y="3392557"/>
                </a:cubicBezTo>
                <a:cubicBezTo>
                  <a:pt x="1821830" y="3419780"/>
                  <a:pt x="1836573" y="3444675"/>
                  <a:pt x="1842052" y="3472070"/>
                </a:cubicBezTo>
                <a:cubicBezTo>
                  <a:pt x="1846470" y="3494157"/>
                  <a:pt x="1849842" y="3516478"/>
                  <a:pt x="1855305" y="3538330"/>
                </a:cubicBezTo>
                <a:cubicBezTo>
                  <a:pt x="1858693" y="3551882"/>
                  <a:pt x="1865169" y="3564535"/>
                  <a:pt x="1868557" y="3578087"/>
                </a:cubicBezTo>
                <a:cubicBezTo>
                  <a:pt x="1909187" y="3740609"/>
                  <a:pt x="1846771" y="3525013"/>
                  <a:pt x="1895061" y="3750365"/>
                </a:cubicBezTo>
                <a:cubicBezTo>
                  <a:pt x="1905147" y="3797435"/>
                  <a:pt x="1931575" y="3850778"/>
                  <a:pt x="1948070" y="3896139"/>
                </a:cubicBezTo>
                <a:cubicBezTo>
                  <a:pt x="1970439" y="3957655"/>
                  <a:pt x="1964305" y="3971281"/>
                  <a:pt x="2001079" y="4015409"/>
                </a:cubicBezTo>
                <a:cubicBezTo>
                  <a:pt x="2013077" y="4029806"/>
                  <a:pt x="2027583" y="4041913"/>
                  <a:pt x="2040835" y="4055165"/>
                </a:cubicBezTo>
                <a:cubicBezTo>
                  <a:pt x="2045252" y="4068417"/>
                  <a:pt x="2046338" y="4083299"/>
                  <a:pt x="2054087" y="4094922"/>
                </a:cubicBezTo>
                <a:cubicBezTo>
                  <a:pt x="2064483" y="4110516"/>
                  <a:pt x="2085463" y="4117915"/>
                  <a:pt x="2093844" y="4134678"/>
                </a:cubicBezTo>
                <a:cubicBezTo>
                  <a:pt x="2103917" y="4154824"/>
                  <a:pt x="2102210" y="4178951"/>
                  <a:pt x="2107096" y="4200939"/>
                </a:cubicBezTo>
                <a:cubicBezTo>
                  <a:pt x="2111047" y="4218719"/>
                  <a:pt x="2113953" y="4236894"/>
                  <a:pt x="2120348" y="4253948"/>
                </a:cubicBezTo>
                <a:cubicBezTo>
                  <a:pt x="2127284" y="4272445"/>
                  <a:pt x="2139070" y="4288799"/>
                  <a:pt x="2146852" y="4306957"/>
                </a:cubicBezTo>
                <a:cubicBezTo>
                  <a:pt x="2152355" y="4319796"/>
                  <a:pt x="2153858" y="4334219"/>
                  <a:pt x="2160105" y="4346713"/>
                </a:cubicBezTo>
                <a:cubicBezTo>
                  <a:pt x="2167228" y="4360959"/>
                  <a:pt x="2179486" y="4372224"/>
                  <a:pt x="2186609" y="4386470"/>
                </a:cubicBezTo>
                <a:cubicBezTo>
                  <a:pt x="2192856" y="4398964"/>
                  <a:pt x="2194358" y="4413387"/>
                  <a:pt x="2199861" y="4426226"/>
                </a:cubicBezTo>
                <a:cubicBezTo>
                  <a:pt x="2207643" y="4444384"/>
                  <a:pt x="2219029" y="4460893"/>
                  <a:pt x="2226366" y="4479235"/>
                </a:cubicBezTo>
                <a:cubicBezTo>
                  <a:pt x="2253036" y="4545910"/>
                  <a:pt x="2240149" y="4551434"/>
                  <a:pt x="2279374" y="4598504"/>
                </a:cubicBezTo>
                <a:cubicBezTo>
                  <a:pt x="2291372" y="4612902"/>
                  <a:pt x="2303537" y="4627865"/>
                  <a:pt x="2319131" y="4638261"/>
                </a:cubicBezTo>
                <a:cubicBezTo>
                  <a:pt x="2330754" y="4646010"/>
                  <a:pt x="2345635" y="4647096"/>
                  <a:pt x="2358887" y="4651513"/>
                </a:cubicBezTo>
                <a:cubicBezTo>
                  <a:pt x="2419659" y="4712282"/>
                  <a:pt x="2342124" y="4640338"/>
                  <a:pt x="2438400" y="4704522"/>
                </a:cubicBezTo>
                <a:cubicBezTo>
                  <a:pt x="2494437" y="4741880"/>
                  <a:pt x="2434686" y="4721150"/>
                  <a:pt x="2491409" y="4770783"/>
                </a:cubicBezTo>
                <a:cubicBezTo>
                  <a:pt x="2547492" y="4819855"/>
                  <a:pt x="2556075" y="4818842"/>
                  <a:pt x="2610679" y="4837043"/>
                </a:cubicBezTo>
                <a:cubicBezTo>
                  <a:pt x="2690865" y="4890502"/>
                  <a:pt x="2634508" y="4863548"/>
                  <a:pt x="2796209" y="4863548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6" name="155 Serbest Form"/>
          <p:cNvSpPr/>
          <p:nvPr/>
        </p:nvSpPr>
        <p:spPr>
          <a:xfrm>
            <a:off x="2504661" y="834887"/>
            <a:ext cx="6231485" cy="4193934"/>
          </a:xfrm>
          <a:custGeom>
            <a:avLst/>
            <a:gdLst>
              <a:gd name="connsiteX0" fmla="*/ 0 w 6231485"/>
              <a:gd name="connsiteY0" fmla="*/ 649356 h 4193934"/>
              <a:gd name="connsiteX1" fmla="*/ 212035 w 6231485"/>
              <a:gd name="connsiteY1" fmla="*/ 622852 h 4193934"/>
              <a:gd name="connsiteX2" fmla="*/ 278296 w 6231485"/>
              <a:gd name="connsiteY2" fmla="*/ 596348 h 4193934"/>
              <a:gd name="connsiteX3" fmla="*/ 516835 w 6231485"/>
              <a:gd name="connsiteY3" fmla="*/ 556591 h 4193934"/>
              <a:gd name="connsiteX4" fmla="*/ 583096 w 6231485"/>
              <a:gd name="connsiteY4" fmla="*/ 543339 h 4193934"/>
              <a:gd name="connsiteX5" fmla="*/ 636104 w 6231485"/>
              <a:gd name="connsiteY5" fmla="*/ 530087 h 4193934"/>
              <a:gd name="connsiteX6" fmla="*/ 781878 w 6231485"/>
              <a:gd name="connsiteY6" fmla="*/ 516835 h 4193934"/>
              <a:gd name="connsiteX7" fmla="*/ 927652 w 6231485"/>
              <a:gd name="connsiteY7" fmla="*/ 463826 h 4193934"/>
              <a:gd name="connsiteX8" fmla="*/ 1033669 w 6231485"/>
              <a:gd name="connsiteY8" fmla="*/ 424070 h 4193934"/>
              <a:gd name="connsiteX9" fmla="*/ 1139687 w 6231485"/>
              <a:gd name="connsiteY9" fmla="*/ 397565 h 4193934"/>
              <a:gd name="connsiteX10" fmla="*/ 1987826 w 6231485"/>
              <a:gd name="connsiteY10" fmla="*/ 331304 h 4193934"/>
              <a:gd name="connsiteX11" fmla="*/ 2438400 w 6231485"/>
              <a:gd name="connsiteY11" fmla="*/ 318052 h 4193934"/>
              <a:gd name="connsiteX12" fmla="*/ 2491409 w 6231485"/>
              <a:gd name="connsiteY12" fmla="*/ 304800 h 4193934"/>
              <a:gd name="connsiteX13" fmla="*/ 2584174 w 6231485"/>
              <a:gd name="connsiteY13" fmla="*/ 291548 h 4193934"/>
              <a:gd name="connsiteX14" fmla="*/ 2729948 w 6231485"/>
              <a:gd name="connsiteY14" fmla="*/ 251791 h 4193934"/>
              <a:gd name="connsiteX15" fmla="*/ 2994991 w 6231485"/>
              <a:gd name="connsiteY15" fmla="*/ 225287 h 4193934"/>
              <a:gd name="connsiteX16" fmla="*/ 3286539 w 6231485"/>
              <a:gd name="connsiteY16" fmla="*/ 185530 h 4193934"/>
              <a:gd name="connsiteX17" fmla="*/ 3339548 w 6231485"/>
              <a:gd name="connsiteY17" fmla="*/ 172278 h 4193934"/>
              <a:gd name="connsiteX18" fmla="*/ 3445565 w 6231485"/>
              <a:gd name="connsiteY18" fmla="*/ 159026 h 4193934"/>
              <a:gd name="connsiteX19" fmla="*/ 3498574 w 6231485"/>
              <a:gd name="connsiteY19" fmla="*/ 145774 h 4193934"/>
              <a:gd name="connsiteX20" fmla="*/ 3737113 w 6231485"/>
              <a:gd name="connsiteY20" fmla="*/ 119270 h 4193934"/>
              <a:gd name="connsiteX21" fmla="*/ 3869635 w 6231485"/>
              <a:gd name="connsiteY21" fmla="*/ 92765 h 4193934"/>
              <a:gd name="connsiteX22" fmla="*/ 3922643 w 6231485"/>
              <a:gd name="connsiteY22" fmla="*/ 79513 h 4193934"/>
              <a:gd name="connsiteX23" fmla="*/ 4055165 w 6231485"/>
              <a:gd name="connsiteY23" fmla="*/ 66261 h 4193934"/>
              <a:gd name="connsiteX24" fmla="*/ 4267200 w 6231485"/>
              <a:gd name="connsiteY24" fmla="*/ 26504 h 4193934"/>
              <a:gd name="connsiteX25" fmla="*/ 4518991 w 6231485"/>
              <a:gd name="connsiteY25" fmla="*/ 0 h 4193934"/>
              <a:gd name="connsiteX26" fmla="*/ 5022574 w 6231485"/>
              <a:gd name="connsiteY26" fmla="*/ 13252 h 4193934"/>
              <a:gd name="connsiteX27" fmla="*/ 5062330 w 6231485"/>
              <a:gd name="connsiteY27" fmla="*/ 26504 h 4193934"/>
              <a:gd name="connsiteX28" fmla="*/ 5128591 w 6231485"/>
              <a:gd name="connsiteY28" fmla="*/ 79513 h 4193934"/>
              <a:gd name="connsiteX29" fmla="*/ 5181600 w 6231485"/>
              <a:gd name="connsiteY29" fmla="*/ 132522 h 4193934"/>
              <a:gd name="connsiteX30" fmla="*/ 5221356 w 6231485"/>
              <a:gd name="connsiteY30" fmla="*/ 159026 h 4193934"/>
              <a:gd name="connsiteX31" fmla="*/ 5274365 w 6231485"/>
              <a:gd name="connsiteY31" fmla="*/ 212035 h 4193934"/>
              <a:gd name="connsiteX32" fmla="*/ 5314122 w 6231485"/>
              <a:gd name="connsiteY32" fmla="*/ 251791 h 4193934"/>
              <a:gd name="connsiteX33" fmla="*/ 5340626 w 6231485"/>
              <a:gd name="connsiteY33" fmla="*/ 278296 h 4193934"/>
              <a:gd name="connsiteX34" fmla="*/ 5393635 w 6231485"/>
              <a:gd name="connsiteY34" fmla="*/ 344556 h 4193934"/>
              <a:gd name="connsiteX35" fmla="*/ 5473148 w 6231485"/>
              <a:gd name="connsiteY35" fmla="*/ 437322 h 4193934"/>
              <a:gd name="connsiteX36" fmla="*/ 5526156 w 6231485"/>
              <a:gd name="connsiteY36" fmla="*/ 516835 h 4193934"/>
              <a:gd name="connsiteX37" fmla="*/ 5579165 w 6231485"/>
              <a:gd name="connsiteY37" fmla="*/ 583096 h 4193934"/>
              <a:gd name="connsiteX38" fmla="*/ 5592417 w 6231485"/>
              <a:gd name="connsiteY38" fmla="*/ 622852 h 4193934"/>
              <a:gd name="connsiteX39" fmla="*/ 5632174 w 6231485"/>
              <a:gd name="connsiteY39" fmla="*/ 689113 h 4193934"/>
              <a:gd name="connsiteX40" fmla="*/ 5698435 w 6231485"/>
              <a:gd name="connsiteY40" fmla="*/ 821635 h 4193934"/>
              <a:gd name="connsiteX41" fmla="*/ 5777948 w 6231485"/>
              <a:gd name="connsiteY41" fmla="*/ 940904 h 4193934"/>
              <a:gd name="connsiteX42" fmla="*/ 5830956 w 6231485"/>
              <a:gd name="connsiteY42" fmla="*/ 1033670 h 4193934"/>
              <a:gd name="connsiteX43" fmla="*/ 5870713 w 6231485"/>
              <a:gd name="connsiteY43" fmla="*/ 1152939 h 4193934"/>
              <a:gd name="connsiteX44" fmla="*/ 5910469 w 6231485"/>
              <a:gd name="connsiteY44" fmla="*/ 1232452 h 4193934"/>
              <a:gd name="connsiteX45" fmla="*/ 5936974 w 6231485"/>
              <a:gd name="connsiteY45" fmla="*/ 1311965 h 4193934"/>
              <a:gd name="connsiteX46" fmla="*/ 5963478 w 6231485"/>
              <a:gd name="connsiteY46" fmla="*/ 1364974 h 4193934"/>
              <a:gd name="connsiteX47" fmla="*/ 5989982 w 6231485"/>
              <a:gd name="connsiteY47" fmla="*/ 1510748 h 4193934"/>
              <a:gd name="connsiteX48" fmla="*/ 6016487 w 6231485"/>
              <a:gd name="connsiteY48" fmla="*/ 1603513 h 4193934"/>
              <a:gd name="connsiteX49" fmla="*/ 6042991 w 6231485"/>
              <a:gd name="connsiteY49" fmla="*/ 1789043 h 4193934"/>
              <a:gd name="connsiteX50" fmla="*/ 6069496 w 6231485"/>
              <a:gd name="connsiteY50" fmla="*/ 1881809 h 4193934"/>
              <a:gd name="connsiteX51" fmla="*/ 6082748 w 6231485"/>
              <a:gd name="connsiteY51" fmla="*/ 1921565 h 4193934"/>
              <a:gd name="connsiteX52" fmla="*/ 6135756 w 6231485"/>
              <a:gd name="connsiteY52" fmla="*/ 2186609 h 4193934"/>
              <a:gd name="connsiteX53" fmla="*/ 6149009 w 6231485"/>
              <a:gd name="connsiteY53" fmla="*/ 2358887 h 4193934"/>
              <a:gd name="connsiteX54" fmla="*/ 6188765 w 6231485"/>
              <a:gd name="connsiteY54" fmla="*/ 2478156 h 4193934"/>
              <a:gd name="connsiteX55" fmla="*/ 6202017 w 6231485"/>
              <a:gd name="connsiteY55" fmla="*/ 2517913 h 4193934"/>
              <a:gd name="connsiteX56" fmla="*/ 6202017 w 6231485"/>
              <a:gd name="connsiteY56" fmla="*/ 3710609 h 4193934"/>
              <a:gd name="connsiteX57" fmla="*/ 6175513 w 6231485"/>
              <a:gd name="connsiteY57" fmla="*/ 3750365 h 4193934"/>
              <a:gd name="connsiteX58" fmla="*/ 6109252 w 6231485"/>
              <a:gd name="connsiteY58" fmla="*/ 3790122 h 4193934"/>
              <a:gd name="connsiteX59" fmla="*/ 6029739 w 6231485"/>
              <a:gd name="connsiteY59" fmla="*/ 3843130 h 4193934"/>
              <a:gd name="connsiteX60" fmla="*/ 6003235 w 6231485"/>
              <a:gd name="connsiteY60" fmla="*/ 3869635 h 4193934"/>
              <a:gd name="connsiteX61" fmla="*/ 5950226 w 6231485"/>
              <a:gd name="connsiteY61" fmla="*/ 3909391 h 4193934"/>
              <a:gd name="connsiteX62" fmla="*/ 5923722 w 6231485"/>
              <a:gd name="connsiteY62" fmla="*/ 3949148 h 4193934"/>
              <a:gd name="connsiteX63" fmla="*/ 5910469 w 6231485"/>
              <a:gd name="connsiteY63" fmla="*/ 3988904 h 4193934"/>
              <a:gd name="connsiteX64" fmla="*/ 5883965 w 6231485"/>
              <a:gd name="connsiteY64" fmla="*/ 4015409 h 4193934"/>
              <a:gd name="connsiteX65" fmla="*/ 5830956 w 6231485"/>
              <a:gd name="connsiteY65" fmla="*/ 4094922 h 4193934"/>
              <a:gd name="connsiteX66" fmla="*/ 5817704 w 6231485"/>
              <a:gd name="connsiteY66" fmla="*/ 4147930 h 4193934"/>
              <a:gd name="connsiteX67" fmla="*/ 5804452 w 6231485"/>
              <a:gd name="connsiteY67" fmla="*/ 4187687 h 4193934"/>
              <a:gd name="connsiteX68" fmla="*/ 5764696 w 6231485"/>
              <a:gd name="connsiteY68" fmla="*/ 4174435 h 4193934"/>
              <a:gd name="connsiteX69" fmla="*/ 5751443 w 6231485"/>
              <a:gd name="connsiteY69" fmla="*/ 4121426 h 419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231485" h="4193934">
                <a:moveTo>
                  <a:pt x="0" y="649356"/>
                </a:moveTo>
                <a:cubicBezTo>
                  <a:pt x="49993" y="644811"/>
                  <a:pt x="152502" y="640712"/>
                  <a:pt x="212035" y="622852"/>
                </a:cubicBezTo>
                <a:cubicBezTo>
                  <a:pt x="234820" y="616017"/>
                  <a:pt x="255140" y="601797"/>
                  <a:pt x="278296" y="596348"/>
                </a:cubicBezTo>
                <a:cubicBezTo>
                  <a:pt x="353414" y="578673"/>
                  <a:pt x="439519" y="572054"/>
                  <a:pt x="516835" y="556591"/>
                </a:cubicBezTo>
                <a:cubicBezTo>
                  <a:pt x="538922" y="552174"/>
                  <a:pt x="561108" y="548225"/>
                  <a:pt x="583096" y="543339"/>
                </a:cubicBezTo>
                <a:cubicBezTo>
                  <a:pt x="600875" y="539388"/>
                  <a:pt x="618051" y="532494"/>
                  <a:pt x="636104" y="530087"/>
                </a:cubicBezTo>
                <a:cubicBezTo>
                  <a:pt x="684468" y="523639"/>
                  <a:pt x="733287" y="521252"/>
                  <a:pt x="781878" y="516835"/>
                </a:cubicBezTo>
                <a:cubicBezTo>
                  <a:pt x="885970" y="454379"/>
                  <a:pt x="807303" y="490570"/>
                  <a:pt x="927652" y="463826"/>
                </a:cubicBezTo>
                <a:cubicBezTo>
                  <a:pt x="959208" y="456814"/>
                  <a:pt x="1006835" y="432327"/>
                  <a:pt x="1033669" y="424070"/>
                </a:cubicBezTo>
                <a:cubicBezTo>
                  <a:pt x="1068485" y="413357"/>
                  <a:pt x="1104662" y="407572"/>
                  <a:pt x="1139687" y="397565"/>
                </a:cubicBezTo>
                <a:cubicBezTo>
                  <a:pt x="1465791" y="304393"/>
                  <a:pt x="1271684" y="352367"/>
                  <a:pt x="1987826" y="331304"/>
                </a:cubicBezTo>
                <a:lnTo>
                  <a:pt x="2438400" y="318052"/>
                </a:lnTo>
                <a:cubicBezTo>
                  <a:pt x="2456070" y="313635"/>
                  <a:pt x="2473489" y="308058"/>
                  <a:pt x="2491409" y="304800"/>
                </a:cubicBezTo>
                <a:cubicBezTo>
                  <a:pt x="2522141" y="299212"/>
                  <a:pt x="2553871" y="299124"/>
                  <a:pt x="2584174" y="291548"/>
                </a:cubicBezTo>
                <a:cubicBezTo>
                  <a:pt x="2742287" y="252019"/>
                  <a:pt x="2551399" y="272393"/>
                  <a:pt x="2729948" y="251791"/>
                </a:cubicBezTo>
                <a:cubicBezTo>
                  <a:pt x="2818151" y="241614"/>
                  <a:pt x="2994991" y="225287"/>
                  <a:pt x="2994991" y="225287"/>
                </a:cubicBezTo>
                <a:cubicBezTo>
                  <a:pt x="3175522" y="173707"/>
                  <a:pt x="3006288" y="215031"/>
                  <a:pt x="3286539" y="185530"/>
                </a:cubicBezTo>
                <a:cubicBezTo>
                  <a:pt x="3304652" y="183623"/>
                  <a:pt x="3321582" y="175272"/>
                  <a:pt x="3339548" y="172278"/>
                </a:cubicBezTo>
                <a:cubicBezTo>
                  <a:pt x="3374677" y="166423"/>
                  <a:pt x="3410436" y="164881"/>
                  <a:pt x="3445565" y="159026"/>
                </a:cubicBezTo>
                <a:cubicBezTo>
                  <a:pt x="3463531" y="156032"/>
                  <a:pt x="3480608" y="148768"/>
                  <a:pt x="3498574" y="145774"/>
                </a:cubicBezTo>
                <a:cubicBezTo>
                  <a:pt x="3554851" y="136395"/>
                  <a:pt x="3686069" y="124374"/>
                  <a:pt x="3737113" y="119270"/>
                </a:cubicBezTo>
                <a:cubicBezTo>
                  <a:pt x="3860227" y="88490"/>
                  <a:pt x="3707190" y="125254"/>
                  <a:pt x="3869635" y="92765"/>
                </a:cubicBezTo>
                <a:cubicBezTo>
                  <a:pt x="3887494" y="89193"/>
                  <a:pt x="3904613" y="82089"/>
                  <a:pt x="3922643" y="79513"/>
                </a:cubicBezTo>
                <a:cubicBezTo>
                  <a:pt x="3966591" y="73235"/>
                  <a:pt x="4011113" y="71767"/>
                  <a:pt x="4055165" y="66261"/>
                </a:cubicBezTo>
                <a:cubicBezTo>
                  <a:pt x="4122103" y="57894"/>
                  <a:pt x="4203912" y="37673"/>
                  <a:pt x="4267200" y="26504"/>
                </a:cubicBezTo>
                <a:cubicBezTo>
                  <a:pt x="4360135" y="10103"/>
                  <a:pt x="4418220" y="8397"/>
                  <a:pt x="4518991" y="0"/>
                </a:cubicBezTo>
                <a:cubicBezTo>
                  <a:pt x="4686852" y="4417"/>
                  <a:pt x="4854854" y="5071"/>
                  <a:pt x="5022574" y="13252"/>
                </a:cubicBezTo>
                <a:cubicBezTo>
                  <a:pt x="5036526" y="13933"/>
                  <a:pt x="5051422" y="17778"/>
                  <a:pt x="5062330" y="26504"/>
                </a:cubicBezTo>
                <a:cubicBezTo>
                  <a:pt x="5147962" y="95010"/>
                  <a:pt x="5028664" y="46204"/>
                  <a:pt x="5128591" y="79513"/>
                </a:cubicBezTo>
                <a:cubicBezTo>
                  <a:pt x="5146261" y="97183"/>
                  <a:pt x="5160808" y="118661"/>
                  <a:pt x="5181600" y="132522"/>
                </a:cubicBezTo>
                <a:cubicBezTo>
                  <a:pt x="5194852" y="141357"/>
                  <a:pt x="5209263" y="148661"/>
                  <a:pt x="5221356" y="159026"/>
                </a:cubicBezTo>
                <a:cubicBezTo>
                  <a:pt x="5240329" y="175288"/>
                  <a:pt x="5256695" y="194365"/>
                  <a:pt x="5274365" y="212035"/>
                </a:cubicBezTo>
                <a:lnTo>
                  <a:pt x="5314122" y="251791"/>
                </a:lnTo>
                <a:cubicBezTo>
                  <a:pt x="5322957" y="260626"/>
                  <a:pt x="5332821" y="268540"/>
                  <a:pt x="5340626" y="278296"/>
                </a:cubicBezTo>
                <a:cubicBezTo>
                  <a:pt x="5358296" y="300383"/>
                  <a:pt x="5375227" y="323080"/>
                  <a:pt x="5393635" y="344556"/>
                </a:cubicBezTo>
                <a:cubicBezTo>
                  <a:pt x="5461214" y="423398"/>
                  <a:pt x="5364625" y="288102"/>
                  <a:pt x="5473148" y="437322"/>
                </a:cubicBezTo>
                <a:cubicBezTo>
                  <a:pt x="5491884" y="463084"/>
                  <a:pt x="5503631" y="494311"/>
                  <a:pt x="5526156" y="516835"/>
                </a:cubicBezTo>
                <a:cubicBezTo>
                  <a:pt x="5550810" y="541489"/>
                  <a:pt x="5562446" y="549658"/>
                  <a:pt x="5579165" y="583096"/>
                </a:cubicBezTo>
                <a:cubicBezTo>
                  <a:pt x="5585412" y="595590"/>
                  <a:pt x="5586170" y="610358"/>
                  <a:pt x="5592417" y="622852"/>
                </a:cubicBezTo>
                <a:cubicBezTo>
                  <a:pt x="5603936" y="645890"/>
                  <a:pt x="5620053" y="666386"/>
                  <a:pt x="5632174" y="689113"/>
                </a:cubicBezTo>
                <a:cubicBezTo>
                  <a:pt x="5655415" y="732691"/>
                  <a:pt x="5671039" y="780542"/>
                  <a:pt x="5698435" y="821635"/>
                </a:cubicBezTo>
                <a:lnTo>
                  <a:pt x="5777948" y="940904"/>
                </a:lnTo>
                <a:cubicBezTo>
                  <a:pt x="5821320" y="1114394"/>
                  <a:pt x="5752006" y="875769"/>
                  <a:pt x="5830956" y="1033670"/>
                </a:cubicBezTo>
                <a:cubicBezTo>
                  <a:pt x="5849697" y="1071153"/>
                  <a:pt x="5851972" y="1115456"/>
                  <a:pt x="5870713" y="1152939"/>
                </a:cubicBezTo>
                <a:cubicBezTo>
                  <a:pt x="5883965" y="1179443"/>
                  <a:pt x="5899072" y="1205099"/>
                  <a:pt x="5910469" y="1232452"/>
                </a:cubicBezTo>
                <a:cubicBezTo>
                  <a:pt x="5921214" y="1258241"/>
                  <a:pt x="5924480" y="1286976"/>
                  <a:pt x="5936974" y="1311965"/>
                </a:cubicBezTo>
                <a:cubicBezTo>
                  <a:pt x="5945809" y="1329635"/>
                  <a:pt x="5956542" y="1346477"/>
                  <a:pt x="5963478" y="1364974"/>
                </a:cubicBezTo>
                <a:cubicBezTo>
                  <a:pt x="5979391" y="1407408"/>
                  <a:pt x="5982583" y="1470056"/>
                  <a:pt x="5989982" y="1510748"/>
                </a:cubicBezTo>
                <a:cubicBezTo>
                  <a:pt x="5996637" y="1547347"/>
                  <a:pt x="6005135" y="1569457"/>
                  <a:pt x="6016487" y="1603513"/>
                </a:cubicBezTo>
                <a:cubicBezTo>
                  <a:pt x="6024733" y="1677727"/>
                  <a:pt x="6026114" y="1721534"/>
                  <a:pt x="6042991" y="1789043"/>
                </a:cubicBezTo>
                <a:cubicBezTo>
                  <a:pt x="6050791" y="1820242"/>
                  <a:pt x="6060255" y="1851006"/>
                  <a:pt x="6069496" y="1881809"/>
                </a:cubicBezTo>
                <a:cubicBezTo>
                  <a:pt x="6073510" y="1895189"/>
                  <a:pt x="6079870" y="1907896"/>
                  <a:pt x="6082748" y="1921565"/>
                </a:cubicBezTo>
                <a:cubicBezTo>
                  <a:pt x="6159394" y="2285639"/>
                  <a:pt x="6096570" y="2029862"/>
                  <a:pt x="6135756" y="2186609"/>
                </a:cubicBezTo>
                <a:cubicBezTo>
                  <a:pt x="6140174" y="2244035"/>
                  <a:pt x="6138706" y="2302220"/>
                  <a:pt x="6149009" y="2358887"/>
                </a:cubicBezTo>
                <a:cubicBezTo>
                  <a:pt x="6156506" y="2400118"/>
                  <a:pt x="6175513" y="2438400"/>
                  <a:pt x="6188765" y="2478156"/>
                </a:cubicBezTo>
                <a:lnTo>
                  <a:pt x="6202017" y="2517913"/>
                </a:lnTo>
                <a:cubicBezTo>
                  <a:pt x="6226435" y="3006280"/>
                  <a:pt x="6231485" y="2993553"/>
                  <a:pt x="6202017" y="3710609"/>
                </a:cubicBezTo>
                <a:cubicBezTo>
                  <a:pt x="6201363" y="3726522"/>
                  <a:pt x="6185462" y="3737928"/>
                  <a:pt x="6175513" y="3750365"/>
                </a:cubicBezTo>
                <a:cubicBezTo>
                  <a:pt x="6149053" y="3783441"/>
                  <a:pt x="6149770" y="3776616"/>
                  <a:pt x="6109252" y="3790122"/>
                </a:cubicBezTo>
                <a:cubicBezTo>
                  <a:pt x="6008154" y="3891220"/>
                  <a:pt x="6125636" y="3785591"/>
                  <a:pt x="6029739" y="3843130"/>
                </a:cubicBezTo>
                <a:cubicBezTo>
                  <a:pt x="6019025" y="3849558"/>
                  <a:pt x="6012833" y="3861636"/>
                  <a:pt x="6003235" y="3869635"/>
                </a:cubicBezTo>
                <a:cubicBezTo>
                  <a:pt x="5986267" y="3883775"/>
                  <a:pt x="5967896" y="3896139"/>
                  <a:pt x="5950226" y="3909391"/>
                </a:cubicBezTo>
                <a:cubicBezTo>
                  <a:pt x="5941391" y="3922643"/>
                  <a:pt x="5930845" y="3934902"/>
                  <a:pt x="5923722" y="3949148"/>
                </a:cubicBezTo>
                <a:cubicBezTo>
                  <a:pt x="5917475" y="3961642"/>
                  <a:pt x="5917656" y="3976926"/>
                  <a:pt x="5910469" y="3988904"/>
                </a:cubicBezTo>
                <a:cubicBezTo>
                  <a:pt x="5904041" y="3999618"/>
                  <a:pt x="5890896" y="4005013"/>
                  <a:pt x="5883965" y="4015409"/>
                </a:cubicBezTo>
                <a:cubicBezTo>
                  <a:pt x="5819784" y="4111682"/>
                  <a:pt x="5891726" y="4034152"/>
                  <a:pt x="5830956" y="4094922"/>
                </a:cubicBezTo>
                <a:cubicBezTo>
                  <a:pt x="5826539" y="4112591"/>
                  <a:pt x="5822707" y="4130418"/>
                  <a:pt x="5817704" y="4147930"/>
                </a:cubicBezTo>
                <a:cubicBezTo>
                  <a:pt x="5813866" y="4161362"/>
                  <a:pt x="5816946" y="4181440"/>
                  <a:pt x="5804452" y="4187687"/>
                </a:cubicBezTo>
                <a:cubicBezTo>
                  <a:pt x="5791958" y="4193934"/>
                  <a:pt x="5777948" y="4178852"/>
                  <a:pt x="5764696" y="4174435"/>
                </a:cubicBezTo>
                <a:cubicBezTo>
                  <a:pt x="5750046" y="4130487"/>
                  <a:pt x="5751443" y="4148647"/>
                  <a:pt x="5751443" y="412142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7" name="156 Serbest Form"/>
          <p:cNvSpPr/>
          <p:nvPr/>
        </p:nvSpPr>
        <p:spPr>
          <a:xfrm>
            <a:off x="1828800" y="1152939"/>
            <a:ext cx="3750365" cy="2598823"/>
          </a:xfrm>
          <a:custGeom>
            <a:avLst/>
            <a:gdLst>
              <a:gd name="connsiteX0" fmla="*/ 0 w 3750365"/>
              <a:gd name="connsiteY0" fmla="*/ 318052 h 2598823"/>
              <a:gd name="connsiteX1" fmla="*/ 53009 w 3750365"/>
              <a:gd name="connsiteY1" fmla="*/ 304800 h 2598823"/>
              <a:gd name="connsiteX2" fmla="*/ 159026 w 3750365"/>
              <a:gd name="connsiteY2" fmla="*/ 212035 h 2598823"/>
              <a:gd name="connsiteX3" fmla="*/ 198783 w 3750365"/>
              <a:gd name="connsiteY3" fmla="*/ 198783 h 2598823"/>
              <a:gd name="connsiteX4" fmla="*/ 238539 w 3750365"/>
              <a:gd name="connsiteY4" fmla="*/ 172278 h 2598823"/>
              <a:gd name="connsiteX5" fmla="*/ 318052 w 3750365"/>
              <a:gd name="connsiteY5" fmla="*/ 145774 h 2598823"/>
              <a:gd name="connsiteX6" fmla="*/ 410817 w 3750365"/>
              <a:gd name="connsiteY6" fmla="*/ 119270 h 2598823"/>
              <a:gd name="connsiteX7" fmla="*/ 516835 w 3750365"/>
              <a:gd name="connsiteY7" fmla="*/ 66261 h 2598823"/>
              <a:gd name="connsiteX8" fmla="*/ 583096 w 3750365"/>
              <a:gd name="connsiteY8" fmla="*/ 53009 h 2598823"/>
              <a:gd name="connsiteX9" fmla="*/ 662609 w 3750365"/>
              <a:gd name="connsiteY9" fmla="*/ 26504 h 2598823"/>
              <a:gd name="connsiteX10" fmla="*/ 768626 w 3750365"/>
              <a:gd name="connsiteY10" fmla="*/ 0 h 2598823"/>
              <a:gd name="connsiteX11" fmla="*/ 1272209 w 3750365"/>
              <a:gd name="connsiteY11" fmla="*/ 13252 h 2598823"/>
              <a:gd name="connsiteX12" fmla="*/ 1484243 w 3750365"/>
              <a:gd name="connsiteY12" fmla="*/ 106018 h 2598823"/>
              <a:gd name="connsiteX13" fmla="*/ 1524000 w 3750365"/>
              <a:gd name="connsiteY13" fmla="*/ 119270 h 2598823"/>
              <a:gd name="connsiteX14" fmla="*/ 1616765 w 3750365"/>
              <a:gd name="connsiteY14" fmla="*/ 145774 h 2598823"/>
              <a:gd name="connsiteX15" fmla="*/ 1709530 w 3750365"/>
              <a:gd name="connsiteY15" fmla="*/ 185531 h 2598823"/>
              <a:gd name="connsiteX16" fmla="*/ 1736035 w 3750365"/>
              <a:gd name="connsiteY16" fmla="*/ 212035 h 2598823"/>
              <a:gd name="connsiteX17" fmla="*/ 1815548 w 3750365"/>
              <a:gd name="connsiteY17" fmla="*/ 238539 h 2598823"/>
              <a:gd name="connsiteX18" fmla="*/ 1895061 w 3750365"/>
              <a:gd name="connsiteY18" fmla="*/ 278296 h 2598823"/>
              <a:gd name="connsiteX19" fmla="*/ 1961322 w 3750365"/>
              <a:gd name="connsiteY19" fmla="*/ 344557 h 2598823"/>
              <a:gd name="connsiteX20" fmla="*/ 2040835 w 3750365"/>
              <a:gd name="connsiteY20" fmla="*/ 424070 h 2598823"/>
              <a:gd name="connsiteX21" fmla="*/ 2080591 w 3750365"/>
              <a:gd name="connsiteY21" fmla="*/ 463826 h 2598823"/>
              <a:gd name="connsiteX22" fmla="*/ 2107096 w 3750365"/>
              <a:gd name="connsiteY22" fmla="*/ 503583 h 2598823"/>
              <a:gd name="connsiteX23" fmla="*/ 2133600 w 3750365"/>
              <a:gd name="connsiteY23" fmla="*/ 556591 h 2598823"/>
              <a:gd name="connsiteX24" fmla="*/ 2160104 w 3750365"/>
              <a:gd name="connsiteY24" fmla="*/ 583096 h 2598823"/>
              <a:gd name="connsiteX25" fmla="*/ 2213113 w 3750365"/>
              <a:gd name="connsiteY25" fmla="*/ 715618 h 2598823"/>
              <a:gd name="connsiteX26" fmla="*/ 2226365 w 3750365"/>
              <a:gd name="connsiteY26" fmla="*/ 755374 h 2598823"/>
              <a:gd name="connsiteX27" fmla="*/ 2279374 w 3750365"/>
              <a:gd name="connsiteY27" fmla="*/ 874644 h 2598823"/>
              <a:gd name="connsiteX28" fmla="*/ 2332383 w 3750365"/>
              <a:gd name="connsiteY28" fmla="*/ 954157 h 2598823"/>
              <a:gd name="connsiteX29" fmla="*/ 2358887 w 3750365"/>
              <a:gd name="connsiteY29" fmla="*/ 993913 h 2598823"/>
              <a:gd name="connsiteX30" fmla="*/ 2385391 w 3750365"/>
              <a:gd name="connsiteY30" fmla="*/ 1060174 h 2598823"/>
              <a:gd name="connsiteX31" fmla="*/ 2438400 w 3750365"/>
              <a:gd name="connsiteY31" fmla="*/ 1179444 h 2598823"/>
              <a:gd name="connsiteX32" fmla="*/ 2464904 w 3750365"/>
              <a:gd name="connsiteY32" fmla="*/ 1272209 h 2598823"/>
              <a:gd name="connsiteX33" fmla="*/ 2517913 w 3750365"/>
              <a:gd name="connsiteY33" fmla="*/ 1351722 h 2598823"/>
              <a:gd name="connsiteX34" fmla="*/ 2544417 w 3750365"/>
              <a:gd name="connsiteY34" fmla="*/ 1444487 h 2598823"/>
              <a:gd name="connsiteX35" fmla="*/ 2570922 w 3750365"/>
              <a:gd name="connsiteY35" fmla="*/ 1497496 h 2598823"/>
              <a:gd name="connsiteX36" fmla="*/ 2597426 w 3750365"/>
              <a:gd name="connsiteY36" fmla="*/ 1577009 h 2598823"/>
              <a:gd name="connsiteX37" fmla="*/ 2610678 w 3750365"/>
              <a:gd name="connsiteY37" fmla="*/ 1630018 h 2598823"/>
              <a:gd name="connsiteX38" fmla="*/ 2637183 w 3750365"/>
              <a:gd name="connsiteY38" fmla="*/ 1669774 h 2598823"/>
              <a:gd name="connsiteX39" fmla="*/ 2690191 w 3750365"/>
              <a:gd name="connsiteY39" fmla="*/ 1789044 h 2598823"/>
              <a:gd name="connsiteX40" fmla="*/ 2729948 w 3750365"/>
              <a:gd name="connsiteY40" fmla="*/ 1881809 h 2598823"/>
              <a:gd name="connsiteX41" fmla="*/ 2743200 w 3750365"/>
              <a:gd name="connsiteY41" fmla="*/ 1934818 h 2598823"/>
              <a:gd name="connsiteX42" fmla="*/ 2769704 w 3750365"/>
              <a:gd name="connsiteY42" fmla="*/ 1987826 h 2598823"/>
              <a:gd name="connsiteX43" fmla="*/ 2849217 w 3750365"/>
              <a:gd name="connsiteY43" fmla="*/ 2093844 h 2598823"/>
              <a:gd name="connsiteX44" fmla="*/ 2888974 w 3750365"/>
              <a:gd name="connsiteY44" fmla="*/ 2120348 h 2598823"/>
              <a:gd name="connsiteX45" fmla="*/ 2941983 w 3750365"/>
              <a:gd name="connsiteY45" fmla="*/ 2133600 h 2598823"/>
              <a:gd name="connsiteX46" fmla="*/ 3008243 w 3750365"/>
              <a:gd name="connsiteY46" fmla="*/ 2160104 h 2598823"/>
              <a:gd name="connsiteX47" fmla="*/ 3048000 w 3750365"/>
              <a:gd name="connsiteY47" fmla="*/ 2186609 h 2598823"/>
              <a:gd name="connsiteX48" fmla="*/ 3127513 w 3750365"/>
              <a:gd name="connsiteY48" fmla="*/ 2213113 h 2598823"/>
              <a:gd name="connsiteX49" fmla="*/ 3167270 w 3750365"/>
              <a:gd name="connsiteY49" fmla="*/ 2252870 h 2598823"/>
              <a:gd name="connsiteX50" fmla="*/ 3233530 w 3750365"/>
              <a:gd name="connsiteY50" fmla="*/ 2305878 h 2598823"/>
              <a:gd name="connsiteX51" fmla="*/ 3326296 w 3750365"/>
              <a:gd name="connsiteY51" fmla="*/ 2385391 h 2598823"/>
              <a:gd name="connsiteX52" fmla="*/ 3405809 w 3750365"/>
              <a:gd name="connsiteY52" fmla="*/ 2451652 h 2598823"/>
              <a:gd name="connsiteX53" fmla="*/ 3445565 w 3750365"/>
              <a:gd name="connsiteY53" fmla="*/ 2491409 h 2598823"/>
              <a:gd name="connsiteX54" fmla="*/ 3525078 w 3750365"/>
              <a:gd name="connsiteY54" fmla="*/ 2531165 h 2598823"/>
              <a:gd name="connsiteX55" fmla="*/ 3564835 w 3750365"/>
              <a:gd name="connsiteY55" fmla="*/ 2557670 h 2598823"/>
              <a:gd name="connsiteX56" fmla="*/ 3697357 w 3750365"/>
              <a:gd name="connsiteY56" fmla="*/ 2584174 h 2598823"/>
              <a:gd name="connsiteX57" fmla="*/ 3750365 w 3750365"/>
              <a:gd name="connsiteY57" fmla="*/ 2597426 h 259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750365" h="2598823">
                <a:moveTo>
                  <a:pt x="0" y="318052"/>
                </a:moveTo>
                <a:cubicBezTo>
                  <a:pt x="17670" y="313635"/>
                  <a:pt x="37854" y="314903"/>
                  <a:pt x="53009" y="304800"/>
                </a:cubicBezTo>
                <a:cubicBezTo>
                  <a:pt x="156634" y="235717"/>
                  <a:pt x="79971" y="251562"/>
                  <a:pt x="159026" y="212035"/>
                </a:cubicBezTo>
                <a:cubicBezTo>
                  <a:pt x="171520" y="205788"/>
                  <a:pt x="185531" y="203200"/>
                  <a:pt x="198783" y="198783"/>
                </a:cubicBezTo>
                <a:cubicBezTo>
                  <a:pt x="212035" y="189948"/>
                  <a:pt x="223985" y="178747"/>
                  <a:pt x="238539" y="172278"/>
                </a:cubicBezTo>
                <a:cubicBezTo>
                  <a:pt x="264069" y="160931"/>
                  <a:pt x="291548" y="154609"/>
                  <a:pt x="318052" y="145774"/>
                </a:cubicBezTo>
                <a:cubicBezTo>
                  <a:pt x="375086" y="126763"/>
                  <a:pt x="344259" y="135909"/>
                  <a:pt x="410817" y="119270"/>
                </a:cubicBezTo>
                <a:cubicBezTo>
                  <a:pt x="455568" y="89436"/>
                  <a:pt x="457889" y="83945"/>
                  <a:pt x="516835" y="66261"/>
                </a:cubicBezTo>
                <a:cubicBezTo>
                  <a:pt x="538409" y="59789"/>
                  <a:pt x="561365" y="58936"/>
                  <a:pt x="583096" y="53009"/>
                </a:cubicBezTo>
                <a:cubicBezTo>
                  <a:pt x="610050" y="45658"/>
                  <a:pt x="635505" y="33280"/>
                  <a:pt x="662609" y="26504"/>
                </a:cubicBezTo>
                <a:lnTo>
                  <a:pt x="768626" y="0"/>
                </a:lnTo>
                <a:cubicBezTo>
                  <a:pt x="936487" y="4417"/>
                  <a:pt x="1104679" y="1829"/>
                  <a:pt x="1272209" y="13252"/>
                </a:cubicBezTo>
                <a:cubicBezTo>
                  <a:pt x="1328214" y="17071"/>
                  <a:pt x="1451116" y="94976"/>
                  <a:pt x="1484243" y="106018"/>
                </a:cubicBezTo>
                <a:cubicBezTo>
                  <a:pt x="1497495" y="110435"/>
                  <a:pt x="1510568" y="115432"/>
                  <a:pt x="1524000" y="119270"/>
                </a:cubicBezTo>
                <a:cubicBezTo>
                  <a:pt x="1557626" y="128877"/>
                  <a:pt x="1584990" y="132156"/>
                  <a:pt x="1616765" y="145774"/>
                </a:cubicBezTo>
                <a:cubicBezTo>
                  <a:pt x="1731408" y="194906"/>
                  <a:pt x="1616286" y="154447"/>
                  <a:pt x="1709530" y="185531"/>
                </a:cubicBezTo>
                <a:cubicBezTo>
                  <a:pt x="1718365" y="194366"/>
                  <a:pt x="1724860" y="206447"/>
                  <a:pt x="1736035" y="212035"/>
                </a:cubicBezTo>
                <a:cubicBezTo>
                  <a:pt x="1761024" y="224529"/>
                  <a:pt x="1815548" y="238539"/>
                  <a:pt x="1815548" y="238539"/>
                </a:cubicBezTo>
                <a:cubicBezTo>
                  <a:pt x="1910773" y="333768"/>
                  <a:pt x="1748527" y="180607"/>
                  <a:pt x="1895061" y="278296"/>
                </a:cubicBezTo>
                <a:cubicBezTo>
                  <a:pt x="1921051" y="295622"/>
                  <a:pt x="1939235" y="322470"/>
                  <a:pt x="1961322" y="344557"/>
                </a:cubicBezTo>
                <a:lnTo>
                  <a:pt x="2040835" y="424070"/>
                </a:lnTo>
                <a:cubicBezTo>
                  <a:pt x="2054087" y="437322"/>
                  <a:pt x="2070195" y="448232"/>
                  <a:pt x="2080591" y="463826"/>
                </a:cubicBezTo>
                <a:cubicBezTo>
                  <a:pt x="2089426" y="477078"/>
                  <a:pt x="2099194" y="489754"/>
                  <a:pt x="2107096" y="503583"/>
                </a:cubicBezTo>
                <a:cubicBezTo>
                  <a:pt x="2116897" y="520735"/>
                  <a:pt x="2122642" y="540154"/>
                  <a:pt x="2133600" y="556591"/>
                </a:cubicBezTo>
                <a:cubicBezTo>
                  <a:pt x="2140531" y="566987"/>
                  <a:pt x="2151269" y="574261"/>
                  <a:pt x="2160104" y="583096"/>
                </a:cubicBezTo>
                <a:cubicBezTo>
                  <a:pt x="2220435" y="764085"/>
                  <a:pt x="2154614" y="579118"/>
                  <a:pt x="2213113" y="715618"/>
                </a:cubicBezTo>
                <a:cubicBezTo>
                  <a:pt x="2218616" y="728457"/>
                  <a:pt x="2221460" y="742295"/>
                  <a:pt x="2226365" y="755374"/>
                </a:cubicBezTo>
                <a:cubicBezTo>
                  <a:pt x="2239655" y="790814"/>
                  <a:pt x="2259299" y="841185"/>
                  <a:pt x="2279374" y="874644"/>
                </a:cubicBezTo>
                <a:cubicBezTo>
                  <a:pt x="2295763" y="901959"/>
                  <a:pt x="2314713" y="927653"/>
                  <a:pt x="2332383" y="954157"/>
                </a:cubicBezTo>
                <a:cubicBezTo>
                  <a:pt x="2341218" y="967409"/>
                  <a:pt x="2352972" y="979125"/>
                  <a:pt x="2358887" y="993913"/>
                </a:cubicBezTo>
                <a:cubicBezTo>
                  <a:pt x="2367722" y="1016000"/>
                  <a:pt x="2375547" y="1038518"/>
                  <a:pt x="2385391" y="1060174"/>
                </a:cubicBezTo>
                <a:cubicBezTo>
                  <a:pt x="2420018" y="1136353"/>
                  <a:pt x="2421141" y="1119036"/>
                  <a:pt x="2438400" y="1179444"/>
                </a:cubicBezTo>
                <a:cubicBezTo>
                  <a:pt x="2442436" y="1193571"/>
                  <a:pt x="2455560" y="1255389"/>
                  <a:pt x="2464904" y="1272209"/>
                </a:cubicBezTo>
                <a:cubicBezTo>
                  <a:pt x="2480374" y="1300055"/>
                  <a:pt x="2517913" y="1351722"/>
                  <a:pt x="2517913" y="1351722"/>
                </a:cubicBezTo>
                <a:cubicBezTo>
                  <a:pt x="2524638" y="1378621"/>
                  <a:pt x="2533010" y="1417871"/>
                  <a:pt x="2544417" y="1444487"/>
                </a:cubicBezTo>
                <a:cubicBezTo>
                  <a:pt x="2552199" y="1462645"/>
                  <a:pt x="2563585" y="1479154"/>
                  <a:pt x="2570922" y="1497496"/>
                </a:cubicBezTo>
                <a:cubicBezTo>
                  <a:pt x="2581298" y="1523436"/>
                  <a:pt x="2590650" y="1549905"/>
                  <a:pt x="2597426" y="1577009"/>
                </a:cubicBezTo>
                <a:cubicBezTo>
                  <a:pt x="2601843" y="1594679"/>
                  <a:pt x="2603503" y="1613277"/>
                  <a:pt x="2610678" y="1630018"/>
                </a:cubicBezTo>
                <a:cubicBezTo>
                  <a:pt x="2616952" y="1644657"/>
                  <a:pt x="2628348" y="1656522"/>
                  <a:pt x="2637183" y="1669774"/>
                </a:cubicBezTo>
                <a:cubicBezTo>
                  <a:pt x="2668724" y="1764397"/>
                  <a:pt x="2648190" y="1726041"/>
                  <a:pt x="2690191" y="1789044"/>
                </a:cubicBezTo>
                <a:cubicBezTo>
                  <a:pt x="2728237" y="1941228"/>
                  <a:pt x="2675036" y="1753681"/>
                  <a:pt x="2729948" y="1881809"/>
                </a:cubicBezTo>
                <a:cubicBezTo>
                  <a:pt x="2737123" y="1898550"/>
                  <a:pt x="2736805" y="1917764"/>
                  <a:pt x="2743200" y="1934818"/>
                </a:cubicBezTo>
                <a:cubicBezTo>
                  <a:pt x="2750136" y="1953315"/>
                  <a:pt x="2759540" y="1970886"/>
                  <a:pt x="2769704" y="1987826"/>
                </a:cubicBezTo>
                <a:cubicBezTo>
                  <a:pt x="2789266" y="2020429"/>
                  <a:pt x="2816027" y="2067292"/>
                  <a:pt x="2849217" y="2093844"/>
                </a:cubicBezTo>
                <a:cubicBezTo>
                  <a:pt x="2861654" y="2103794"/>
                  <a:pt x="2874335" y="2114074"/>
                  <a:pt x="2888974" y="2120348"/>
                </a:cubicBezTo>
                <a:cubicBezTo>
                  <a:pt x="2905715" y="2127523"/>
                  <a:pt x="2924704" y="2127840"/>
                  <a:pt x="2941983" y="2133600"/>
                </a:cubicBezTo>
                <a:cubicBezTo>
                  <a:pt x="2964550" y="2141122"/>
                  <a:pt x="2986966" y="2149466"/>
                  <a:pt x="3008243" y="2160104"/>
                </a:cubicBezTo>
                <a:cubicBezTo>
                  <a:pt x="3022489" y="2167227"/>
                  <a:pt x="3033445" y="2180140"/>
                  <a:pt x="3048000" y="2186609"/>
                </a:cubicBezTo>
                <a:cubicBezTo>
                  <a:pt x="3073530" y="2197956"/>
                  <a:pt x="3127513" y="2213113"/>
                  <a:pt x="3127513" y="2213113"/>
                </a:cubicBezTo>
                <a:cubicBezTo>
                  <a:pt x="3140765" y="2226365"/>
                  <a:pt x="3153165" y="2240529"/>
                  <a:pt x="3167270" y="2252870"/>
                </a:cubicBezTo>
                <a:cubicBezTo>
                  <a:pt x="3188556" y="2271496"/>
                  <a:pt x="3213530" y="2285878"/>
                  <a:pt x="3233530" y="2305878"/>
                </a:cubicBezTo>
                <a:cubicBezTo>
                  <a:pt x="3319545" y="2391893"/>
                  <a:pt x="3222759" y="2333623"/>
                  <a:pt x="3326296" y="2385391"/>
                </a:cubicBezTo>
                <a:cubicBezTo>
                  <a:pt x="3395145" y="2454243"/>
                  <a:pt x="3295556" y="2357149"/>
                  <a:pt x="3405809" y="2451652"/>
                </a:cubicBezTo>
                <a:cubicBezTo>
                  <a:pt x="3420039" y="2463849"/>
                  <a:pt x="3431167" y="2479411"/>
                  <a:pt x="3445565" y="2491409"/>
                </a:cubicBezTo>
                <a:cubicBezTo>
                  <a:pt x="3479816" y="2519952"/>
                  <a:pt x="3485235" y="2517884"/>
                  <a:pt x="3525078" y="2531165"/>
                </a:cubicBezTo>
                <a:cubicBezTo>
                  <a:pt x="3538330" y="2540000"/>
                  <a:pt x="3550589" y="2550547"/>
                  <a:pt x="3564835" y="2557670"/>
                </a:cubicBezTo>
                <a:cubicBezTo>
                  <a:pt x="3601842" y="2576174"/>
                  <a:pt x="3663172" y="2579291"/>
                  <a:pt x="3697357" y="2584174"/>
                </a:cubicBezTo>
                <a:cubicBezTo>
                  <a:pt x="3741304" y="2598823"/>
                  <a:pt x="3723144" y="2597426"/>
                  <a:pt x="3750365" y="259742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157 Serbest Form"/>
          <p:cNvSpPr/>
          <p:nvPr/>
        </p:nvSpPr>
        <p:spPr>
          <a:xfrm>
            <a:off x="1603513" y="649357"/>
            <a:ext cx="7434470" cy="1696278"/>
          </a:xfrm>
          <a:custGeom>
            <a:avLst/>
            <a:gdLst>
              <a:gd name="connsiteX0" fmla="*/ 0 w 7434470"/>
              <a:gd name="connsiteY0" fmla="*/ 821634 h 1696278"/>
              <a:gd name="connsiteX1" fmla="*/ 79513 w 7434470"/>
              <a:gd name="connsiteY1" fmla="*/ 768626 h 1696278"/>
              <a:gd name="connsiteX2" fmla="*/ 145774 w 7434470"/>
              <a:gd name="connsiteY2" fmla="*/ 715617 h 1696278"/>
              <a:gd name="connsiteX3" fmla="*/ 251791 w 7434470"/>
              <a:gd name="connsiteY3" fmla="*/ 662608 h 1696278"/>
              <a:gd name="connsiteX4" fmla="*/ 318052 w 7434470"/>
              <a:gd name="connsiteY4" fmla="*/ 622852 h 1696278"/>
              <a:gd name="connsiteX5" fmla="*/ 357809 w 7434470"/>
              <a:gd name="connsiteY5" fmla="*/ 609600 h 1696278"/>
              <a:gd name="connsiteX6" fmla="*/ 503583 w 7434470"/>
              <a:gd name="connsiteY6" fmla="*/ 556591 h 1696278"/>
              <a:gd name="connsiteX7" fmla="*/ 543339 w 7434470"/>
              <a:gd name="connsiteY7" fmla="*/ 530086 h 1696278"/>
              <a:gd name="connsiteX8" fmla="*/ 636104 w 7434470"/>
              <a:gd name="connsiteY8" fmla="*/ 503582 h 1696278"/>
              <a:gd name="connsiteX9" fmla="*/ 689113 w 7434470"/>
              <a:gd name="connsiteY9" fmla="*/ 463826 h 1696278"/>
              <a:gd name="connsiteX10" fmla="*/ 808383 w 7434470"/>
              <a:gd name="connsiteY10" fmla="*/ 424069 h 1696278"/>
              <a:gd name="connsiteX11" fmla="*/ 954157 w 7434470"/>
              <a:gd name="connsiteY11" fmla="*/ 384313 h 1696278"/>
              <a:gd name="connsiteX12" fmla="*/ 1073426 w 7434470"/>
              <a:gd name="connsiteY12" fmla="*/ 344556 h 1696278"/>
              <a:gd name="connsiteX13" fmla="*/ 1166191 w 7434470"/>
              <a:gd name="connsiteY13" fmla="*/ 318052 h 1696278"/>
              <a:gd name="connsiteX14" fmla="*/ 1285461 w 7434470"/>
              <a:gd name="connsiteY14" fmla="*/ 304800 h 1696278"/>
              <a:gd name="connsiteX15" fmla="*/ 1563757 w 7434470"/>
              <a:gd name="connsiteY15" fmla="*/ 278295 h 1696278"/>
              <a:gd name="connsiteX16" fmla="*/ 1630017 w 7434470"/>
              <a:gd name="connsiteY16" fmla="*/ 251791 h 1696278"/>
              <a:gd name="connsiteX17" fmla="*/ 1736035 w 7434470"/>
              <a:gd name="connsiteY17" fmla="*/ 238539 h 1696278"/>
              <a:gd name="connsiteX18" fmla="*/ 2001078 w 7434470"/>
              <a:gd name="connsiteY18" fmla="*/ 212034 h 1696278"/>
              <a:gd name="connsiteX19" fmla="*/ 2093844 w 7434470"/>
              <a:gd name="connsiteY19" fmla="*/ 185530 h 1696278"/>
              <a:gd name="connsiteX20" fmla="*/ 2226365 w 7434470"/>
              <a:gd name="connsiteY20" fmla="*/ 172278 h 1696278"/>
              <a:gd name="connsiteX21" fmla="*/ 2319130 w 7434470"/>
              <a:gd name="connsiteY21" fmla="*/ 159026 h 1696278"/>
              <a:gd name="connsiteX22" fmla="*/ 2438400 w 7434470"/>
              <a:gd name="connsiteY22" fmla="*/ 145773 h 1696278"/>
              <a:gd name="connsiteX23" fmla="*/ 2491409 w 7434470"/>
              <a:gd name="connsiteY23" fmla="*/ 132521 h 1696278"/>
              <a:gd name="connsiteX24" fmla="*/ 2941983 w 7434470"/>
              <a:gd name="connsiteY24" fmla="*/ 92765 h 1696278"/>
              <a:gd name="connsiteX25" fmla="*/ 3260035 w 7434470"/>
              <a:gd name="connsiteY25" fmla="*/ 53008 h 1696278"/>
              <a:gd name="connsiteX26" fmla="*/ 3366052 w 7434470"/>
              <a:gd name="connsiteY26" fmla="*/ 39756 h 1696278"/>
              <a:gd name="connsiteX27" fmla="*/ 3432313 w 7434470"/>
              <a:gd name="connsiteY27" fmla="*/ 26504 h 1696278"/>
              <a:gd name="connsiteX28" fmla="*/ 3657600 w 7434470"/>
              <a:gd name="connsiteY28" fmla="*/ 13252 h 1696278"/>
              <a:gd name="connsiteX29" fmla="*/ 4982817 w 7434470"/>
              <a:gd name="connsiteY29" fmla="*/ 0 h 1696278"/>
              <a:gd name="connsiteX30" fmla="*/ 6705600 w 7434470"/>
              <a:gd name="connsiteY30" fmla="*/ 13252 h 1696278"/>
              <a:gd name="connsiteX31" fmla="*/ 6811617 w 7434470"/>
              <a:gd name="connsiteY31" fmla="*/ 79513 h 1696278"/>
              <a:gd name="connsiteX32" fmla="*/ 6877878 w 7434470"/>
              <a:gd name="connsiteY32" fmla="*/ 132521 h 1696278"/>
              <a:gd name="connsiteX33" fmla="*/ 6944139 w 7434470"/>
              <a:gd name="connsiteY33" fmla="*/ 225286 h 1696278"/>
              <a:gd name="connsiteX34" fmla="*/ 6997148 w 7434470"/>
              <a:gd name="connsiteY34" fmla="*/ 304800 h 1696278"/>
              <a:gd name="connsiteX35" fmla="*/ 7036904 w 7434470"/>
              <a:gd name="connsiteY35" fmla="*/ 384313 h 1696278"/>
              <a:gd name="connsiteX36" fmla="*/ 7063409 w 7434470"/>
              <a:gd name="connsiteY36" fmla="*/ 437321 h 1696278"/>
              <a:gd name="connsiteX37" fmla="*/ 7089913 w 7434470"/>
              <a:gd name="connsiteY37" fmla="*/ 477078 h 1696278"/>
              <a:gd name="connsiteX38" fmla="*/ 7116417 w 7434470"/>
              <a:gd name="connsiteY38" fmla="*/ 569843 h 1696278"/>
              <a:gd name="connsiteX39" fmla="*/ 7129670 w 7434470"/>
              <a:gd name="connsiteY39" fmla="*/ 622852 h 1696278"/>
              <a:gd name="connsiteX40" fmla="*/ 7142922 w 7434470"/>
              <a:gd name="connsiteY40" fmla="*/ 662608 h 1696278"/>
              <a:gd name="connsiteX41" fmla="*/ 7156174 w 7434470"/>
              <a:gd name="connsiteY41" fmla="*/ 728869 h 1696278"/>
              <a:gd name="connsiteX42" fmla="*/ 7182678 w 7434470"/>
              <a:gd name="connsiteY42" fmla="*/ 768626 h 1696278"/>
              <a:gd name="connsiteX43" fmla="*/ 7222435 w 7434470"/>
              <a:gd name="connsiteY43" fmla="*/ 887895 h 1696278"/>
              <a:gd name="connsiteX44" fmla="*/ 7248939 w 7434470"/>
              <a:gd name="connsiteY44" fmla="*/ 980660 h 1696278"/>
              <a:gd name="connsiteX45" fmla="*/ 7275444 w 7434470"/>
              <a:gd name="connsiteY45" fmla="*/ 1007165 h 1696278"/>
              <a:gd name="connsiteX46" fmla="*/ 7301948 w 7434470"/>
              <a:gd name="connsiteY46" fmla="*/ 1166191 h 1696278"/>
              <a:gd name="connsiteX47" fmla="*/ 7328452 w 7434470"/>
              <a:gd name="connsiteY47" fmla="*/ 1245704 h 1696278"/>
              <a:gd name="connsiteX48" fmla="*/ 7341704 w 7434470"/>
              <a:gd name="connsiteY48" fmla="*/ 1444486 h 1696278"/>
              <a:gd name="connsiteX49" fmla="*/ 7354957 w 7434470"/>
              <a:gd name="connsiteY49" fmla="*/ 1484243 h 1696278"/>
              <a:gd name="connsiteX50" fmla="*/ 7407965 w 7434470"/>
              <a:gd name="connsiteY50" fmla="*/ 1563756 h 1696278"/>
              <a:gd name="connsiteX51" fmla="*/ 7421217 w 7434470"/>
              <a:gd name="connsiteY51" fmla="*/ 1656521 h 1696278"/>
              <a:gd name="connsiteX52" fmla="*/ 7434470 w 7434470"/>
              <a:gd name="connsiteY52" fmla="*/ 1696278 h 169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434470" h="1696278">
                <a:moveTo>
                  <a:pt x="0" y="821634"/>
                </a:moveTo>
                <a:cubicBezTo>
                  <a:pt x="26504" y="803965"/>
                  <a:pt x="56989" y="791151"/>
                  <a:pt x="79513" y="768626"/>
                </a:cubicBezTo>
                <a:cubicBezTo>
                  <a:pt x="106790" y="741348"/>
                  <a:pt x="108992" y="735680"/>
                  <a:pt x="145774" y="715617"/>
                </a:cubicBezTo>
                <a:cubicBezTo>
                  <a:pt x="180460" y="696697"/>
                  <a:pt x="217911" y="682936"/>
                  <a:pt x="251791" y="662608"/>
                </a:cubicBezTo>
                <a:cubicBezTo>
                  <a:pt x="273878" y="649356"/>
                  <a:pt x="295014" y="634371"/>
                  <a:pt x="318052" y="622852"/>
                </a:cubicBezTo>
                <a:cubicBezTo>
                  <a:pt x="330546" y="616605"/>
                  <a:pt x="345315" y="615847"/>
                  <a:pt x="357809" y="609600"/>
                </a:cubicBezTo>
                <a:cubicBezTo>
                  <a:pt x="473903" y="551553"/>
                  <a:pt x="370714" y="578736"/>
                  <a:pt x="503583" y="556591"/>
                </a:cubicBezTo>
                <a:cubicBezTo>
                  <a:pt x="516835" y="547756"/>
                  <a:pt x="529093" y="537209"/>
                  <a:pt x="543339" y="530086"/>
                </a:cubicBezTo>
                <a:cubicBezTo>
                  <a:pt x="562348" y="520581"/>
                  <a:pt x="619123" y="507827"/>
                  <a:pt x="636104" y="503582"/>
                </a:cubicBezTo>
                <a:cubicBezTo>
                  <a:pt x="653774" y="490330"/>
                  <a:pt x="669059" y="473082"/>
                  <a:pt x="689113" y="463826"/>
                </a:cubicBezTo>
                <a:cubicBezTo>
                  <a:pt x="727163" y="446264"/>
                  <a:pt x="769473" y="439633"/>
                  <a:pt x="808383" y="424069"/>
                </a:cubicBezTo>
                <a:cubicBezTo>
                  <a:pt x="899592" y="387586"/>
                  <a:pt x="851179" y="401476"/>
                  <a:pt x="954157" y="384313"/>
                </a:cubicBezTo>
                <a:cubicBezTo>
                  <a:pt x="1055071" y="343946"/>
                  <a:pt x="983754" y="369012"/>
                  <a:pt x="1073426" y="344556"/>
                </a:cubicBezTo>
                <a:cubicBezTo>
                  <a:pt x="1104452" y="336095"/>
                  <a:pt x="1134583" y="323978"/>
                  <a:pt x="1166191" y="318052"/>
                </a:cubicBezTo>
                <a:cubicBezTo>
                  <a:pt x="1205507" y="310680"/>
                  <a:pt x="1245734" y="309474"/>
                  <a:pt x="1285461" y="304800"/>
                </a:cubicBezTo>
                <a:cubicBezTo>
                  <a:pt x="1478109" y="282135"/>
                  <a:pt x="1308294" y="297946"/>
                  <a:pt x="1563757" y="278295"/>
                </a:cubicBezTo>
                <a:cubicBezTo>
                  <a:pt x="1585844" y="269460"/>
                  <a:pt x="1606838" y="257140"/>
                  <a:pt x="1630017" y="251791"/>
                </a:cubicBezTo>
                <a:cubicBezTo>
                  <a:pt x="1664719" y="243783"/>
                  <a:pt x="1700779" y="243576"/>
                  <a:pt x="1736035" y="238539"/>
                </a:cubicBezTo>
                <a:cubicBezTo>
                  <a:pt x="1923607" y="211742"/>
                  <a:pt x="1680522" y="234931"/>
                  <a:pt x="2001078" y="212034"/>
                </a:cubicBezTo>
                <a:cubicBezTo>
                  <a:pt x="2032000" y="203199"/>
                  <a:pt x="2062174" y="191119"/>
                  <a:pt x="2093844" y="185530"/>
                </a:cubicBezTo>
                <a:cubicBezTo>
                  <a:pt x="2137562" y="177815"/>
                  <a:pt x="2182275" y="177465"/>
                  <a:pt x="2226365" y="172278"/>
                </a:cubicBezTo>
                <a:cubicBezTo>
                  <a:pt x="2257387" y="168628"/>
                  <a:pt x="2288136" y="162900"/>
                  <a:pt x="2319130" y="159026"/>
                </a:cubicBezTo>
                <a:cubicBezTo>
                  <a:pt x="2358822" y="154064"/>
                  <a:pt x="2398643" y="150191"/>
                  <a:pt x="2438400" y="145773"/>
                </a:cubicBezTo>
                <a:cubicBezTo>
                  <a:pt x="2456070" y="141356"/>
                  <a:pt x="2473443" y="135515"/>
                  <a:pt x="2491409" y="132521"/>
                </a:cubicBezTo>
                <a:cubicBezTo>
                  <a:pt x="2708774" y="96294"/>
                  <a:pt x="2693464" y="105191"/>
                  <a:pt x="2941983" y="92765"/>
                </a:cubicBezTo>
                <a:lnTo>
                  <a:pt x="3260035" y="53008"/>
                </a:lnTo>
                <a:cubicBezTo>
                  <a:pt x="3295374" y="48591"/>
                  <a:pt x="3331130" y="46740"/>
                  <a:pt x="3366052" y="39756"/>
                </a:cubicBezTo>
                <a:cubicBezTo>
                  <a:pt x="3388139" y="35339"/>
                  <a:pt x="3409881" y="28543"/>
                  <a:pt x="3432313" y="26504"/>
                </a:cubicBezTo>
                <a:cubicBezTo>
                  <a:pt x="3507230" y="19693"/>
                  <a:pt x="3582386" y="14538"/>
                  <a:pt x="3657600" y="13252"/>
                </a:cubicBezTo>
                <a:lnTo>
                  <a:pt x="4982817" y="0"/>
                </a:lnTo>
                <a:lnTo>
                  <a:pt x="6705600" y="13252"/>
                </a:lnTo>
                <a:cubicBezTo>
                  <a:pt x="6729187" y="13780"/>
                  <a:pt x="6797787" y="67988"/>
                  <a:pt x="6811617" y="79513"/>
                </a:cubicBezTo>
                <a:cubicBezTo>
                  <a:pt x="6887142" y="142451"/>
                  <a:pt x="6779595" y="66999"/>
                  <a:pt x="6877878" y="132521"/>
                </a:cubicBezTo>
                <a:cubicBezTo>
                  <a:pt x="6964069" y="261805"/>
                  <a:pt x="6829049" y="60872"/>
                  <a:pt x="6944139" y="225286"/>
                </a:cubicBezTo>
                <a:cubicBezTo>
                  <a:pt x="6962406" y="251382"/>
                  <a:pt x="6997148" y="304800"/>
                  <a:pt x="6997148" y="304800"/>
                </a:cubicBezTo>
                <a:cubicBezTo>
                  <a:pt x="7024911" y="415851"/>
                  <a:pt x="6989646" y="313426"/>
                  <a:pt x="7036904" y="384313"/>
                </a:cubicBezTo>
                <a:cubicBezTo>
                  <a:pt x="7047862" y="400750"/>
                  <a:pt x="7053608" y="420169"/>
                  <a:pt x="7063409" y="437321"/>
                </a:cubicBezTo>
                <a:cubicBezTo>
                  <a:pt x="7071311" y="451150"/>
                  <a:pt x="7081078" y="463826"/>
                  <a:pt x="7089913" y="477078"/>
                </a:cubicBezTo>
                <a:cubicBezTo>
                  <a:pt x="7131331" y="642750"/>
                  <a:pt x="7078401" y="436791"/>
                  <a:pt x="7116417" y="569843"/>
                </a:cubicBezTo>
                <a:cubicBezTo>
                  <a:pt x="7121421" y="587356"/>
                  <a:pt x="7124666" y="605339"/>
                  <a:pt x="7129670" y="622852"/>
                </a:cubicBezTo>
                <a:cubicBezTo>
                  <a:pt x="7133508" y="636283"/>
                  <a:pt x="7139534" y="649056"/>
                  <a:pt x="7142922" y="662608"/>
                </a:cubicBezTo>
                <a:cubicBezTo>
                  <a:pt x="7148385" y="684460"/>
                  <a:pt x="7148265" y="707779"/>
                  <a:pt x="7156174" y="728869"/>
                </a:cubicBezTo>
                <a:cubicBezTo>
                  <a:pt x="7161766" y="743782"/>
                  <a:pt x="7176552" y="753924"/>
                  <a:pt x="7182678" y="768626"/>
                </a:cubicBezTo>
                <a:cubicBezTo>
                  <a:pt x="7198796" y="807309"/>
                  <a:pt x="7212271" y="847239"/>
                  <a:pt x="7222435" y="887895"/>
                </a:cubicBezTo>
                <a:cubicBezTo>
                  <a:pt x="7224910" y="897797"/>
                  <a:pt x="7240791" y="967080"/>
                  <a:pt x="7248939" y="980660"/>
                </a:cubicBezTo>
                <a:cubicBezTo>
                  <a:pt x="7255367" y="991374"/>
                  <a:pt x="7266609" y="998330"/>
                  <a:pt x="7275444" y="1007165"/>
                </a:cubicBezTo>
                <a:cubicBezTo>
                  <a:pt x="7311678" y="1115867"/>
                  <a:pt x="7257565" y="944272"/>
                  <a:pt x="7301948" y="1166191"/>
                </a:cubicBezTo>
                <a:cubicBezTo>
                  <a:pt x="7307427" y="1193586"/>
                  <a:pt x="7328452" y="1245704"/>
                  <a:pt x="7328452" y="1245704"/>
                </a:cubicBezTo>
                <a:cubicBezTo>
                  <a:pt x="7332869" y="1311965"/>
                  <a:pt x="7334370" y="1378484"/>
                  <a:pt x="7341704" y="1444486"/>
                </a:cubicBezTo>
                <a:cubicBezTo>
                  <a:pt x="7343247" y="1458370"/>
                  <a:pt x="7348173" y="1472032"/>
                  <a:pt x="7354957" y="1484243"/>
                </a:cubicBezTo>
                <a:cubicBezTo>
                  <a:pt x="7370427" y="1512089"/>
                  <a:pt x="7407965" y="1563756"/>
                  <a:pt x="7407965" y="1563756"/>
                </a:cubicBezTo>
                <a:cubicBezTo>
                  <a:pt x="7412382" y="1594678"/>
                  <a:pt x="7415091" y="1625892"/>
                  <a:pt x="7421217" y="1656521"/>
                </a:cubicBezTo>
                <a:cubicBezTo>
                  <a:pt x="7423957" y="1670219"/>
                  <a:pt x="7434470" y="1696278"/>
                  <a:pt x="7434470" y="1696278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158 Serbest Form"/>
          <p:cNvSpPr/>
          <p:nvPr/>
        </p:nvSpPr>
        <p:spPr>
          <a:xfrm>
            <a:off x="1298713" y="914400"/>
            <a:ext cx="3299791" cy="1660807"/>
          </a:xfrm>
          <a:custGeom>
            <a:avLst/>
            <a:gdLst>
              <a:gd name="connsiteX0" fmla="*/ 0 w 3299791"/>
              <a:gd name="connsiteY0" fmla="*/ 238539 h 1660807"/>
              <a:gd name="connsiteX1" fmla="*/ 39757 w 3299791"/>
              <a:gd name="connsiteY1" fmla="*/ 198783 h 1660807"/>
              <a:gd name="connsiteX2" fmla="*/ 119270 w 3299791"/>
              <a:gd name="connsiteY2" fmla="*/ 159026 h 1660807"/>
              <a:gd name="connsiteX3" fmla="*/ 225287 w 3299791"/>
              <a:gd name="connsiteY3" fmla="*/ 119270 h 1660807"/>
              <a:gd name="connsiteX4" fmla="*/ 344557 w 3299791"/>
              <a:gd name="connsiteY4" fmla="*/ 79513 h 1660807"/>
              <a:gd name="connsiteX5" fmla="*/ 424070 w 3299791"/>
              <a:gd name="connsiteY5" fmla="*/ 53009 h 1660807"/>
              <a:gd name="connsiteX6" fmla="*/ 543339 w 3299791"/>
              <a:gd name="connsiteY6" fmla="*/ 39757 h 1660807"/>
              <a:gd name="connsiteX7" fmla="*/ 715617 w 3299791"/>
              <a:gd name="connsiteY7" fmla="*/ 13252 h 1660807"/>
              <a:gd name="connsiteX8" fmla="*/ 861391 w 3299791"/>
              <a:gd name="connsiteY8" fmla="*/ 0 h 1660807"/>
              <a:gd name="connsiteX9" fmla="*/ 1550504 w 3299791"/>
              <a:gd name="connsiteY9" fmla="*/ 13252 h 1660807"/>
              <a:gd name="connsiteX10" fmla="*/ 1683026 w 3299791"/>
              <a:gd name="connsiteY10" fmla="*/ 53009 h 1660807"/>
              <a:gd name="connsiteX11" fmla="*/ 1722783 w 3299791"/>
              <a:gd name="connsiteY11" fmla="*/ 66261 h 1660807"/>
              <a:gd name="connsiteX12" fmla="*/ 1789044 w 3299791"/>
              <a:gd name="connsiteY12" fmla="*/ 92765 h 1660807"/>
              <a:gd name="connsiteX13" fmla="*/ 1908313 w 3299791"/>
              <a:gd name="connsiteY13" fmla="*/ 132522 h 1660807"/>
              <a:gd name="connsiteX14" fmla="*/ 2067339 w 3299791"/>
              <a:gd name="connsiteY14" fmla="*/ 185530 h 1660807"/>
              <a:gd name="connsiteX15" fmla="*/ 2120348 w 3299791"/>
              <a:gd name="connsiteY15" fmla="*/ 225287 h 1660807"/>
              <a:gd name="connsiteX16" fmla="*/ 2186609 w 3299791"/>
              <a:gd name="connsiteY16" fmla="*/ 238539 h 1660807"/>
              <a:gd name="connsiteX17" fmla="*/ 2226365 w 3299791"/>
              <a:gd name="connsiteY17" fmla="*/ 265043 h 1660807"/>
              <a:gd name="connsiteX18" fmla="*/ 2279374 w 3299791"/>
              <a:gd name="connsiteY18" fmla="*/ 278296 h 1660807"/>
              <a:gd name="connsiteX19" fmla="*/ 2345635 w 3299791"/>
              <a:gd name="connsiteY19" fmla="*/ 331304 h 1660807"/>
              <a:gd name="connsiteX20" fmla="*/ 2411896 w 3299791"/>
              <a:gd name="connsiteY20" fmla="*/ 344557 h 1660807"/>
              <a:gd name="connsiteX21" fmla="*/ 2478157 w 3299791"/>
              <a:gd name="connsiteY21" fmla="*/ 371061 h 1660807"/>
              <a:gd name="connsiteX22" fmla="*/ 2517913 w 3299791"/>
              <a:gd name="connsiteY22" fmla="*/ 384313 h 1660807"/>
              <a:gd name="connsiteX23" fmla="*/ 2570922 w 3299791"/>
              <a:gd name="connsiteY23" fmla="*/ 424070 h 1660807"/>
              <a:gd name="connsiteX24" fmla="*/ 2623930 w 3299791"/>
              <a:gd name="connsiteY24" fmla="*/ 450574 h 1660807"/>
              <a:gd name="connsiteX25" fmla="*/ 2703444 w 3299791"/>
              <a:gd name="connsiteY25" fmla="*/ 543339 h 1660807"/>
              <a:gd name="connsiteX26" fmla="*/ 2743200 w 3299791"/>
              <a:gd name="connsiteY26" fmla="*/ 583096 h 1660807"/>
              <a:gd name="connsiteX27" fmla="*/ 2782957 w 3299791"/>
              <a:gd name="connsiteY27" fmla="*/ 675861 h 1660807"/>
              <a:gd name="connsiteX28" fmla="*/ 2822713 w 3299791"/>
              <a:gd name="connsiteY28" fmla="*/ 742122 h 1660807"/>
              <a:gd name="connsiteX29" fmla="*/ 2849217 w 3299791"/>
              <a:gd name="connsiteY29" fmla="*/ 848139 h 1660807"/>
              <a:gd name="connsiteX30" fmla="*/ 2875722 w 3299791"/>
              <a:gd name="connsiteY30" fmla="*/ 887896 h 1660807"/>
              <a:gd name="connsiteX31" fmla="*/ 2902226 w 3299791"/>
              <a:gd name="connsiteY31" fmla="*/ 1086678 h 1660807"/>
              <a:gd name="connsiteX32" fmla="*/ 2915478 w 3299791"/>
              <a:gd name="connsiteY32" fmla="*/ 1126435 h 1660807"/>
              <a:gd name="connsiteX33" fmla="*/ 2941983 w 3299791"/>
              <a:gd name="connsiteY33" fmla="*/ 1245704 h 1660807"/>
              <a:gd name="connsiteX34" fmla="*/ 2968487 w 3299791"/>
              <a:gd name="connsiteY34" fmla="*/ 1298713 h 1660807"/>
              <a:gd name="connsiteX35" fmla="*/ 3008244 w 3299791"/>
              <a:gd name="connsiteY35" fmla="*/ 1417983 h 1660807"/>
              <a:gd name="connsiteX36" fmla="*/ 3021496 w 3299791"/>
              <a:gd name="connsiteY36" fmla="*/ 1457739 h 1660807"/>
              <a:gd name="connsiteX37" fmla="*/ 3061252 w 3299791"/>
              <a:gd name="connsiteY37" fmla="*/ 1484243 h 1660807"/>
              <a:gd name="connsiteX38" fmla="*/ 3127513 w 3299791"/>
              <a:gd name="connsiteY38" fmla="*/ 1603513 h 1660807"/>
              <a:gd name="connsiteX39" fmla="*/ 3167270 w 3299791"/>
              <a:gd name="connsiteY39" fmla="*/ 1616765 h 1660807"/>
              <a:gd name="connsiteX40" fmla="*/ 3193774 w 3299791"/>
              <a:gd name="connsiteY40" fmla="*/ 1643270 h 1660807"/>
              <a:gd name="connsiteX41" fmla="*/ 3299791 w 3299791"/>
              <a:gd name="connsiteY41" fmla="*/ 1656522 h 166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99791" h="1660807">
                <a:moveTo>
                  <a:pt x="0" y="238539"/>
                </a:moveTo>
                <a:cubicBezTo>
                  <a:pt x="13252" y="225287"/>
                  <a:pt x="25359" y="210781"/>
                  <a:pt x="39757" y="198783"/>
                </a:cubicBezTo>
                <a:cubicBezTo>
                  <a:pt x="84703" y="161328"/>
                  <a:pt x="70045" y="180122"/>
                  <a:pt x="119270" y="159026"/>
                </a:cubicBezTo>
                <a:cubicBezTo>
                  <a:pt x="216290" y="117447"/>
                  <a:pt x="127555" y="143703"/>
                  <a:pt x="225287" y="119270"/>
                </a:cubicBezTo>
                <a:cubicBezTo>
                  <a:pt x="298690" y="70334"/>
                  <a:pt x="230289" y="108080"/>
                  <a:pt x="344557" y="79513"/>
                </a:cubicBezTo>
                <a:cubicBezTo>
                  <a:pt x="371661" y="72737"/>
                  <a:pt x="396675" y="58488"/>
                  <a:pt x="424070" y="53009"/>
                </a:cubicBezTo>
                <a:cubicBezTo>
                  <a:pt x="463294" y="45164"/>
                  <a:pt x="503689" y="45044"/>
                  <a:pt x="543339" y="39757"/>
                </a:cubicBezTo>
                <a:cubicBezTo>
                  <a:pt x="672489" y="22536"/>
                  <a:pt x="574366" y="28946"/>
                  <a:pt x="715617" y="13252"/>
                </a:cubicBezTo>
                <a:cubicBezTo>
                  <a:pt x="764110" y="7864"/>
                  <a:pt x="812800" y="4417"/>
                  <a:pt x="861391" y="0"/>
                </a:cubicBezTo>
                <a:lnTo>
                  <a:pt x="1550504" y="13252"/>
                </a:lnTo>
                <a:cubicBezTo>
                  <a:pt x="1679777" y="17634"/>
                  <a:pt x="1606705" y="14848"/>
                  <a:pt x="1683026" y="53009"/>
                </a:cubicBezTo>
                <a:cubicBezTo>
                  <a:pt x="1695520" y="59256"/>
                  <a:pt x="1709703" y="61356"/>
                  <a:pt x="1722783" y="66261"/>
                </a:cubicBezTo>
                <a:cubicBezTo>
                  <a:pt x="1745057" y="74614"/>
                  <a:pt x="1767306" y="83104"/>
                  <a:pt x="1789044" y="92765"/>
                </a:cubicBezTo>
                <a:cubicBezTo>
                  <a:pt x="1878828" y="132669"/>
                  <a:pt x="1803720" y="111604"/>
                  <a:pt x="1908313" y="132522"/>
                </a:cubicBezTo>
                <a:cubicBezTo>
                  <a:pt x="2029486" y="223400"/>
                  <a:pt x="1875435" y="121562"/>
                  <a:pt x="2067339" y="185530"/>
                </a:cubicBezTo>
                <a:cubicBezTo>
                  <a:pt x="2088293" y="192515"/>
                  <a:pt x="2100165" y="216317"/>
                  <a:pt x="2120348" y="225287"/>
                </a:cubicBezTo>
                <a:cubicBezTo>
                  <a:pt x="2140931" y="234435"/>
                  <a:pt x="2164522" y="234122"/>
                  <a:pt x="2186609" y="238539"/>
                </a:cubicBezTo>
                <a:cubicBezTo>
                  <a:pt x="2199861" y="247374"/>
                  <a:pt x="2211726" y="258769"/>
                  <a:pt x="2226365" y="265043"/>
                </a:cubicBezTo>
                <a:cubicBezTo>
                  <a:pt x="2243106" y="272218"/>
                  <a:pt x="2263452" y="269451"/>
                  <a:pt x="2279374" y="278296"/>
                </a:cubicBezTo>
                <a:cubicBezTo>
                  <a:pt x="2304100" y="292032"/>
                  <a:pt x="2320336" y="318655"/>
                  <a:pt x="2345635" y="331304"/>
                </a:cubicBezTo>
                <a:cubicBezTo>
                  <a:pt x="2365781" y="341377"/>
                  <a:pt x="2390321" y="338085"/>
                  <a:pt x="2411896" y="344557"/>
                </a:cubicBezTo>
                <a:cubicBezTo>
                  <a:pt x="2434681" y="351393"/>
                  <a:pt x="2455883" y="362708"/>
                  <a:pt x="2478157" y="371061"/>
                </a:cubicBezTo>
                <a:cubicBezTo>
                  <a:pt x="2491236" y="375966"/>
                  <a:pt x="2504661" y="379896"/>
                  <a:pt x="2517913" y="384313"/>
                </a:cubicBezTo>
                <a:cubicBezTo>
                  <a:pt x="2535583" y="397565"/>
                  <a:pt x="2552192" y="412364"/>
                  <a:pt x="2570922" y="424070"/>
                </a:cubicBezTo>
                <a:cubicBezTo>
                  <a:pt x="2587674" y="434540"/>
                  <a:pt x="2607855" y="439092"/>
                  <a:pt x="2623930" y="450574"/>
                </a:cubicBezTo>
                <a:cubicBezTo>
                  <a:pt x="2660276" y="476535"/>
                  <a:pt x="2674868" y="510000"/>
                  <a:pt x="2703444" y="543339"/>
                </a:cubicBezTo>
                <a:cubicBezTo>
                  <a:pt x="2715641" y="557569"/>
                  <a:pt x="2732307" y="567845"/>
                  <a:pt x="2743200" y="583096"/>
                </a:cubicBezTo>
                <a:cubicBezTo>
                  <a:pt x="2789156" y="647434"/>
                  <a:pt x="2754120" y="618186"/>
                  <a:pt x="2782957" y="675861"/>
                </a:cubicBezTo>
                <a:cubicBezTo>
                  <a:pt x="2794476" y="698899"/>
                  <a:pt x="2809461" y="720035"/>
                  <a:pt x="2822713" y="742122"/>
                </a:cubicBezTo>
                <a:cubicBezTo>
                  <a:pt x="2827753" y="767324"/>
                  <a:pt x="2835634" y="820973"/>
                  <a:pt x="2849217" y="848139"/>
                </a:cubicBezTo>
                <a:cubicBezTo>
                  <a:pt x="2856340" y="862385"/>
                  <a:pt x="2866887" y="874644"/>
                  <a:pt x="2875722" y="887896"/>
                </a:cubicBezTo>
                <a:cubicBezTo>
                  <a:pt x="2882102" y="945316"/>
                  <a:pt x="2889007" y="1027193"/>
                  <a:pt x="2902226" y="1086678"/>
                </a:cubicBezTo>
                <a:cubicBezTo>
                  <a:pt x="2905256" y="1100315"/>
                  <a:pt x="2912090" y="1112883"/>
                  <a:pt x="2915478" y="1126435"/>
                </a:cubicBezTo>
                <a:cubicBezTo>
                  <a:pt x="2921779" y="1151638"/>
                  <a:pt x="2931776" y="1218485"/>
                  <a:pt x="2941983" y="1245704"/>
                </a:cubicBezTo>
                <a:cubicBezTo>
                  <a:pt x="2948920" y="1264201"/>
                  <a:pt x="2959652" y="1281043"/>
                  <a:pt x="2968487" y="1298713"/>
                </a:cubicBezTo>
                <a:cubicBezTo>
                  <a:pt x="2990826" y="1410411"/>
                  <a:pt x="2967093" y="1321966"/>
                  <a:pt x="3008244" y="1417983"/>
                </a:cubicBezTo>
                <a:cubicBezTo>
                  <a:pt x="3013747" y="1430822"/>
                  <a:pt x="3012770" y="1446831"/>
                  <a:pt x="3021496" y="1457739"/>
                </a:cubicBezTo>
                <a:cubicBezTo>
                  <a:pt x="3031445" y="1470176"/>
                  <a:pt x="3048000" y="1475408"/>
                  <a:pt x="3061252" y="1484243"/>
                </a:cubicBezTo>
                <a:cubicBezTo>
                  <a:pt x="3072921" y="1519249"/>
                  <a:pt x="3093336" y="1592121"/>
                  <a:pt x="3127513" y="1603513"/>
                </a:cubicBezTo>
                <a:lnTo>
                  <a:pt x="3167270" y="1616765"/>
                </a:lnTo>
                <a:cubicBezTo>
                  <a:pt x="3176105" y="1625600"/>
                  <a:pt x="3182599" y="1637682"/>
                  <a:pt x="3193774" y="1643270"/>
                </a:cubicBezTo>
                <a:cubicBezTo>
                  <a:pt x="3228848" y="1660807"/>
                  <a:pt x="3262598" y="1656522"/>
                  <a:pt x="3299791" y="1656522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0" name="159 Serbest Form"/>
          <p:cNvSpPr/>
          <p:nvPr/>
        </p:nvSpPr>
        <p:spPr>
          <a:xfrm>
            <a:off x="927652" y="530087"/>
            <a:ext cx="3604591" cy="1364974"/>
          </a:xfrm>
          <a:custGeom>
            <a:avLst/>
            <a:gdLst>
              <a:gd name="connsiteX0" fmla="*/ 0 w 3604591"/>
              <a:gd name="connsiteY0" fmla="*/ 689113 h 1364974"/>
              <a:gd name="connsiteX1" fmla="*/ 13252 w 3604591"/>
              <a:gd name="connsiteY1" fmla="*/ 463826 h 1364974"/>
              <a:gd name="connsiteX2" fmla="*/ 39757 w 3604591"/>
              <a:gd name="connsiteY2" fmla="*/ 437322 h 1364974"/>
              <a:gd name="connsiteX3" fmla="*/ 53009 w 3604591"/>
              <a:gd name="connsiteY3" fmla="*/ 384313 h 1364974"/>
              <a:gd name="connsiteX4" fmla="*/ 92765 w 3604591"/>
              <a:gd name="connsiteY4" fmla="*/ 304800 h 1364974"/>
              <a:gd name="connsiteX5" fmla="*/ 106018 w 3604591"/>
              <a:gd name="connsiteY5" fmla="*/ 251791 h 1364974"/>
              <a:gd name="connsiteX6" fmla="*/ 185531 w 3604591"/>
              <a:gd name="connsiteY6" fmla="*/ 145774 h 1364974"/>
              <a:gd name="connsiteX7" fmla="*/ 225287 w 3604591"/>
              <a:gd name="connsiteY7" fmla="*/ 119270 h 1364974"/>
              <a:gd name="connsiteX8" fmla="*/ 278296 w 3604591"/>
              <a:gd name="connsiteY8" fmla="*/ 106017 h 1364974"/>
              <a:gd name="connsiteX9" fmla="*/ 357809 w 3604591"/>
              <a:gd name="connsiteY9" fmla="*/ 79513 h 1364974"/>
              <a:gd name="connsiteX10" fmla="*/ 450574 w 3604591"/>
              <a:gd name="connsiteY10" fmla="*/ 53009 h 1364974"/>
              <a:gd name="connsiteX11" fmla="*/ 887896 w 3604591"/>
              <a:gd name="connsiteY11" fmla="*/ 0 h 1364974"/>
              <a:gd name="connsiteX12" fmla="*/ 2027583 w 3604591"/>
              <a:gd name="connsiteY12" fmla="*/ 13252 h 1364974"/>
              <a:gd name="connsiteX13" fmla="*/ 2080591 w 3604591"/>
              <a:gd name="connsiteY13" fmla="*/ 39756 h 1364974"/>
              <a:gd name="connsiteX14" fmla="*/ 2186609 w 3604591"/>
              <a:gd name="connsiteY14" fmla="*/ 66261 h 1364974"/>
              <a:gd name="connsiteX15" fmla="*/ 2239618 w 3604591"/>
              <a:gd name="connsiteY15" fmla="*/ 106017 h 1364974"/>
              <a:gd name="connsiteX16" fmla="*/ 2319131 w 3604591"/>
              <a:gd name="connsiteY16" fmla="*/ 132522 h 1364974"/>
              <a:gd name="connsiteX17" fmla="*/ 2358887 w 3604591"/>
              <a:gd name="connsiteY17" fmla="*/ 159026 h 1364974"/>
              <a:gd name="connsiteX18" fmla="*/ 2398644 w 3604591"/>
              <a:gd name="connsiteY18" fmla="*/ 172278 h 1364974"/>
              <a:gd name="connsiteX19" fmla="*/ 2464905 w 3604591"/>
              <a:gd name="connsiteY19" fmla="*/ 212035 h 1364974"/>
              <a:gd name="connsiteX20" fmla="*/ 2544418 w 3604591"/>
              <a:gd name="connsiteY20" fmla="*/ 265043 h 1364974"/>
              <a:gd name="connsiteX21" fmla="*/ 2637183 w 3604591"/>
              <a:gd name="connsiteY21" fmla="*/ 318052 h 1364974"/>
              <a:gd name="connsiteX22" fmla="*/ 2690191 w 3604591"/>
              <a:gd name="connsiteY22" fmla="*/ 357809 h 1364974"/>
              <a:gd name="connsiteX23" fmla="*/ 2729948 w 3604591"/>
              <a:gd name="connsiteY23" fmla="*/ 397565 h 1364974"/>
              <a:gd name="connsiteX24" fmla="*/ 2769705 w 3604591"/>
              <a:gd name="connsiteY24" fmla="*/ 410817 h 1364974"/>
              <a:gd name="connsiteX25" fmla="*/ 2796209 w 3604591"/>
              <a:gd name="connsiteY25" fmla="*/ 437322 h 1364974"/>
              <a:gd name="connsiteX26" fmla="*/ 2835965 w 3604591"/>
              <a:gd name="connsiteY26" fmla="*/ 463826 h 1364974"/>
              <a:gd name="connsiteX27" fmla="*/ 2928731 w 3604591"/>
              <a:gd name="connsiteY27" fmla="*/ 543339 h 1364974"/>
              <a:gd name="connsiteX28" fmla="*/ 2981739 w 3604591"/>
              <a:gd name="connsiteY28" fmla="*/ 622852 h 1364974"/>
              <a:gd name="connsiteX29" fmla="*/ 3034748 w 3604591"/>
              <a:gd name="connsiteY29" fmla="*/ 715617 h 1364974"/>
              <a:gd name="connsiteX30" fmla="*/ 3061252 w 3604591"/>
              <a:gd name="connsiteY30" fmla="*/ 742122 h 1364974"/>
              <a:gd name="connsiteX31" fmla="*/ 3127513 w 3604591"/>
              <a:gd name="connsiteY31" fmla="*/ 848139 h 1364974"/>
              <a:gd name="connsiteX32" fmla="*/ 3140765 w 3604591"/>
              <a:gd name="connsiteY32" fmla="*/ 887896 h 1364974"/>
              <a:gd name="connsiteX33" fmla="*/ 3193774 w 3604591"/>
              <a:gd name="connsiteY33" fmla="*/ 967409 h 1364974"/>
              <a:gd name="connsiteX34" fmla="*/ 3246783 w 3604591"/>
              <a:gd name="connsiteY34" fmla="*/ 1046922 h 1364974"/>
              <a:gd name="connsiteX35" fmla="*/ 3299791 w 3604591"/>
              <a:gd name="connsiteY35" fmla="*/ 1113183 h 1364974"/>
              <a:gd name="connsiteX36" fmla="*/ 3366052 w 3604591"/>
              <a:gd name="connsiteY36" fmla="*/ 1232452 h 1364974"/>
              <a:gd name="connsiteX37" fmla="*/ 3392557 w 3604591"/>
              <a:gd name="connsiteY37" fmla="*/ 1258956 h 1364974"/>
              <a:gd name="connsiteX38" fmla="*/ 3432313 w 3604591"/>
              <a:gd name="connsiteY38" fmla="*/ 1272209 h 1364974"/>
              <a:gd name="connsiteX39" fmla="*/ 3498574 w 3604591"/>
              <a:gd name="connsiteY39" fmla="*/ 1325217 h 1364974"/>
              <a:gd name="connsiteX40" fmla="*/ 3578087 w 3604591"/>
              <a:gd name="connsiteY40" fmla="*/ 1351722 h 1364974"/>
              <a:gd name="connsiteX41" fmla="*/ 3604591 w 3604591"/>
              <a:gd name="connsiteY41" fmla="*/ 1364974 h 136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604591" h="1364974">
                <a:moveTo>
                  <a:pt x="0" y="689113"/>
                </a:moveTo>
                <a:cubicBezTo>
                  <a:pt x="4417" y="614017"/>
                  <a:pt x="1519" y="538131"/>
                  <a:pt x="13252" y="463826"/>
                </a:cubicBezTo>
                <a:cubicBezTo>
                  <a:pt x="15201" y="451485"/>
                  <a:pt x="34169" y="448497"/>
                  <a:pt x="39757" y="437322"/>
                </a:cubicBezTo>
                <a:cubicBezTo>
                  <a:pt x="47902" y="421031"/>
                  <a:pt x="48005" y="401826"/>
                  <a:pt x="53009" y="384313"/>
                </a:cubicBezTo>
                <a:cubicBezTo>
                  <a:pt x="66725" y="336304"/>
                  <a:pt x="63725" y="348360"/>
                  <a:pt x="92765" y="304800"/>
                </a:cubicBezTo>
                <a:cubicBezTo>
                  <a:pt x="97183" y="287130"/>
                  <a:pt x="97873" y="268082"/>
                  <a:pt x="106018" y="251791"/>
                </a:cubicBezTo>
                <a:cubicBezTo>
                  <a:pt x="120153" y="223521"/>
                  <a:pt x="154467" y="170625"/>
                  <a:pt x="185531" y="145774"/>
                </a:cubicBezTo>
                <a:cubicBezTo>
                  <a:pt x="197968" y="135825"/>
                  <a:pt x="210648" y="125544"/>
                  <a:pt x="225287" y="119270"/>
                </a:cubicBezTo>
                <a:cubicBezTo>
                  <a:pt x="242028" y="112095"/>
                  <a:pt x="260851" y="111251"/>
                  <a:pt x="278296" y="106017"/>
                </a:cubicBezTo>
                <a:cubicBezTo>
                  <a:pt x="305056" y="97989"/>
                  <a:pt x="331106" y="87729"/>
                  <a:pt x="357809" y="79513"/>
                </a:cubicBezTo>
                <a:cubicBezTo>
                  <a:pt x="388546" y="70056"/>
                  <a:pt x="418953" y="58865"/>
                  <a:pt x="450574" y="53009"/>
                </a:cubicBezTo>
                <a:cubicBezTo>
                  <a:pt x="667931" y="12758"/>
                  <a:pt x="694010" y="14914"/>
                  <a:pt x="887896" y="0"/>
                </a:cubicBezTo>
                <a:cubicBezTo>
                  <a:pt x="1267792" y="4417"/>
                  <a:pt x="1647873" y="595"/>
                  <a:pt x="2027583" y="13252"/>
                </a:cubicBezTo>
                <a:cubicBezTo>
                  <a:pt x="2047327" y="13910"/>
                  <a:pt x="2061850" y="33509"/>
                  <a:pt x="2080591" y="39756"/>
                </a:cubicBezTo>
                <a:cubicBezTo>
                  <a:pt x="2115149" y="51275"/>
                  <a:pt x="2151270" y="57426"/>
                  <a:pt x="2186609" y="66261"/>
                </a:cubicBezTo>
                <a:cubicBezTo>
                  <a:pt x="2204279" y="79513"/>
                  <a:pt x="2219863" y="96139"/>
                  <a:pt x="2239618" y="106017"/>
                </a:cubicBezTo>
                <a:cubicBezTo>
                  <a:pt x="2264607" y="118511"/>
                  <a:pt x="2319131" y="132522"/>
                  <a:pt x="2319131" y="132522"/>
                </a:cubicBezTo>
                <a:cubicBezTo>
                  <a:pt x="2332383" y="141357"/>
                  <a:pt x="2344641" y="151903"/>
                  <a:pt x="2358887" y="159026"/>
                </a:cubicBezTo>
                <a:cubicBezTo>
                  <a:pt x="2371381" y="165273"/>
                  <a:pt x="2386666" y="165091"/>
                  <a:pt x="2398644" y="172278"/>
                </a:cubicBezTo>
                <a:cubicBezTo>
                  <a:pt x="2489599" y="226852"/>
                  <a:pt x="2352279" y="174494"/>
                  <a:pt x="2464905" y="212035"/>
                </a:cubicBezTo>
                <a:cubicBezTo>
                  <a:pt x="2491409" y="229704"/>
                  <a:pt x="2515927" y="250797"/>
                  <a:pt x="2544418" y="265043"/>
                </a:cubicBezTo>
                <a:cubicBezTo>
                  <a:pt x="2596175" y="290923"/>
                  <a:pt x="2593482" y="286837"/>
                  <a:pt x="2637183" y="318052"/>
                </a:cubicBezTo>
                <a:cubicBezTo>
                  <a:pt x="2655156" y="330890"/>
                  <a:pt x="2673421" y="343435"/>
                  <a:pt x="2690191" y="357809"/>
                </a:cubicBezTo>
                <a:cubicBezTo>
                  <a:pt x="2704421" y="370006"/>
                  <a:pt x="2714354" y="387169"/>
                  <a:pt x="2729948" y="397565"/>
                </a:cubicBezTo>
                <a:cubicBezTo>
                  <a:pt x="2741571" y="405314"/>
                  <a:pt x="2756453" y="406400"/>
                  <a:pt x="2769705" y="410817"/>
                </a:cubicBezTo>
                <a:cubicBezTo>
                  <a:pt x="2778540" y="419652"/>
                  <a:pt x="2786453" y="429517"/>
                  <a:pt x="2796209" y="437322"/>
                </a:cubicBezTo>
                <a:cubicBezTo>
                  <a:pt x="2808646" y="447272"/>
                  <a:pt x="2823005" y="454569"/>
                  <a:pt x="2835965" y="463826"/>
                </a:cubicBezTo>
                <a:cubicBezTo>
                  <a:pt x="2867083" y="486054"/>
                  <a:pt x="2904652" y="512381"/>
                  <a:pt x="2928731" y="543339"/>
                </a:cubicBezTo>
                <a:cubicBezTo>
                  <a:pt x="2948288" y="568483"/>
                  <a:pt x="2967493" y="594361"/>
                  <a:pt x="2981739" y="622852"/>
                </a:cubicBezTo>
                <a:cubicBezTo>
                  <a:pt x="2999878" y="659129"/>
                  <a:pt x="3009773" y="684398"/>
                  <a:pt x="3034748" y="715617"/>
                </a:cubicBezTo>
                <a:cubicBezTo>
                  <a:pt x="3042553" y="725373"/>
                  <a:pt x="3052417" y="733287"/>
                  <a:pt x="3061252" y="742122"/>
                </a:cubicBezTo>
                <a:cubicBezTo>
                  <a:pt x="3130629" y="915560"/>
                  <a:pt x="3042644" y="720834"/>
                  <a:pt x="3127513" y="848139"/>
                </a:cubicBezTo>
                <a:cubicBezTo>
                  <a:pt x="3135262" y="859762"/>
                  <a:pt x="3133981" y="875685"/>
                  <a:pt x="3140765" y="887896"/>
                </a:cubicBezTo>
                <a:cubicBezTo>
                  <a:pt x="3156235" y="915742"/>
                  <a:pt x="3179528" y="938918"/>
                  <a:pt x="3193774" y="967409"/>
                </a:cubicBezTo>
                <a:cubicBezTo>
                  <a:pt x="3247196" y="1074253"/>
                  <a:pt x="3192818" y="979466"/>
                  <a:pt x="3246783" y="1046922"/>
                </a:cubicBezTo>
                <a:cubicBezTo>
                  <a:pt x="3313659" y="1130516"/>
                  <a:pt x="3235791" y="1049181"/>
                  <a:pt x="3299791" y="1113183"/>
                </a:cubicBezTo>
                <a:cubicBezTo>
                  <a:pt x="3316456" y="1163173"/>
                  <a:pt x="3320488" y="1186889"/>
                  <a:pt x="3366052" y="1232452"/>
                </a:cubicBezTo>
                <a:cubicBezTo>
                  <a:pt x="3374887" y="1241287"/>
                  <a:pt x="3381843" y="1252528"/>
                  <a:pt x="3392557" y="1258956"/>
                </a:cubicBezTo>
                <a:cubicBezTo>
                  <a:pt x="3404535" y="1266143"/>
                  <a:pt x="3419061" y="1267791"/>
                  <a:pt x="3432313" y="1272209"/>
                </a:cubicBezTo>
                <a:cubicBezTo>
                  <a:pt x="3454342" y="1294237"/>
                  <a:pt x="3468484" y="1311844"/>
                  <a:pt x="3498574" y="1325217"/>
                </a:cubicBezTo>
                <a:cubicBezTo>
                  <a:pt x="3524104" y="1336564"/>
                  <a:pt x="3551583" y="1342887"/>
                  <a:pt x="3578087" y="1351722"/>
                </a:cubicBezTo>
                <a:cubicBezTo>
                  <a:pt x="3587458" y="1354846"/>
                  <a:pt x="3595756" y="1360557"/>
                  <a:pt x="3604591" y="136497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3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Introduction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itchFamily="66" charset="0"/>
              </a:rPr>
              <a:t>Computer Specification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Instruction Set Architecture (ISA) </a:t>
            </a:r>
            <a:r>
              <a:rPr lang="en-US" dirty="0">
                <a:latin typeface="Comic Sans MS" pitchFamily="66" charset="0"/>
              </a:rPr>
              <a:t>- the specification of a computer's appearance to a </a:t>
            </a:r>
            <a:r>
              <a:rPr lang="en-US" b="1" dirty="0">
                <a:solidFill>
                  <a:schemeClr val="tx2"/>
                </a:solidFill>
                <a:latin typeface="Comic Sans MS" pitchFamily="66" charset="0"/>
              </a:rPr>
              <a:t>programmer</a:t>
            </a:r>
            <a:r>
              <a:rPr lang="en-US" dirty="0">
                <a:latin typeface="Comic Sans MS" pitchFamily="66" charset="0"/>
              </a:rPr>
              <a:t> at its lowest level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Computer Architecture </a:t>
            </a:r>
            <a:r>
              <a:rPr lang="en-US" dirty="0">
                <a:latin typeface="Comic Sans MS" pitchFamily="66" charset="0"/>
              </a:rPr>
              <a:t>- a high-level description of the hardware implementing the computer derived from the </a:t>
            </a:r>
            <a:r>
              <a:rPr lang="en-US" b="1" dirty="0">
                <a:solidFill>
                  <a:schemeClr val="tx2"/>
                </a:solidFill>
                <a:latin typeface="Comic Sans MS" pitchFamily="66" charset="0"/>
              </a:rPr>
              <a:t>ISA</a:t>
            </a:r>
          </a:p>
          <a:p>
            <a:pPr lvl="2"/>
            <a:r>
              <a:rPr lang="en-US" dirty="0">
                <a:latin typeface="Comic Sans MS" pitchFamily="66" charset="0"/>
              </a:rPr>
              <a:t>The architecture usually includes additional specifications such as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speed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cost</a:t>
            </a:r>
            <a:r>
              <a:rPr lang="en-US" dirty="0">
                <a:latin typeface="Comic Sans MS" pitchFamily="66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reliability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Simple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Computer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Architecture</a:t>
            </a:r>
            <a:endParaRPr lang="en-US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itchFamily="66" charset="0"/>
              </a:rPr>
              <a:t>Simple computer architecture decomposed into: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Datapath</a:t>
            </a:r>
            <a:r>
              <a:rPr lang="en-US" dirty="0">
                <a:latin typeface="Comic Sans MS" pitchFamily="66" charset="0"/>
              </a:rPr>
              <a:t> for performing operations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Control unit </a:t>
            </a:r>
            <a:r>
              <a:rPr lang="en-US" dirty="0">
                <a:latin typeface="Comic Sans MS" pitchFamily="66" charset="0"/>
              </a:rPr>
              <a:t>for controlling </a:t>
            </a:r>
            <a:r>
              <a:rPr lang="en-US" dirty="0" err="1">
                <a:latin typeface="Comic Sans MS" pitchFamily="66" charset="0"/>
              </a:rPr>
              <a:t>datapath</a:t>
            </a:r>
            <a:r>
              <a:rPr lang="en-US" dirty="0">
                <a:latin typeface="Comic Sans MS" pitchFamily="66" charset="0"/>
              </a:rPr>
              <a:t> operations</a:t>
            </a:r>
          </a:p>
          <a:p>
            <a:r>
              <a:rPr lang="en-US" dirty="0">
                <a:latin typeface="Comic Sans MS" pitchFamily="66" charset="0"/>
              </a:rPr>
              <a:t>A </a:t>
            </a:r>
            <a:r>
              <a:rPr lang="en-US" b="1" dirty="0" err="1">
                <a:solidFill>
                  <a:srgbClr val="FF0000"/>
                </a:solidFill>
                <a:latin typeface="Comic Sans MS" pitchFamily="66" charset="0"/>
              </a:rPr>
              <a:t>datapath</a:t>
            </a:r>
            <a:r>
              <a:rPr lang="en-US" dirty="0">
                <a:latin typeface="Comic Sans MS" pitchFamily="66" charset="0"/>
              </a:rPr>
              <a:t> is specified by:</a:t>
            </a:r>
          </a:p>
          <a:p>
            <a:pPr lvl="1"/>
            <a:r>
              <a:rPr lang="en-US" dirty="0">
                <a:latin typeface="Comic Sans MS" pitchFamily="66" charset="0"/>
              </a:rPr>
              <a:t>A set of 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registers</a:t>
            </a:r>
          </a:p>
          <a:p>
            <a:pPr lvl="1"/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err="1">
                <a:solidFill>
                  <a:schemeClr val="tx2"/>
                </a:solidFill>
                <a:latin typeface="Comic Sans MS" pitchFamily="66" charset="0"/>
              </a:rPr>
              <a:t>microoperations</a:t>
            </a:r>
            <a:r>
              <a:rPr lang="en-US" dirty="0">
                <a:latin typeface="Comic Sans MS" pitchFamily="66" charset="0"/>
              </a:rPr>
              <a:t> performed on the data stored in the registers</a:t>
            </a:r>
          </a:p>
          <a:p>
            <a:pPr lvl="1"/>
            <a:r>
              <a:rPr lang="en-US" dirty="0">
                <a:latin typeface="Comic Sans MS" pitchFamily="66" charset="0"/>
              </a:rPr>
              <a:t>A 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control interface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Datapaths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25550"/>
            <a:ext cx="7772400" cy="502761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>
                <a:latin typeface="Comic Sans MS" pitchFamily="66" charset="0"/>
              </a:rPr>
              <a:t>set of registers</a:t>
            </a:r>
          </a:p>
          <a:p>
            <a:pPr lvl="2"/>
            <a:r>
              <a:rPr lang="en-US" sz="2000" dirty="0" smtClean="0">
                <a:latin typeface="Comic Sans MS" pitchFamily="66" charset="0"/>
              </a:rPr>
              <a:t>A </a:t>
            </a:r>
            <a:r>
              <a:rPr lang="en-US" sz="2000" dirty="0">
                <a:latin typeface="Comic Sans MS" pitchFamily="66" charset="0"/>
              </a:rPr>
              <a:t>set of registers with common access resources called a 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register file</a:t>
            </a:r>
          </a:p>
          <a:p>
            <a:r>
              <a:rPr lang="en-US" dirty="0" err="1" smtClean="0">
                <a:latin typeface="Comic Sans MS" pitchFamily="66" charset="0"/>
              </a:rPr>
              <a:t>Microoperation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implementation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Buses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- shared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transfer</a:t>
            </a:r>
            <a:r>
              <a:rPr lang="en-US" sz="2000" dirty="0">
                <a:latin typeface="Comic Sans MS" pitchFamily="66" charset="0"/>
              </a:rPr>
              <a:t> paths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Arithmetic-Logic Unit (ALU) </a:t>
            </a:r>
            <a:r>
              <a:rPr lang="en-US" sz="2000" dirty="0">
                <a:latin typeface="Comic Sans MS" pitchFamily="66" charset="0"/>
              </a:rPr>
              <a:t>-  shared resource for implementing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arithmetic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logic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microoperations</a:t>
            </a:r>
            <a:endParaRPr lang="en-US" sz="2000" dirty="0">
              <a:latin typeface="Comic Sans MS" pitchFamily="66" charset="0"/>
            </a:endParaRPr>
          </a:p>
          <a:p>
            <a:pPr lvl="2"/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Shifter</a:t>
            </a:r>
            <a:r>
              <a:rPr lang="en-US" sz="2000" dirty="0">
                <a:latin typeface="Comic Sans MS" pitchFamily="66" charset="0"/>
              </a:rPr>
              <a:t> -  shared resource for implementing 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shift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microoperations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170" name="Rectangle 258"/>
          <p:cNvSpPr>
            <a:spLocks noGrp="1" noChangeArrowheads="1"/>
          </p:cNvSpPr>
          <p:nvPr>
            <p:ph type="body" idx="1"/>
          </p:nvPr>
        </p:nvSpPr>
        <p:spPr>
          <a:xfrm>
            <a:off x="142844" y="1600200"/>
            <a:ext cx="4357718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Four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parallel-load</a:t>
            </a:r>
            <a:r>
              <a:rPr lang="tr-TR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registers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000" dirty="0">
                <a:latin typeface="Comic Sans MS" pitchFamily="66" charset="0"/>
              </a:rPr>
              <a:t>Two </a:t>
            </a:r>
            <a:r>
              <a:rPr lang="en-US" sz="2000" dirty="0" err="1" smtClean="0">
                <a:solidFill>
                  <a:srgbClr val="FF0000"/>
                </a:solidFill>
                <a:latin typeface="Comic Sans MS" pitchFamily="66" charset="0"/>
              </a:rPr>
              <a:t>mux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-based </a:t>
            </a:r>
            <a:r>
              <a:rPr lang="en-US" sz="2000" dirty="0" smtClean="0">
                <a:latin typeface="Comic Sans MS" pitchFamily="66" charset="0"/>
              </a:rPr>
              <a:t>register </a:t>
            </a:r>
            <a:r>
              <a:rPr lang="en-US" sz="2000" dirty="0">
                <a:latin typeface="Comic Sans MS" pitchFamily="66" charset="0"/>
              </a:rPr>
              <a:t>selectors</a:t>
            </a:r>
          </a:p>
          <a:p>
            <a:r>
              <a:rPr lang="en-US" sz="2000" dirty="0">
                <a:latin typeface="Comic Sans MS" pitchFamily="66" charset="0"/>
              </a:rPr>
              <a:t>Register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destination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decoder</a:t>
            </a:r>
            <a:endParaRPr lang="en-US" sz="2000" dirty="0">
              <a:latin typeface="Comic Sans MS" pitchFamily="66" charset="0"/>
            </a:endParaRPr>
          </a:p>
          <a:p>
            <a:r>
              <a:rPr lang="en-US" sz="2000" dirty="0" err="1">
                <a:latin typeface="Comic Sans MS" pitchFamily="66" charset="0"/>
              </a:rPr>
              <a:t>Mux</a:t>
            </a:r>
            <a:r>
              <a:rPr lang="en-US" sz="2000" dirty="0">
                <a:latin typeface="Comic Sans MS" pitchFamily="66" charset="0"/>
              </a:rPr>
              <a:t>  B for external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constant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input</a:t>
            </a:r>
          </a:p>
          <a:p>
            <a:r>
              <a:rPr lang="en-US" sz="2000" dirty="0">
                <a:latin typeface="Comic Sans MS" pitchFamily="66" charset="0"/>
              </a:rPr>
              <a:t>Buses A and B with external</a:t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address and data outputs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ALU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Shifter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with</a:t>
            </a:r>
            <a:r>
              <a:rPr lang="tr-TR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Mux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F for output select</a:t>
            </a:r>
          </a:p>
          <a:p>
            <a:r>
              <a:rPr lang="en-US" sz="2000" dirty="0" err="1">
                <a:latin typeface="Comic Sans MS" pitchFamily="66" charset="0"/>
              </a:rPr>
              <a:t>Mux</a:t>
            </a:r>
            <a:r>
              <a:rPr lang="en-US" sz="2000" dirty="0">
                <a:latin typeface="Comic Sans MS" pitchFamily="66" charset="0"/>
              </a:rPr>
              <a:t> D for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external data input</a:t>
            </a:r>
          </a:p>
          <a:p>
            <a:r>
              <a:rPr lang="en-US" sz="2000" dirty="0">
                <a:latin typeface="Comic Sans MS" pitchFamily="66" charset="0"/>
              </a:rPr>
              <a:t>Logic for generating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status bits</a:t>
            </a:r>
            <a:r>
              <a:rPr lang="en-US" sz="2000" dirty="0">
                <a:latin typeface="Comic Sans MS" pitchFamily="66" charset="0"/>
              </a:rPr>
              <a:t/>
            </a:r>
            <a:br>
              <a:rPr lang="en-US" sz="2000" dirty="0">
                <a:latin typeface="Comic Sans MS" pitchFamily="66" charset="0"/>
              </a:rPr>
            </a:br>
            <a:r>
              <a:rPr lang="en-US" sz="2000" dirty="0">
                <a:latin typeface="Comic Sans MS" pitchFamily="66" charset="0"/>
              </a:rPr>
              <a:t>V, C, N, Z</a:t>
            </a:r>
          </a:p>
          <a:p>
            <a:endParaRPr lang="en-US" sz="2000" dirty="0">
              <a:latin typeface="Comic Sans MS" pitchFamily="66" charset="0"/>
            </a:endParaRPr>
          </a:p>
        </p:txBody>
      </p:sp>
      <p:sp>
        <p:nvSpPr>
          <p:cNvPr id="807172" name="Rectangle 260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678198" cy="1020763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Datapath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Example</a:t>
            </a:r>
          </a:p>
        </p:txBody>
      </p:sp>
      <p:pic>
        <p:nvPicPr>
          <p:cNvPr id="7" name="Picture 261" descr="fig_9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963" y="1292225"/>
            <a:ext cx="4086225" cy="5489575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5929322" y="1714488"/>
            <a:ext cx="714380" cy="2286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6786578" y="2428868"/>
            <a:ext cx="1571636" cy="1143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4572000" y="3857628"/>
            <a:ext cx="71438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6286512" y="4429132"/>
            <a:ext cx="71438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5857884" y="5143512"/>
            <a:ext cx="2143140" cy="107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6357950" y="6429396"/>
            <a:ext cx="50006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Dikdörtgen"/>
          <p:cNvSpPr/>
          <p:nvPr/>
        </p:nvSpPr>
        <p:spPr>
          <a:xfrm>
            <a:off x="5357818" y="5295912"/>
            <a:ext cx="214314" cy="776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0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0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0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80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0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80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240" name="Picture 304" descr="fig_9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363" y="1241425"/>
            <a:ext cx="4086225" cy="5489575"/>
          </a:xfrm>
          <a:prstGeom prst="rect">
            <a:avLst/>
          </a:prstGeom>
          <a:noFill/>
        </p:spPr>
      </p:pic>
      <p:sp>
        <p:nvSpPr>
          <p:cNvPr id="80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7838" y="1301750"/>
            <a:ext cx="4013200" cy="430213"/>
          </a:xfrm>
        </p:spPr>
        <p:txBody>
          <a:bodyPr/>
          <a:lstStyle/>
          <a:p>
            <a:r>
              <a:rPr lang="en-US" sz="1800" dirty="0" err="1"/>
              <a:t>Microoperation</a:t>
            </a:r>
            <a:r>
              <a:rPr lang="en-US" sz="1800" dirty="0"/>
              <a:t>: R0 ← R1 + R2</a:t>
            </a:r>
          </a:p>
          <a:p>
            <a:endParaRPr lang="en-US" sz="1800" dirty="0"/>
          </a:p>
        </p:txBody>
      </p:sp>
      <p:sp>
        <p:nvSpPr>
          <p:cNvPr id="808191" name="Rectangle 25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  <a:latin typeface="Comic Sans MS" pitchFamily="66" charset="0"/>
              </a:rPr>
              <a:t>Datapath</a:t>
            </a: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 Example: Performing a </a:t>
            </a:r>
            <a:r>
              <a:rPr lang="en-US" sz="3200" dirty="0" err="1">
                <a:solidFill>
                  <a:srgbClr val="FF0000"/>
                </a:solidFill>
                <a:latin typeface="Comic Sans MS" pitchFamily="66" charset="0"/>
              </a:rPr>
              <a:t>Microoperation</a:t>
            </a:r>
            <a:endParaRPr lang="en-US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" name="Group 271"/>
          <p:cNvGrpSpPr>
            <a:grpSpLocks/>
          </p:cNvGrpSpPr>
          <p:nvPr/>
        </p:nvGrpSpPr>
        <p:grpSpPr bwMode="auto">
          <a:xfrm>
            <a:off x="477838" y="1568450"/>
            <a:ext cx="7085012" cy="3587750"/>
            <a:chOff x="301" y="988"/>
            <a:chExt cx="4463" cy="2260"/>
          </a:xfrm>
        </p:grpSpPr>
        <p:sp>
          <p:nvSpPr>
            <p:cNvPr id="808192" name="Rectangle 256"/>
            <p:cNvSpPr>
              <a:spLocks noChangeArrowheads="1"/>
            </p:cNvSpPr>
            <p:nvPr/>
          </p:nvSpPr>
          <p:spPr bwMode="auto">
            <a:xfrm>
              <a:off x="301" y="988"/>
              <a:ext cx="2528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88925" indent="-288925"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r>
                <a:rPr lang="en-US" sz="1800" u="none"/>
                <a:t>Apply 01 to A select to place </a:t>
              </a:r>
              <a:br>
                <a:rPr lang="en-US" sz="1800" u="none"/>
              </a:br>
              <a:r>
                <a:rPr lang="en-US" sz="1800" u="none"/>
                <a:t>contents of R1 onto Bus A</a:t>
              </a:r>
            </a:p>
            <a:p>
              <a:pPr marL="288925" indent="-288925"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endParaRPr lang="en-US" sz="1800" u="none"/>
            </a:p>
          </p:txBody>
        </p:sp>
        <p:sp>
          <p:nvSpPr>
            <p:cNvPr id="808203" name="Freeform 267"/>
            <p:cNvSpPr>
              <a:spLocks/>
            </p:cNvSpPr>
            <p:nvPr/>
          </p:nvSpPr>
          <p:spPr bwMode="auto">
            <a:xfrm>
              <a:off x="3825" y="1504"/>
              <a:ext cx="939" cy="1744"/>
            </a:xfrm>
            <a:custGeom>
              <a:avLst/>
              <a:gdLst/>
              <a:ahLst/>
              <a:cxnLst>
                <a:cxn ang="0">
                  <a:pos x="239" y="0"/>
                </a:cxn>
                <a:cxn ang="0">
                  <a:pos x="237" y="143"/>
                </a:cxn>
                <a:cxn ang="0">
                  <a:pos x="283" y="184"/>
                </a:cxn>
                <a:cxn ang="0">
                  <a:pos x="375" y="184"/>
                </a:cxn>
                <a:cxn ang="0">
                  <a:pos x="407" y="228"/>
                </a:cxn>
                <a:cxn ang="0">
                  <a:pos x="403" y="400"/>
                </a:cxn>
                <a:cxn ang="0">
                  <a:pos x="447" y="436"/>
                </a:cxn>
                <a:cxn ang="0">
                  <a:pos x="715" y="440"/>
                </a:cxn>
                <a:cxn ang="0">
                  <a:pos x="847" y="444"/>
                </a:cxn>
                <a:cxn ang="0">
                  <a:pos x="888" y="446"/>
                </a:cxn>
                <a:cxn ang="0">
                  <a:pos x="921" y="488"/>
                </a:cxn>
                <a:cxn ang="0">
                  <a:pos x="924" y="572"/>
                </a:cxn>
                <a:cxn ang="0">
                  <a:pos x="923" y="800"/>
                </a:cxn>
                <a:cxn ang="0">
                  <a:pos x="927" y="1118"/>
                </a:cxn>
                <a:cxn ang="0">
                  <a:pos x="849" y="1196"/>
                </a:cxn>
                <a:cxn ang="0">
                  <a:pos x="515" y="1196"/>
                </a:cxn>
                <a:cxn ang="0">
                  <a:pos x="84" y="1193"/>
                </a:cxn>
                <a:cxn ang="0">
                  <a:pos x="12" y="1283"/>
                </a:cxn>
                <a:cxn ang="0">
                  <a:pos x="12" y="1457"/>
                </a:cxn>
                <a:cxn ang="0">
                  <a:pos x="15" y="1744"/>
                </a:cxn>
              </a:cxnLst>
              <a:rect l="0" t="0" r="r" b="b"/>
              <a:pathLst>
                <a:path w="939" h="1744">
                  <a:moveTo>
                    <a:pt x="239" y="0"/>
                  </a:moveTo>
                  <a:cubicBezTo>
                    <a:pt x="239" y="24"/>
                    <a:pt x="230" y="112"/>
                    <a:pt x="237" y="143"/>
                  </a:cubicBezTo>
                  <a:cubicBezTo>
                    <a:pt x="244" y="174"/>
                    <a:pt x="260" y="177"/>
                    <a:pt x="283" y="184"/>
                  </a:cubicBezTo>
                  <a:cubicBezTo>
                    <a:pt x="306" y="191"/>
                    <a:pt x="354" y="177"/>
                    <a:pt x="375" y="184"/>
                  </a:cubicBezTo>
                  <a:cubicBezTo>
                    <a:pt x="396" y="191"/>
                    <a:pt x="402" y="192"/>
                    <a:pt x="407" y="228"/>
                  </a:cubicBezTo>
                  <a:cubicBezTo>
                    <a:pt x="412" y="264"/>
                    <a:pt x="396" y="365"/>
                    <a:pt x="403" y="400"/>
                  </a:cubicBezTo>
                  <a:cubicBezTo>
                    <a:pt x="410" y="435"/>
                    <a:pt x="395" y="429"/>
                    <a:pt x="447" y="436"/>
                  </a:cubicBezTo>
                  <a:cubicBezTo>
                    <a:pt x="499" y="443"/>
                    <a:pt x="648" y="439"/>
                    <a:pt x="715" y="440"/>
                  </a:cubicBezTo>
                  <a:cubicBezTo>
                    <a:pt x="782" y="441"/>
                    <a:pt x="818" y="443"/>
                    <a:pt x="847" y="444"/>
                  </a:cubicBezTo>
                  <a:cubicBezTo>
                    <a:pt x="876" y="445"/>
                    <a:pt x="876" y="439"/>
                    <a:pt x="888" y="446"/>
                  </a:cubicBezTo>
                  <a:cubicBezTo>
                    <a:pt x="900" y="453"/>
                    <a:pt x="915" y="467"/>
                    <a:pt x="921" y="488"/>
                  </a:cubicBezTo>
                  <a:cubicBezTo>
                    <a:pt x="927" y="509"/>
                    <a:pt x="924" y="520"/>
                    <a:pt x="924" y="572"/>
                  </a:cubicBezTo>
                  <a:cubicBezTo>
                    <a:pt x="924" y="624"/>
                    <a:pt x="923" y="709"/>
                    <a:pt x="923" y="800"/>
                  </a:cubicBezTo>
                  <a:cubicBezTo>
                    <a:pt x="923" y="891"/>
                    <a:pt x="939" y="1052"/>
                    <a:pt x="927" y="1118"/>
                  </a:cubicBezTo>
                  <a:cubicBezTo>
                    <a:pt x="915" y="1184"/>
                    <a:pt x="918" y="1183"/>
                    <a:pt x="849" y="1196"/>
                  </a:cubicBezTo>
                  <a:cubicBezTo>
                    <a:pt x="780" y="1209"/>
                    <a:pt x="642" y="1196"/>
                    <a:pt x="515" y="1196"/>
                  </a:cubicBezTo>
                  <a:cubicBezTo>
                    <a:pt x="388" y="1196"/>
                    <a:pt x="168" y="1179"/>
                    <a:pt x="84" y="1193"/>
                  </a:cubicBezTo>
                  <a:cubicBezTo>
                    <a:pt x="0" y="1207"/>
                    <a:pt x="24" y="1239"/>
                    <a:pt x="12" y="1283"/>
                  </a:cubicBezTo>
                  <a:cubicBezTo>
                    <a:pt x="0" y="1327"/>
                    <a:pt x="12" y="1380"/>
                    <a:pt x="12" y="1457"/>
                  </a:cubicBezTo>
                  <a:cubicBezTo>
                    <a:pt x="12" y="1534"/>
                    <a:pt x="15" y="1684"/>
                    <a:pt x="15" y="174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272"/>
          <p:cNvGrpSpPr>
            <a:grpSpLocks/>
          </p:cNvGrpSpPr>
          <p:nvPr/>
        </p:nvGrpSpPr>
        <p:grpSpPr bwMode="auto">
          <a:xfrm>
            <a:off x="477838" y="2114550"/>
            <a:ext cx="8032750" cy="3043238"/>
            <a:chOff x="301" y="1332"/>
            <a:chExt cx="5060" cy="1917"/>
          </a:xfrm>
        </p:grpSpPr>
        <p:sp>
          <p:nvSpPr>
            <p:cNvPr id="808193" name="Rectangle 257"/>
            <p:cNvSpPr>
              <a:spLocks noChangeArrowheads="1"/>
            </p:cNvSpPr>
            <p:nvPr/>
          </p:nvSpPr>
          <p:spPr bwMode="auto">
            <a:xfrm>
              <a:off x="301" y="1332"/>
              <a:ext cx="2528" cy="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88925" indent="-288925"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r>
                <a:rPr lang="en-US" sz="1800" u="none" dirty="0"/>
                <a:t>Apply 10 to B select to place </a:t>
              </a:r>
              <a:br>
                <a:rPr lang="en-US" sz="1800" u="none" dirty="0"/>
              </a:br>
              <a:r>
                <a:rPr lang="en-US" sz="1800" u="none" dirty="0"/>
                <a:t>contents of R2 onto B data and </a:t>
              </a:r>
              <a:br>
                <a:rPr lang="en-US" sz="1800" u="none" dirty="0"/>
              </a:br>
              <a:r>
                <a:rPr lang="en-US" sz="1800" u="none" dirty="0"/>
                <a:t>apply 0 to MB select to place </a:t>
              </a:r>
              <a:br>
                <a:rPr lang="en-US" sz="1800" u="none" dirty="0"/>
              </a:br>
              <a:r>
                <a:rPr lang="en-US" sz="1800" u="none" dirty="0"/>
                <a:t>B data on Bus B</a:t>
              </a:r>
            </a:p>
            <a:p>
              <a:pPr marL="288925" indent="-288925"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endParaRPr lang="en-US" sz="1800" u="none" dirty="0"/>
            </a:p>
          </p:txBody>
        </p:sp>
        <p:sp>
          <p:nvSpPr>
            <p:cNvPr id="808206" name="Freeform 270"/>
            <p:cNvSpPr>
              <a:spLocks/>
            </p:cNvSpPr>
            <p:nvPr/>
          </p:nvSpPr>
          <p:spPr bwMode="auto">
            <a:xfrm>
              <a:off x="4020" y="1664"/>
              <a:ext cx="1341" cy="1585"/>
            </a:xfrm>
            <a:custGeom>
              <a:avLst/>
              <a:gdLst/>
              <a:ahLst/>
              <a:cxnLst>
                <a:cxn ang="0">
                  <a:pos x="30" y="358"/>
                </a:cxn>
                <a:cxn ang="0">
                  <a:pos x="36" y="358"/>
                </a:cxn>
                <a:cxn ang="0">
                  <a:pos x="36" y="478"/>
                </a:cxn>
                <a:cxn ang="0">
                  <a:pos x="111" y="532"/>
                </a:cxn>
                <a:cxn ang="0">
                  <a:pos x="705" y="538"/>
                </a:cxn>
                <a:cxn ang="0">
                  <a:pos x="786" y="514"/>
                </a:cxn>
                <a:cxn ang="0">
                  <a:pos x="798" y="457"/>
                </a:cxn>
                <a:cxn ang="0">
                  <a:pos x="801" y="172"/>
                </a:cxn>
                <a:cxn ang="0">
                  <a:pos x="864" y="106"/>
                </a:cxn>
                <a:cxn ang="0">
                  <a:pos x="1092" y="100"/>
                </a:cxn>
                <a:cxn ang="0">
                  <a:pos x="1203" y="61"/>
                </a:cxn>
                <a:cxn ang="0">
                  <a:pos x="1257" y="46"/>
                </a:cxn>
                <a:cxn ang="0">
                  <a:pos x="1329" y="157"/>
                </a:cxn>
                <a:cxn ang="0">
                  <a:pos x="1329" y="988"/>
                </a:cxn>
                <a:cxn ang="0">
                  <a:pos x="1329" y="1036"/>
                </a:cxn>
                <a:cxn ang="0">
                  <a:pos x="1302" y="1078"/>
                </a:cxn>
                <a:cxn ang="0">
                  <a:pos x="1170" y="1078"/>
                </a:cxn>
                <a:cxn ang="0">
                  <a:pos x="360" y="1074"/>
                </a:cxn>
                <a:cxn ang="0">
                  <a:pos x="248" y="1152"/>
                </a:cxn>
                <a:cxn ang="0">
                  <a:pos x="176" y="1249"/>
                </a:cxn>
                <a:cxn ang="0">
                  <a:pos x="156" y="1333"/>
                </a:cxn>
                <a:cxn ang="0">
                  <a:pos x="162" y="1585"/>
                </a:cxn>
              </a:cxnLst>
              <a:rect l="0" t="0" r="r" b="b"/>
              <a:pathLst>
                <a:path w="1341" h="1585">
                  <a:moveTo>
                    <a:pt x="30" y="358"/>
                  </a:moveTo>
                  <a:cubicBezTo>
                    <a:pt x="31" y="358"/>
                    <a:pt x="35" y="338"/>
                    <a:pt x="36" y="358"/>
                  </a:cubicBezTo>
                  <a:cubicBezTo>
                    <a:pt x="37" y="378"/>
                    <a:pt x="24" y="449"/>
                    <a:pt x="36" y="478"/>
                  </a:cubicBezTo>
                  <a:cubicBezTo>
                    <a:pt x="48" y="507"/>
                    <a:pt x="0" y="522"/>
                    <a:pt x="111" y="532"/>
                  </a:cubicBezTo>
                  <a:cubicBezTo>
                    <a:pt x="222" y="542"/>
                    <a:pt x="593" y="541"/>
                    <a:pt x="705" y="538"/>
                  </a:cubicBezTo>
                  <a:cubicBezTo>
                    <a:pt x="817" y="535"/>
                    <a:pt x="770" y="528"/>
                    <a:pt x="786" y="514"/>
                  </a:cubicBezTo>
                  <a:cubicBezTo>
                    <a:pt x="802" y="500"/>
                    <a:pt x="796" y="514"/>
                    <a:pt x="798" y="457"/>
                  </a:cubicBezTo>
                  <a:cubicBezTo>
                    <a:pt x="800" y="400"/>
                    <a:pt x="790" y="230"/>
                    <a:pt x="801" y="172"/>
                  </a:cubicBezTo>
                  <a:cubicBezTo>
                    <a:pt x="812" y="114"/>
                    <a:pt x="816" y="118"/>
                    <a:pt x="864" y="106"/>
                  </a:cubicBezTo>
                  <a:cubicBezTo>
                    <a:pt x="912" y="94"/>
                    <a:pt x="1036" y="107"/>
                    <a:pt x="1092" y="100"/>
                  </a:cubicBezTo>
                  <a:cubicBezTo>
                    <a:pt x="1148" y="93"/>
                    <a:pt x="1176" y="70"/>
                    <a:pt x="1203" y="61"/>
                  </a:cubicBezTo>
                  <a:cubicBezTo>
                    <a:pt x="1230" y="52"/>
                    <a:pt x="1236" y="30"/>
                    <a:pt x="1257" y="46"/>
                  </a:cubicBezTo>
                  <a:cubicBezTo>
                    <a:pt x="1278" y="62"/>
                    <a:pt x="1317" y="0"/>
                    <a:pt x="1329" y="157"/>
                  </a:cubicBezTo>
                  <a:cubicBezTo>
                    <a:pt x="1341" y="314"/>
                    <a:pt x="1329" y="842"/>
                    <a:pt x="1329" y="988"/>
                  </a:cubicBezTo>
                  <a:cubicBezTo>
                    <a:pt x="1329" y="1134"/>
                    <a:pt x="1334" y="1021"/>
                    <a:pt x="1329" y="1036"/>
                  </a:cubicBezTo>
                  <a:cubicBezTo>
                    <a:pt x="1324" y="1051"/>
                    <a:pt x="1328" y="1071"/>
                    <a:pt x="1302" y="1078"/>
                  </a:cubicBezTo>
                  <a:cubicBezTo>
                    <a:pt x="1276" y="1085"/>
                    <a:pt x="1327" y="1079"/>
                    <a:pt x="1170" y="1078"/>
                  </a:cubicBezTo>
                  <a:cubicBezTo>
                    <a:pt x="1013" y="1077"/>
                    <a:pt x="514" y="1062"/>
                    <a:pt x="360" y="1074"/>
                  </a:cubicBezTo>
                  <a:cubicBezTo>
                    <a:pt x="206" y="1086"/>
                    <a:pt x="279" y="1123"/>
                    <a:pt x="248" y="1152"/>
                  </a:cubicBezTo>
                  <a:cubicBezTo>
                    <a:pt x="217" y="1181"/>
                    <a:pt x="191" y="1219"/>
                    <a:pt x="176" y="1249"/>
                  </a:cubicBezTo>
                  <a:cubicBezTo>
                    <a:pt x="161" y="1279"/>
                    <a:pt x="158" y="1277"/>
                    <a:pt x="156" y="1333"/>
                  </a:cubicBezTo>
                  <a:cubicBezTo>
                    <a:pt x="154" y="1389"/>
                    <a:pt x="161" y="1533"/>
                    <a:pt x="162" y="1585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280"/>
          <p:cNvGrpSpPr>
            <a:grpSpLocks/>
          </p:cNvGrpSpPr>
          <p:nvPr/>
        </p:nvGrpSpPr>
        <p:grpSpPr bwMode="auto">
          <a:xfrm>
            <a:off x="477838" y="3232150"/>
            <a:ext cx="6151562" cy="2482850"/>
            <a:chOff x="301" y="2036"/>
            <a:chExt cx="3875" cy="1564"/>
          </a:xfrm>
        </p:grpSpPr>
        <p:sp>
          <p:nvSpPr>
            <p:cNvPr id="808194" name="Rectangle 258"/>
            <p:cNvSpPr>
              <a:spLocks noChangeArrowheads="1"/>
            </p:cNvSpPr>
            <p:nvPr/>
          </p:nvSpPr>
          <p:spPr bwMode="auto">
            <a:xfrm>
              <a:off x="301" y="2036"/>
              <a:ext cx="25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88925" indent="-288925"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r>
                <a:rPr lang="en-US" sz="1800" u="none"/>
                <a:t>Apply 0010 to G select to perform addition  G = Bus A + Bus B </a:t>
              </a:r>
            </a:p>
          </p:txBody>
        </p:sp>
        <p:sp>
          <p:nvSpPr>
            <p:cNvPr id="808209" name="Line 273"/>
            <p:cNvSpPr>
              <a:spLocks noChangeShapeType="1"/>
            </p:cNvSpPr>
            <p:nvPr/>
          </p:nvSpPr>
          <p:spPr bwMode="auto">
            <a:xfrm>
              <a:off x="3834" y="3246"/>
              <a:ext cx="174" cy="3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8210" name="Line 274"/>
            <p:cNvSpPr>
              <a:spLocks noChangeShapeType="1"/>
            </p:cNvSpPr>
            <p:nvPr/>
          </p:nvSpPr>
          <p:spPr bwMode="auto">
            <a:xfrm flipH="1">
              <a:off x="4000" y="3248"/>
              <a:ext cx="176" cy="3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289"/>
          <p:cNvGrpSpPr>
            <a:grpSpLocks/>
          </p:cNvGrpSpPr>
          <p:nvPr/>
        </p:nvGrpSpPr>
        <p:grpSpPr bwMode="auto">
          <a:xfrm>
            <a:off x="477838" y="1497013"/>
            <a:ext cx="6176962" cy="5226050"/>
            <a:chOff x="301" y="943"/>
            <a:chExt cx="3891" cy="3292"/>
          </a:xfrm>
        </p:grpSpPr>
        <p:grpSp>
          <p:nvGrpSpPr>
            <p:cNvPr id="6" name="Group 282"/>
            <p:cNvGrpSpPr>
              <a:grpSpLocks/>
            </p:cNvGrpSpPr>
            <p:nvPr/>
          </p:nvGrpSpPr>
          <p:grpSpPr bwMode="auto">
            <a:xfrm>
              <a:off x="301" y="2372"/>
              <a:ext cx="3820" cy="1690"/>
              <a:chOff x="301" y="2372"/>
              <a:chExt cx="3820" cy="1690"/>
            </a:xfrm>
          </p:grpSpPr>
          <p:sp>
            <p:nvSpPr>
              <p:cNvPr id="808219" name="Rectangle 283"/>
              <p:cNvSpPr>
                <a:spLocks noChangeArrowheads="1"/>
              </p:cNvSpPr>
              <p:nvPr/>
            </p:nvSpPr>
            <p:spPr bwMode="auto">
              <a:xfrm>
                <a:off x="301" y="2372"/>
                <a:ext cx="2528" cy="4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288925" indent="-288925"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Char char="§"/>
                </a:pPr>
                <a:r>
                  <a:rPr lang="en-US" sz="1800" u="none"/>
                  <a:t>Apply 0 to MF select and 0 to MD</a:t>
                </a:r>
                <a:br>
                  <a:rPr lang="en-US" sz="1800" u="none"/>
                </a:br>
                <a:r>
                  <a:rPr lang="en-US" sz="1800" u="none"/>
                  <a:t>select to place the value of G onto BUS D</a:t>
                </a:r>
              </a:p>
            </p:txBody>
          </p:sp>
          <p:sp>
            <p:nvSpPr>
              <p:cNvPr id="808220" name="Freeform 284"/>
              <p:cNvSpPr>
                <a:spLocks/>
              </p:cNvSpPr>
              <p:nvPr/>
            </p:nvSpPr>
            <p:spPr bwMode="auto">
              <a:xfrm>
                <a:off x="3986" y="3600"/>
                <a:ext cx="135" cy="46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6" y="180"/>
                  </a:cxn>
                  <a:cxn ang="0">
                    <a:pos x="118" y="270"/>
                  </a:cxn>
                  <a:cxn ang="0">
                    <a:pos x="118" y="462"/>
                  </a:cxn>
                </a:cxnLst>
                <a:rect l="0" t="0" r="r" b="b"/>
                <a:pathLst>
                  <a:path w="135" h="462">
                    <a:moveTo>
                      <a:pt x="22" y="0"/>
                    </a:moveTo>
                    <a:cubicBezTo>
                      <a:pt x="11" y="67"/>
                      <a:pt x="0" y="135"/>
                      <a:pt x="16" y="180"/>
                    </a:cubicBezTo>
                    <a:cubicBezTo>
                      <a:pt x="32" y="225"/>
                      <a:pt x="101" y="223"/>
                      <a:pt x="118" y="270"/>
                    </a:cubicBezTo>
                    <a:cubicBezTo>
                      <a:pt x="135" y="317"/>
                      <a:pt x="119" y="431"/>
                      <a:pt x="118" y="46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08221" name="Freeform 285"/>
            <p:cNvSpPr>
              <a:spLocks/>
            </p:cNvSpPr>
            <p:nvPr/>
          </p:nvSpPr>
          <p:spPr bwMode="auto">
            <a:xfrm>
              <a:off x="2852" y="943"/>
              <a:ext cx="1340" cy="3292"/>
            </a:xfrm>
            <a:custGeom>
              <a:avLst/>
              <a:gdLst/>
              <a:ahLst/>
              <a:cxnLst>
                <a:cxn ang="0">
                  <a:pos x="1260" y="3113"/>
                </a:cxn>
                <a:cxn ang="0">
                  <a:pos x="1324" y="3233"/>
                </a:cxn>
                <a:cxn ang="0">
                  <a:pos x="1162" y="3284"/>
                </a:cxn>
                <a:cxn ang="0">
                  <a:pos x="712" y="3281"/>
                </a:cxn>
                <a:cxn ang="0">
                  <a:pos x="166" y="3281"/>
                </a:cxn>
                <a:cxn ang="0">
                  <a:pos x="12" y="3057"/>
                </a:cxn>
                <a:cxn ang="0">
                  <a:pos x="7" y="488"/>
                </a:cxn>
                <a:cxn ang="0">
                  <a:pos x="10" y="128"/>
                </a:cxn>
                <a:cxn ang="0">
                  <a:pos x="67" y="59"/>
                </a:cxn>
                <a:cxn ang="0">
                  <a:pos x="262" y="71"/>
                </a:cxn>
                <a:cxn ang="0">
                  <a:pos x="262" y="68"/>
                </a:cxn>
                <a:cxn ang="0">
                  <a:pos x="916" y="65"/>
                </a:cxn>
                <a:cxn ang="0">
                  <a:pos x="1030" y="83"/>
                </a:cxn>
                <a:cxn ang="0">
                  <a:pos x="1036" y="137"/>
                </a:cxn>
              </a:cxnLst>
              <a:rect l="0" t="0" r="r" b="b"/>
              <a:pathLst>
                <a:path w="1340" h="3292">
                  <a:moveTo>
                    <a:pt x="1260" y="3113"/>
                  </a:moveTo>
                  <a:cubicBezTo>
                    <a:pt x="1285" y="3159"/>
                    <a:pt x="1340" y="3205"/>
                    <a:pt x="1324" y="3233"/>
                  </a:cubicBezTo>
                  <a:cubicBezTo>
                    <a:pt x="1308" y="3261"/>
                    <a:pt x="1264" y="3276"/>
                    <a:pt x="1162" y="3284"/>
                  </a:cubicBezTo>
                  <a:cubicBezTo>
                    <a:pt x="1060" y="3292"/>
                    <a:pt x="878" y="3281"/>
                    <a:pt x="712" y="3281"/>
                  </a:cubicBezTo>
                  <a:cubicBezTo>
                    <a:pt x="546" y="3281"/>
                    <a:pt x="292" y="3284"/>
                    <a:pt x="166" y="3281"/>
                  </a:cubicBezTo>
                  <a:cubicBezTo>
                    <a:pt x="40" y="3278"/>
                    <a:pt x="10" y="3199"/>
                    <a:pt x="12" y="3057"/>
                  </a:cubicBezTo>
                  <a:cubicBezTo>
                    <a:pt x="14" y="2915"/>
                    <a:pt x="7" y="976"/>
                    <a:pt x="7" y="488"/>
                  </a:cubicBezTo>
                  <a:cubicBezTo>
                    <a:pt x="7" y="0"/>
                    <a:pt x="0" y="199"/>
                    <a:pt x="10" y="128"/>
                  </a:cubicBezTo>
                  <a:cubicBezTo>
                    <a:pt x="20" y="57"/>
                    <a:pt x="25" y="69"/>
                    <a:pt x="67" y="59"/>
                  </a:cubicBezTo>
                  <a:cubicBezTo>
                    <a:pt x="109" y="49"/>
                    <a:pt x="230" y="70"/>
                    <a:pt x="262" y="71"/>
                  </a:cubicBezTo>
                  <a:cubicBezTo>
                    <a:pt x="294" y="72"/>
                    <a:pt x="153" y="69"/>
                    <a:pt x="262" y="68"/>
                  </a:cubicBezTo>
                  <a:cubicBezTo>
                    <a:pt x="371" y="67"/>
                    <a:pt x="788" y="63"/>
                    <a:pt x="916" y="65"/>
                  </a:cubicBezTo>
                  <a:cubicBezTo>
                    <a:pt x="1044" y="67"/>
                    <a:pt x="1010" y="71"/>
                    <a:pt x="1030" y="83"/>
                  </a:cubicBezTo>
                  <a:cubicBezTo>
                    <a:pt x="1050" y="95"/>
                    <a:pt x="1035" y="126"/>
                    <a:pt x="1036" y="137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8222" name="Freeform 286"/>
            <p:cNvSpPr>
              <a:spLocks/>
            </p:cNvSpPr>
            <p:nvPr/>
          </p:nvSpPr>
          <p:spPr bwMode="auto">
            <a:xfrm>
              <a:off x="3702" y="1008"/>
              <a:ext cx="193" cy="126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1047"/>
                </a:cxn>
                <a:cxn ang="0">
                  <a:pos x="81" y="1179"/>
                </a:cxn>
                <a:cxn ang="0">
                  <a:pos x="162" y="1179"/>
                </a:cxn>
                <a:cxn ang="0">
                  <a:pos x="189" y="1212"/>
                </a:cxn>
                <a:cxn ang="0">
                  <a:pos x="186" y="1264"/>
                </a:cxn>
              </a:cxnLst>
              <a:rect l="0" t="0" r="r" b="b"/>
              <a:pathLst>
                <a:path w="193" h="1264">
                  <a:moveTo>
                    <a:pt x="10" y="0"/>
                  </a:moveTo>
                  <a:cubicBezTo>
                    <a:pt x="10" y="174"/>
                    <a:pt x="0" y="851"/>
                    <a:pt x="12" y="1047"/>
                  </a:cubicBezTo>
                  <a:cubicBezTo>
                    <a:pt x="24" y="1243"/>
                    <a:pt x="48" y="1173"/>
                    <a:pt x="81" y="1179"/>
                  </a:cubicBezTo>
                  <a:cubicBezTo>
                    <a:pt x="114" y="1185"/>
                    <a:pt x="144" y="1174"/>
                    <a:pt x="162" y="1179"/>
                  </a:cubicBezTo>
                  <a:cubicBezTo>
                    <a:pt x="180" y="1184"/>
                    <a:pt x="185" y="1198"/>
                    <a:pt x="189" y="1212"/>
                  </a:cubicBezTo>
                  <a:cubicBezTo>
                    <a:pt x="193" y="1226"/>
                    <a:pt x="187" y="1253"/>
                    <a:pt x="186" y="126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8223" name="Freeform 287"/>
            <p:cNvSpPr>
              <a:spLocks/>
            </p:cNvSpPr>
            <p:nvPr/>
          </p:nvSpPr>
          <p:spPr bwMode="auto">
            <a:xfrm>
              <a:off x="3712" y="1333"/>
              <a:ext cx="187" cy="8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31" y="5"/>
                </a:cxn>
                <a:cxn ang="0">
                  <a:pos x="179" y="32"/>
                </a:cxn>
                <a:cxn ang="0">
                  <a:pos x="182" y="86"/>
                </a:cxn>
              </a:cxnLst>
              <a:rect l="0" t="0" r="r" b="b"/>
              <a:pathLst>
                <a:path w="187" h="86">
                  <a:moveTo>
                    <a:pt x="0" y="3"/>
                  </a:moveTo>
                  <a:cubicBezTo>
                    <a:pt x="22" y="3"/>
                    <a:pt x="101" y="0"/>
                    <a:pt x="131" y="5"/>
                  </a:cubicBezTo>
                  <a:cubicBezTo>
                    <a:pt x="161" y="10"/>
                    <a:pt x="171" y="19"/>
                    <a:pt x="179" y="32"/>
                  </a:cubicBezTo>
                  <a:cubicBezTo>
                    <a:pt x="187" y="45"/>
                    <a:pt x="182" y="75"/>
                    <a:pt x="182" y="86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808224" name="Freeform 288"/>
            <p:cNvSpPr>
              <a:spLocks/>
            </p:cNvSpPr>
            <p:nvPr/>
          </p:nvSpPr>
          <p:spPr bwMode="auto">
            <a:xfrm>
              <a:off x="3714" y="1837"/>
              <a:ext cx="189" cy="10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8" y="5"/>
                </a:cxn>
                <a:cxn ang="0">
                  <a:pos x="177" y="41"/>
                </a:cxn>
                <a:cxn ang="0">
                  <a:pos x="182" y="107"/>
                </a:cxn>
              </a:cxnLst>
              <a:rect l="0" t="0" r="r" b="b"/>
              <a:pathLst>
                <a:path w="189" h="107">
                  <a:moveTo>
                    <a:pt x="0" y="8"/>
                  </a:moveTo>
                  <a:cubicBezTo>
                    <a:pt x="18" y="7"/>
                    <a:pt x="79" y="0"/>
                    <a:pt x="108" y="5"/>
                  </a:cubicBezTo>
                  <a:cubicBezTo>
                    <a:pt x="137" y="10"/>
                    <a:pt x="165" y="24"/>
                    <a:pt x="177" y="41"/>
                  </a:cubicBezTo>
                  <a:cubicBezTo>
                    <a:pt x="189" y="58"/>
                    <a:pt x="181" y="93"/>
                    <a:pt x="182" y="107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7" name="Group 291"/>
          <p:cNvGrpSpPr>
            <a:grpSpLocks/>
          </p:cNvGrpSpPr>
          <p:nvPr/>
        </p:nvGrpSpPr>
        <p:grpSpPr bwMode="auto">
          <a:xfrm>
            <a:off x="490538" y="1881188"/>
            <a:ext cx="4757737" cy="3394075"/>
            <a:chOff x="309" y="1185"/>
            <a:chExt cx="2997" cy="2138"/>
          </a:xfrm>
        </p:grpSpPr>
        <p:sp>
          <p:nvSpPr>
            <p:cNvPr id="808196" name="Rectangle 260"/>
            <p:cNvSpPr>
              <a:spLocks noChangeArrowheads="1"/>
            </p:cNvSpPr>
            <p:nvPr/>
          </p:nvSpPr>
          <p:spPr bwMode="auto">
            <a:xfrm>
              <a:off x="309" y="2892"/>
              <a:ext cx="2528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288925" indent="-288925"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r>
                <a:rPr lang="en-US" sz="1800" u="none"/>
                <a:t>Apply 00 to Destination select to enable the Load input to R0 </a:t>
              </a:r>
            </a:p>
          </p:txBody>
        </p:sp>
        <p:sp>
          <p:nvSpPr>
            <p:cNvPr id="808226" name="Freeform 290"/>
            <p:cNvSpPr>
              <a:spLocks/>
            </p:cNvSpPr>
            <p:nvPr/>
          </p:nvSpPr>
          <p:spPr bwMode="auto">
            <a:xfrm>
              <a:off x="2992" y="1185"/>
              <a:ext cx="314" cy="1448"/>
            </a:xfrm>
            <a:custGeom>
              <a:avLst/>
              <a:gdLst/>
              <a:ahLst/>
              <a:cxnLst>
                <a:cxn ang="0">
                  <a:pos x="117" y="1448"/>
                </a:cxn>
                <a:cxn ang="0">
                  <a:pos x="20" y="1329"/>
                </a:cxn>
                <a:cxn ang="0">
                  <a:pos x="2" y="1173"/>
                </a:cxn>
                <a:cxn ang="0">
                  <a:pos x="7" y="132"/>
                </a:cxn>
                <a:cxn ang="0">
                  <a:pos x="20" y="39"/>
                </a:cxn>
                <a:cxn ang="0">
                  <a:pos x="89" y="31"/>
                </a:cxn>
                <a:cxn ang="0">
                  <a:pos x="314" y="27"/>
                </a:cxn>
              </a:cxnLst>
              <a:rect l="0" t="0" r="r" b="b"/>
              <a:pathLst>
                <a:path w="314" h="1448">
                  <a:moveTo>
                    <a:pt x="117" y="1448"/>
                  </a:moveTo>
                  <a:cubicBezTo>
                    <a:pt x="101" y="1428"/>
                    <a:pt x="39" y="1375"/>
                    <a:pt x="20" y="1329"/>
                  </a:cubicBezTo>
                  <a:cubicBezTo>
                    <a:pt x="1" y="1283"/>
                    <a:pt x="4" y="1372"/>
                    <a:pt x="2" y="1173"/>
                  </a:cubicBezTo>
                  <a:cubicBezTo>
                    <a:pt x="0" y="974"/>
                    <a:pt x="4" y="321"/>
                    <a:pt x="7" y="132"/>
                  </a:cubicBezTo>
                  <a:cubicBezTo>
                    <a:pt x="8" y="0"/>
                    <a:pt x="6" y="56"/>
                    <a:pt x="20" y="39"/>
                  </a:cubicBezTo>
                  <a:cubicBezTo>
                    <a:pt x="34" y="22"/>
                    <a:pt x="40" y="33"/>
                    <a:pt x="89" y="31"/>
                  </a:cubicBezTo>
                  <a:cubicBezTo>
                    <a:pt x="203" y="30"/>
                    <a:pt x="267" y="28"/>
                    <a:pt x="314" y="27"/>
                  </a:cubicBez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8" name="Group 302"/>
          <p:cNvGrpSpPr>
            <a:grpSpLocks/>
          </p:cNvGrpSpPr>
          <p:nvPr/>
        </p:nvGrpSpPr>
        <p:grpSpPr bwMode="auto">
          <a:xfrm>
            <a:off x="490538" y="1346200"/>
            <a:ext cx="5681662" cy="4487863"/>
            <a:chOff x="309" y="848"/>
            <a:chExt cx="3579" cy="2827"/>
          </a:xfrm>
        </p:grpSpPr>
        <p:grpSp>
          <p:nvGrpSpPr>
            <p:cNvPr id="9" name="Group 300"/>
            <p:cNvGrpSpPr>
              <a:grpSpLocks/>
            </p:cNvGrpSpPr>
            <p:nvPr/>
          </p:nvGrpSpPr>
          <p:grpSpPr bwMode="auto">
            <a:xfrm>
              <a:off x="309" y="848"/>
              <a:ext cx="3579" cy="2827"/>
              <a:chOff x="309" y="848"/>
              <a:chExt cx="3579" cy="2827"/>
            </a:xfrm>
          </p:grpSpPr>
          <p:sp>
            <p:nvSpPr>
              <p:cNvPr id="808197" name="Rectangle 261"/>
              <p:cNvSpPr>
                <a:spLocks noChangeArrowheads="1"/>
              </p:cNvSpPr>
              <p:nvPr/>
            </p:nvSpPr>
            <p:spPr bwMode="auto">
              <a:xfrm>
                <a:off x="309" y="3244"/>
                <a:ext cx="2664" cy="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288925" indent="-288925"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Char char="§"/>
                </a:pPr>
                <a:r>
                  <a:rPr lang="en-US" sz="1800" u="none" dirty="0"/>
                  <a:t>Apply 1 to Load Enable to force the Load input to R0 to 1 so that R0 is loaded on the clock pulse (not shown)</a:t>
                </a:r>
              </a:p>
              <a:p>
                <a:pPr marL="288925" indent="-288925">
                  <a:spcBef>
                    <a:spcPct val="20000"/>
                  </a:spcBef>
                  <a:buClr>
                    <a:srgbClr val="009999"/>
                  </a:buClr>
                  <a:buFont typeface="Wingdings" pitchFamily="2" charset="2"/>
                  <a:buChar char="§"/>
                </a:pPr>
                <a:r>
                  <a:rPr lang="en-US" sz="1800" b="1" u="none" dirty="0">
                    <a:solidFill>
                      <a:srgbClr val="FF0000"/>
                    </a:solidFill>
                  </a:rPr>
                  <a:t>The overall </a:t>
                </a:r>
                <a:r>
                  <a:rPr lang="en-US" sz="1800" b="1" u="none" dirty="0" err="1">
                    <a:solidFill>
                      <a:srgbClr val="FF0000"/>
                    </a:solidFill>
                  </a:rPr>
                  <a:t>microoperation</a:t>
                </a:r>
                <a:r>
                  <a:rPr lang="en-US" sz="1800" b="1" u="none" dirty="0">
                    <a:solidFill>
                      <a:srgbClr val="FF0000"/>
                    </a:solidFill>
                  </a:rPr>
                  <a:t> requires</a:t>
                </a:r>
                <a:br>
                  <a:rPr lang="en-US" sz="1800" b="1" u="none" dirty="0">
                    <a:solidFill>
                      <a:srgbClr val="FF0000"/>
                    </a:solidFill>
                  </a:rPr>
                </a:br>
                <a:r>
                  <a:rPr lang="en-US" sz="1800" b="1" u="none" dirty="0">
                    <a:solidFill>
                      <a:srgbClr val="FF0000"/>
                    </a:solidFill>
                  </a:rPr>
                  <a:t>1 clock cycle</a:t>
                </a:r>
              </a:p>
            </p:txBody>
          </p:sp>
          <p:sp>
            <p:nvSpPr>
              <p:cNvPr id="808228" name="Freeform 292"/>
              <p:cNvSpPr>
                <a:spLocks/>
              </p:cNvSpPr>
              <p:nvPr/>
            </p:nvSpPr>
            <p:spPr bwMode="auto">
              <a:xfrm>
                <a:off x="3235" y="848"/>
                <a:ext cx="77" cy="15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1" y="1318"/>
                  </a:cxn>
                  <a:cxn ang="0">
                    <a:pos x="11" y="1471"/>
                  </a:cxn>
                  <a:cxn ang="0">
                    <a:pos x="77" y="1480"/>
                  </a:cxn>
                </a:cxnLst>
                <a:rect l="0" t="0" r="r" b="b"/>
                <a:pathLst>
                  <a:path w="77" h="1563">
                    <a:moveTo>
                      <a:pt x="13" y="0"/>
                    </a:moveTo>
                    <a:cubicBezTo>
                      <a:pt x="13" y="220"/>
                      <a:pt x="11" y="1073"/>
                      <a:pt x="11" y="1318"/>
                    </a:cubicBezTo>
                    <a:cubicBezTo>
                      <a:pt x="11" y="1563"/>
                      <a:pt x="0" y="1444"/>
                      <a:pt x="11" y="1471"/>
                    </a:cubicBezTo>
                    <a:cubicBezTo>
                      <a:pt x="41" y="1492"/>
                      <a:pt x="63" y="1478"/>
                      <a:pt x="77" y="1480"/>
                    </a:cubicBezTo>
                  </a:path>
                </a:pathLst>
              </a:custGeom>
              <a:noFill/>
              <a:ln w="28575" cmpd="sng">
                <a:solidFill>
                  <a:srgbClr val="0099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8231" name="Line 295"/>
              <p:cNvSpPr>
                <a:spLocks noChangeShapeType="1"/>
              </p:cNvSpPr>
              <p:nvPr/>
            </p:nvSpPr>
            <p:spPr bwMode="auto">
              <a:xfrm>
                <a:off x="3248" y="1128"/>
                <a:ext cx="56" cy="0"/>
              </a:xfrm>
              <a:prstGeom prst="line">
                <a:avLst/>
              </a:prstGeom>
              <a:noFill/>
              <a:ln w="28575">
                <a:solidFill>
                  <a:srgbClr val="0099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8232" name="Line 296"/>
              <p:cNvSpPr>
                <a:spLocks noChangeShapeType="1"/>
              </p:cNvSpPr>
              <p:nvPr/>
            </p:nvSpPr>
            <p:spPr bwMode="auto">
              <a:xfrm>
                <a:off x="3248" y="1472"/>
                <a:ext cx="64" cy="0"/>
              </a:xfrm>
              <a:prstGeom prst="line">
                <a:avLst/>
              </a:prstGeom>
              <a:noFill/>
              <a:ln w="28575">
                <a:solidFill>
                  <a:srgbClr val="0099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8234" name="Line 298"/>
              <p:cNvSpPr>
                <a:spLocks noChangeShapeType="1"/>
              </p:cNvSpPr>
              <p:nvPr/>
            </p:nvSpPr>
            <p:spPr bwMode="auto">
              <a:xfrm>
                <a:off x="3247" y="1992"/>
                <a:ext cx="65" cy="0"/>
              </a:xfrm>
              <a:prstGeom prst="line">
                <a:avLst/>
              </a:prstGeom>
              <a:noFill/>
              <a:ln w="28575">
                <a:solidFill>
                  <a:srgbClr val="0099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08235" name="Line 299"/>
              <p:cNvSpPr>
                <a:spLocks noChangeShapeType="1"/>
              </p:cNvSpPr>
              <p:nvPr/>
            </p:nvSpPr>
            <p:spPr bwMode="auto">
              <a:xfrm>
                <a:off x="3888" y="1086"/>
                <a:ext cx="0" cy="81"/>
              </a:xfrm>
              <a:prstGeom prst="line">
                <a:avLst/>
              </a:prstGeom>
              <a:noFill/>
              <a:ln w="28575">
                <a:solidFill>
                  <a:srgbClr val="0099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08237" name="Line 301"/>
            <p:cNvSpPr>
              <a:spLocks noChangeShapeType="1"/>
            </p:cNvSpPr>
            <p:nvPr/>
          </p:nvSpPr>
          <p:spPr bwMode="auto">
            <a:xfrm>
              <a:off x="3448" y="1176"/>
              <a:ext cx="360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256" y="2420888"/>
            <a:ext cx="6088072" cy="443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Arithmetic Logic Unit (ALU)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omic Sans MS" pitchFamily="66" charset="0"/>
              </a:rPr>
              <a:t>Decompose </a:t>
            </a:r>
            <a:r>
              <a:rPr lang="en-US" sz="2400" dirty="0">
                <a:latin typeface="Comic Sans MS" pitchFamily="66" charset="0"/>
              </a:rPr>
              <a:t>the ALU into: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An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arithmetic circuit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logic circuit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A selector to pick between the two </a:t>
            </a:r>
            <a:r>
              <a:rPr lang="en-US" sz="2000" dirty="0" smtClean="0">
                <a:latin typeface="Comic Sans MS" pitchFamily="66" charset="0"/>
              </a:rPr>
              <a:t>circuits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1785918" y="2714620"/>
            <a:ext cx="785818" cy="2143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Dikdörtgen"/>
          <p:cNvSpPr/>
          <p:nvPr/>
        </p:nvSpPr>
        <p:spPr>
          <a:xfrm>
            <a:off x="1643042" y="5643578"/>
            <a:ext cx="928694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1643042" y="6215082"/>
            <a:ext cx="100013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6143636" y="3286124"/>
            <a:ext cx="1000132" cy="121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474" y="3993976"/>
            <a:ext cx="7600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712"/>
            <a:ext cx="5472608" cy="317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Arithmetic Circuit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Design</a:t>
            </a:r>
            <a:endParaRPr lang="en-US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556792"/>
            <a:ext cx="3707904" cy="242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Example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: 4-bit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Arithmetic</a:t>
            </a:r>
            <a:r>
              <a:rPr lang="tr-TR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Comic Sans MS" pitchFamily="66" charset="0"/>
              </a:rPr>
              <a:t>Circuit</a:t>
            </a:r>
            <a:endParaRPr lang="tr-TR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412775"/>
            <a:ext cx="4211960" cy="523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140968"/>
            <a:ext cx="44644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575</Words>
  <Application>Microsoft Office PowerPoint</Application>
  <PresentationFormat>Ekran Gösterisi (4:3)</PresentationFormat>
  <Paragraphs>205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Ofis Teması</vt:lpstr>
      <vt:lpstr>Computer Design  Basics</vt:lpstr>
      <vt:lpstr>Introduction</vt:lpstr>
      <vt:lpstr>Simple Computer Architecture</vt:lpstr>
      <vt:lpstr>Datapaths</vt:lpstr>
      <vt:lpstr> Datapath Example</vt:lpstr>
      <vt:lpstr>Datapath Example: Performing a Microoperation</vt:lpstr>
      <vt:lpstr>Arithmetic Logic Unit (ALU)</vt:lpstr>
      <vt:lpstr>Arithmetic Circuit Design</vt:lpstr>
      <vt:lpstr>Example: 4-bit Arithmetic Circuit</vt:lpstr>
      <vt:lpstr>Logic Circuit</vt:lpstr>
      <vt:lpstr>Arithmetic Logic Unit (ALU) </vt:lpstr>
      <vt:lpstr>The Shifter</vt:lpstr>
      <vt:lpstr>Barrel Shifter</vt:lpstr>
      <vt:lpstr>Datapath Representation</vt:lpstr>
      <vt:lpstr>Datapath With Function Unit Select Codes</vt:lpstr>
      <vt:lpstr>The Control Word</vt:lpstr>
      <vt:lpstr>Control Word</vt:lpstr>
      <vt:lpstr>Slayt 18</vt:lpstr>
      <vt:lpstr>Datapath Simulation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wsn</dc:creator>
  <cp:lastModifiedBy>sinan</cp:lastModifiedBy>
  <cp:revision>174</cp:revision>
  <dcterms:created xsi:type="dcterms:W3CDTF">2013-12-08T10:56:10Z</dcterms:created>
  <dcterms:modified xsi:type="dcterms:W3CDTF">2014-04-29T08:24:37Z</dcterms:modified>
</cp:coreProperties>
</file>