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32" r:id="rId2"/>
    <p:sldId id="361" r:id="rId3"/>
    <p:sldId id="359" r:id="rId4"/>
    <p:sldId id="362" r:id="rId5"/>
    <p:sldId id="363" r:id="rId6"/>
    <p:sldId id="364" r:id="rId7"/>
    <p:sldId id="365" r:id="rId8"/>
    <p:sldId id="303" r:id="rId9"/>
    <p:sldId id="304" r:id="rId10"/>
    <p:sldId id="305" r:id="rId11"/>
    <p:sldId id="306" r:id="rId12"/>
    <p:sldId id="366" r:id="rId13"/>
    <p:sldId id="367" r:id="rId14"/>
    <p:sldId id="368" r:id="rId15"/>
    <p:sldId id="311" r:id="rId16"/>
    <p:sldId id="313" r:id="rId17"/>
    <p:sldId id="314" r:id="rId18"/>
    <p:sldId id="370" r:id="rId19"/>
    <p:sldId id="319" r:id="rId20"/>
    <p:sldId id="358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5" r:id="rId2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390" autoAdjust="0"/>
  </p:normalViewPr>
  <p:slideViewPr>
    <p:cSldViewPr>
      <p:cViewPr varScale="1">
        <p:scale>
          <a:sx n="93" d="100"/>
          <a:sy n="93" d="100"/>
        </p:scale>
        <p:origin x="-108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2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7C85D-A534-4DD7-B530-5CE50D166F54}" type="datetimeFigureOut">
              <a:rPr lang="tr-TR" smtClean="0"/>
              <a:pPr/>
              <a:t>06.05.2014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45E0B-6016-4477-8EDB-22A7E0CF379B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06.05.2014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06.05.2014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06.05.2014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06.05.2014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06.05.2014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06.05.2014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06.05.2014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06.05.2014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06.05.2014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06.05.2014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06.05.2014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620FD-3118-4A75-AF3B-E916D07C1C78}" type="datetimeFigureOut">
              <a:rPr lang="tr-TR" smtClean="0"/>
              <a:pPr/>
              <a:t>06.05.2014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755576" y="1556792"/>
            <a:ext cx="7772400" cy="3384376"/>
          </a:xfrm>
        </p:spPr>
        <p:txBody>
          <a:bodyPr>
            <a:noAutofit/>
          </a:bodyPr>
          <a:lstStyle/>
          <a:p>
            <a:r>
              <a:rPr lang="tr-TR" sz="8000" dirty="0" smtClean="0">
                <a:solidFill>
                  <a:schemeClr val="tx2"/>
                </a:solidFill>
                <a:latin typeface="Comic Sans MS" pitchFamily="66" charset="0"/>
              </a:rPr>
              <a:t>A </a:t>
            </a:r>
            <a:r>
              <a:rPr lang="tr-TR" sz="8000" dirty="0" err="1" smtClean="0">
                <a:solidFill>
                  <a:schemeClr val="tx2"/>
                </a:solidFill>
                <a:latin typeface="Comic Sans MS" pitchFamily="66" charset="0"/>
              </a:rPr>
              <a:t>Simple</a:t>
            </a:r>
            <a:r>
              <a:rPr lang="tr-TR" sz="800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tr-TR" sz="8000" dirty="0" err="1" smtClean="0">
                <a:solidFill>
                  <a:schemeClr val="tx2"/>
                </a:solidFill>
                <a:latin typeface="Comic Sans MS" pitchFamily="66" charset="0"/>
              </a:rPr>
              <a:t>Computer</a:t>
            </a:r>
            <a:r>
              <a:rPr lang="tr-TR" sz="800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tr-TR" sz="8000" dirty="0" err="1" smtClean="0">
                <a:solidFill>
                  <a:schemeClr val="tx2"/>
                </a:solidFill>
                <a:latin typeface="Comic Sans MS" pitchFamily="66" charset="0"/>
              </a:rPr>
              <a:t>Architecture</a:t>
            </a:r>
            <a:endParaRPr lang="tr-TR" sz="8000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8267700" cy="1020763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  <a:latin typeface="Comic Sans MS" pitchFamily="66" charset="0"/>
              </a:rPr>
              <a:t>ISA: Storage Resources</a:t>
            </a:r>
            <a:endParaRPr lang="en-US" sz="3200" b="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1071546"/>
            <a:ext cx="7772400" cy="502761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mic Sans MS" pitchFamily="66" charset="0"/>
              </a:rPr>
              <a:t>The storage resources are "visible" to the programmer at the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lowest software level </a:t>
            </a:r>
            <a:r>
              <a:rPr lang="en-US" sz="2000" dirty="0">
                <a:latin typeface="Comic Sans MS" pitchFamily="66" charset="0"/>
              </a:rPr>
              <a:t>(typically, </a:t>
            </a:r>
            <a:r>
              <a:rPr lang="en-US" sz="2000" b="1" dirty="0">
                <a:solidFill>
                  <a:srgbClr val="FF0000"/>
                </a:solidFill>
                <a:latin typeface="Comic Sans MS" pitchFamily="66" charset="0"/>
              </a:rPr>
              <a:t>machine or assembly language</a:t>
            </a:r>
            <a:r>
              <a:rPr lang="en-US" sz="2000" dirty="0">
                <a:latin typeface="Comic Sans MS" pitchFamily="66" charset="0"/>
              </a:rPr>
              <a:t>)</a:t>
            </a:r>
          </a:p>
          <a:p>
            <a:r>
              <a:rPr lang="en-US" sz="2000" dirty="0" smtClean="0">
                <a:latin typeface="Comic Sans MS" pitchFamily="66" charset="0"/>
              </a:rPr>
              <a:t>Separate </a:t>
            </a:r>
            <a:r>
              <a:rPr lang="en-US" sz="2000" dirty="0">
                <a:latin typeface="Comic Sans MS" pitchFamily="66" charset="0"/>
              </a:rPr>
              <a:t>instruction and</a:t>
            </a:r>
            <a:br>
              <a:rPr lang="en-US" sz="2000" dirty="0">
                <a:latin typeface="Comic Sans MS" pitchFamily="66" charset="0"/>
              </a:rPr>
            </a:br>
            <a:r>
              <a:rPr lang="en-US" sz="2000" dirty="0">
                <a:latin typeface="Comic Sans MS" pitchFamily="66" charset="0"/>
              </a:rPr>
              <a:t>data memories imply</a:t>
            </a:r>
            <a:br>
              <a:rPr lang="en-US" sz="2000" dirty="0">
                <a:latin typeface="Comic Sans MS" pitchFamily="66" charset="0"/>
              </a:rPr>
            </a:br>
            <a:r>
              <a:rPr lang="en-US" sz="2000" dirty="0">
                <a:latin typeface="Comic Sans MS" pitchFamily="66" charset="0"/>
              </a:rPr>
              <a:t>"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Harvard architecture</a:t>
            </a:r>
            <a:r>
              <a:rPr lang="en-US" sz="2000" dirty="0">
                <a:latin typeface="Comic Sans MS" pitchFamily="66" charset="0"/>
              </a:rPr>
              <a:t>"</a:t>
            </a:r>
          </a:p>
          <a:p>
            <a:pPr>
              <a:buFont typeface="Wingdings" pitchFamily="2" charset="2"/>
              <a:buNone/>
            </a:pPr>
            <a:endParaRPr lang="en-US" sz="2000" dirty="0"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latin typeface="Comic Sans MS" pitchFamily="66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1988840"/>
            <a:ext cx="4536504" cy="486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28 Düz Ok Bağlayıcısı"/>
          <p:cNvCxnSpPr/>
          <p:nvPr/>
        </p:nvCxnSpPr>
        <p:spPr>
          <a:xfrm>
            <a:off x="5940152" y="242088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2996952"/>
            <a:ext cx="5759499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ISA: Instruction Format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1"/>
            <a:ext cx="8640960" cy="201622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Comic Sans MS" pitchFamily="66" charset="0"/>
              </a:rPr>
              <a:t>A </a:t>
            </a:r>
            <a:r>
              <a:rPr lang="en-US" sz="2800" dirty="0">
                <a:solidFill>
                  <a:srgbClr val="FF0000"/>
                </a:solidFill>
                <a:latin typeface="Comic Sans MS" pitchFamily="66" charset="0"/>
              </a:rPr>
              <a:t>instruction</a:t>
            </a:r>
            <a:r>
              <a:rPr lang="en-US" sz="2800" dirty="0">
                <a:latin typeface="Comic Sans MS" pitchFamily="66" charset="0"/>
              </a:rPr>
              <a:t> consists of a </a:t>
            </a:r>
            <a:r>
              <a:rPr lang="en-US" sz="2800" dirty="0">
                <a:solidFill>
                  <a:schemeClr val="tx2"/>
                </a:solidFill>
                <a:latin typeface="Comic Sans MS" pitchFamily="66" charset="0"/>
              </a:rPr>
              <a:t>bit vector</a:t>
            </a:r>
          </a:p>
          <a:p>
            <a:r>
              <a:rPr lang="en-US" sz="2800" dirty="0">
                <a:latin typeface="Comic Sans MS" pitchFamily="66" charset="0"/>
              </a:rPr>
              <a:t>The </a:t>
            </a:r>
            <a:r>
              <a:rPr lang="en-US" sz="2800" dirty="0">
                <a:solidFill>
                  <a:srgbClr val="FF0000"/>
                </a:solidFill>
                <a:latin typeface="Comic Sans MS" pitchFamily="66" charset="0"/>
              </a:rPr>
              <a:t>fields</a:t>
            </a:r>
            <a:r>
              <a:rPr lang="en-US" sz="2800" dirty="0">
                <a:latin typeface="Comic Sans MS" pitchFamily="66" charset="0"/>
              </a:rPr>
              <a:t> of an instruction are </a:t>
            </a:r>
            <a:r>
              <a:rPr lang="en-US" sz="2800" dirty="0" err="1">
                <a:solidFill>
                  <a:schemeClr val="tx2"/>
                </a:solidFill>
                <a:latin typeface="Comic Sans MS" pitchFamily="66" charset="0"/>
              </a:rPr>
              <a:t>subvectors</a:t>
            </a:r>
            <a:r>
              <a:rPr lang="en-US" sz="2800" dirty="0">
                <a:latin typeface="Comic Sans MS" pitchFamily="66" charset="0"/>
              </a:rPr>
              <a:t> representing specific functions and having specific binary codes defined</a:t>
            </a:r>
          </a:p>
          <a:p>
            <a:r>
              <a:rPr lang="en-US" sz="2800" dirty="0">
                <a:latin typeface="Comic Sans MS" pitchFamily="66" charset="0"/>
              </a:rPr>
              <a:t>The </a:t>
            </a:r>
            <a:r>
              <a:rPr lang="en-US" sz="2800" dirty="0">
                <a:solidFill>
                  <a:srgbClr val="FF0000"/>
                </a:solidFill>
                <a:latin typeface="Comic Sans MS" pitchFamily="66" charset="0"/>
              </a:rPr>
              <a:t>format</a:t>
            </a:r>
            <a:r>
              <a:rPr lang="en-US" sz="2800" dirty="0">
                <a:latin typeface="Comic Sans MS" pitchFamily="66" charset="0"/>
              </a:rPr>
              <a:t> of an instruction defines the </a:t>
            </a:r>
            <a:r>
              <a:rPr lang="en-US" sz="2800" dirty="0" err="1">
                <a:latin typeface="Comic Sans MS" pitchFamily="66" charset="0"/>
              </a:rPr>
              <a:t>subvectors</a:t>
            </a:r>
            <a:r>
              <a:rPr lang="en-US" sz="2800" dirty="0">
                <a:latin typeface="Comic Sans MS" pitchFamily="66" charset="0"/>
              </a:rPr>
              <a:t> and </a:t>
            </a:r>
            <a:r>
              <a:rPr lang="en-US" sz="2800" u="sng" dirty="0">
                <a:solidFill>
                  <a:srgbClr val="FF0000"/>
                </a:solidFill>
                <a:latin typeface="Comic Sans MS" pitchFamily="66" charset="0"/>
              </a:rPr>
              <a:t>their function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274638"/>
            <a:ext cx="8786874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Comic Sans MS" pitchFamily="66" charset="0"/>
              </a:rPr>
              <a:t>ISA: Instruction Format </a:t>
            </a:r>
            <a:r>
              <a:rPr lang="en-US" sz="3600" b="0" dirty="0">
                <a:solidFill>
                  <a:srgbClr val="FF0000"/>
                </a:solidFill>
                <a:latin typeface="Comic Sans MS" pitchFamily="66" charset="0"/>
              </a:rPr>
              <a:t>(continued)</a:t>
            </a:r>
          </a:p>
        </p:txBody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915" y="2544783"/>
            <a:ext cx="8298715" cy="38846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itchFamily="66" charset="0"/>
              </a:rPr>
              <a:t>This format supports instructions represented by:</a:t>
            </a:r>
          </a:p>
          <a:p>
            <a:pPr lvl="1"/>
            <a:r>
              <a:rPr lang="en-US" sz="2000" dirty="0">
                <a:latin typeface="Comic Sans MS" pitchFamily="66" charset="0"/>
              </a:rPr>
              <a:t>R1 ← R2 + R3</a:t>
            </a:r>
          </a:p>
          <a:p>
            <a:pPr lvl="1"/>
            <a:r>
              <a:rPr lang="en-US" sz="2000" dirty="0">
                <a:latin typeface="Comic Sans MS" pitchFamily="66" charset="0"/>
              </a:rPr>
              <a:t>R1 ← </a:t>
            </a:r>
            <a:r>
              <a:rPr lang="en-US" sz="2000" dirty="0" err="1">
                <a:latin typeface="Comic Sans MS" pitchFamily="66" charset="0"/>
              </a:rPr>
              <a:t>sl</a:t>
            </a:r>
            <a:r>
              <a:rPr lang="en-US" sz="2000" dirty="0">
                <a:latin typeface="Comic Sans MS" pitchFamily="66" charset="0"/>
              </a:rPr>
              <a:t> R2</a:t>
            </a:r>
          </a:p>
          <a:p>
            <a:r>
              <a:rPr lang="en-US" sz="2400" dirty="0">
                <a:latin typeface="Comic Sans MS" pitchFamily="66" charset="0"/>
              </a:rPr>
              <a:t>There are three 3-bit register fields:</a:t>
            </a:r>
          </a:p>
          <a:p>
            <a:pPr lvl="1"/>
            <a:r>
              <a:rPr lang="en-US" sz="2000" dirty="0">
                <a:latin typeface="Comic Sans MS" pitchFamily="66" charset="0"/>
              </a:rPr>
              <a:t>DR - specifies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destination register </a:t>
            </a:r>
            <a:r>
              <a:rPr lang="en-US" sz="2000" dirty="0">
                <a:latin typeface="Comic Sans MS" pitchFamily="66" charset="0"/>
              </a:rPr>
              <a:t>(R1 in the examples)</a:t>
            </a:r>
          </a:p>
          <a:p>
            <a:pPr lvl="1"/>
            <a:r>
              <a:rPr lang="en-US" sz="2000" dirty="0">
                <a:latin typeface="Comic Sans MS" pitchFamily="66" charset="0"/>
              </a:rPr>
              <a:t>SA - specifies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the A source register </a:t>
            </a:r>
            <a:r>
              <a:rPr lang="en-US" sz="2000" dirty="0">
                <a:latin typeface="Comic Sans MS" pitchFamily="66" charset="0"/>
              </a:rPr>
              <a:t>(R2 in the first example)</a:t>
            </a:r>
          </a:p>
          <a:p>
            <a:pPr lvl="1"/>
            <a:r>
              <a:rPr lang="en-US" sz="2000" dirty="0">
                <a:latin typeface="Comic Sans MS" pitchFamily="66" charset="0"/>
              </a:rPr>
              <a:t>SB - specifies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the B source register </a:t>
            </a:r>
            <a:r>
              <a:rPr lang="en-US" sz="2000" dirty="0">
                <a:latin typeface="Comic Sans MS" pitchFamily="66" charset="0"/>
              </a:rPr>
              <a:t>(R3 in the first example and R2 in the second example</a:t>
            </a:r>
            <a:r>
              <a:rPr lang="en-US" sz="2000" dirty="0" smtClean="0">
                <a:latin typeface="Comic Sans MS" pitchFamily="66" charset="0"/>
              </a:rPr>
              <a:t>)</a:t>
            </a:r>
            <a:endParaRPr lang="en-US" sz="2000" dirty="0">
              <a:latin typeface="Comic Sans MS" pitchFamily="66" charset="0"/>
            </a:endParaRP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1616075" y="1204913"/>
            <a:ext cx="5876925" cy="1262062"/>
            <a:chOff x="1066" y="775"/>
            <a:chExt cx="3342" cy="523"/>
          </a:xfrm>
        </p:grpSpPr>
        <p:sp>
          <p:nvSpPr>
            <p:cNvPr id="840709" name="Rectangle 5"/>
            <p:cNvSpPr>
              <a:spLocks noChangeArrowheads="1"/>
            </p:cNvSpPr>
            <p:nvPr/>
          </p:nvSpPr>
          <p:spPr bwMode="auto">
            <a:xfrm>
              <a:off x="2534" y="1210"/>
              <a:ext cx="503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(a) Register</a:t>
              </a:r>
              <a:endParaRPr lang="en-US" sz="4400"/>
            </a:p>
          </p:txBody>
        </p:sp>
        <p:sp>
          <p:nvSpPr>
            <p:cNvPr id="840710" name="Freeform 6"/>
            <p:cNvSpPr>
              <a:spLocks/>
            </p:cNvSpPr>
            <p:nvPr/>
          </p:nvSpPr>
          <p:spPr bwMode="auto">
            <a:xfrm>
              <a:off x="1066" y="886"/>
              <a:ext cx="3342" cy="2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42" y="0"/>
                </a:cxn>
                <a:cxn ang="0">
                  <a:pos x="3342" y="276"/>
                </a:cxn>
                <a:cxn ang="0">
                  <a:pos x="0" y="27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342" h="276">
                  <a:moveTo>
                    <a:pt x="0" y="0"/>
                  </a:moveTo>
                  <a:lnTo>
                    <a:pt x="3342" y="0"/>
                  </a:lnTo>
                  <a:lnTo>
                    <a:pt x="3342" y="276"/>
                  </a:lnTo>
                  <a:lnTo>
                    <a:pt x="0" y="2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40711" name="Line 7"/>
            <p:cNvSpPr>
              <a:spLocks noChangeShapeType="1"/>
            </p:cNvSpPr>
            <p:nvPr/>
          </p:nvSpPr>
          <p:spPr bwMode="auto">
            <a:xfrm>
              <a:off x="2531" y="886"/>
              <a:ext cx="1" cy="27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40712" name="Line 8"/>
            <p:cNvSpPr>
              <a:spLocks noChangeShapeType="1"/>
            </p:cNvSpPr>
            <p:nvPr/>
          </p:nvSpPr>
          <p:spPr bwMode="auto">
            <a:xfrm>
              <a:off x="3154" y="886"/>
              <a:ext cx="1" cy="27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40713" name="Line 9"/>
            <p:cNvSpPr>
              <a:spLocks noChangeShapeType="1"/>
            </p:cNvSpPr>
            <p:nvPr/>
          </p:nvSpPr>
          <p:spPr bwMode="auto">
            <a:xfrm>
              <a:off x="3777" y="886"/>
              <a:ext cx="1" cy="27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40714" name="Rectangle 10"/>
            <p:cNvSpPr>
              <a:spLocks noChangeArrowheads="1"/>
            </p:cNvSpPr>
            <p:nvPr/>
          </p:nvSpPr>
          <p:spPr bwMode="auto">
            <a:xfrm>
              <a:off x="1700" y="991"/>
              <a:ext cx="331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Opcode</a:t>
              </a:r>
              <a:endParaRPr lang="en-US" sz="4400"/>
            </a:p>
          </p:txBody>
        </p:sp>
        <p:sp>
          <p:nvSpPr>
            <p:cNvPr id="840715" name="Rectangle 11"/>
            <p:cNvSpPr>
              <a:spLocks noChangeArrowheads="1"/>
            </p:cNvSpPr>
            <p:nvPr/>
          </p:nvSpPr>
          <p:spPr bwMode="auto">
            <a:xfrm>
              <a:off x="2623" y="932"/>
              <a:ext cx="494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Destination</a:t>
              </a:r>
              <a:endParaRPr lang="en-US" sz="4400"/>
            </a:p>
          </p:txBody>
        </p:sp>
        <p:sp>
          <p:nvSpPr>
            <p:cNvPr id="840716" name="Rectangle 12"/>
            <p:cNvSpPr>
              <a:spLocks noChangeArrowheads="1"/>
            </p:cNvSpPr>
            <p:nvPr/>
          </p:nvSpPr>
          <p:spPr bwMode="auto">
            <a:xfrm>
              <a:off x="2591" y="1021"/>
              <a:ext cx="570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register (DR)</a:t>
              </a:r>
              <a:endParaRPr lang="en-US" sz="4400"/>
            </a:p>
          </p:txBody>
        </p:sp>
        <p:sp>
          <p:nvSpPr>
            <p:cNvPr id="840717" name="Rectangle 13"/>
            <p:cNvSpPr>
              <a:spLocks noChangeArrowheads="1"/>
            </p:cNvSpPr>
            <p:nvPr/>
          </p:nvSpPr>
          <p:spPr bwMode="auto">
            <a:xfrm>
              <a:off x="3284" y="932"/>
              <a:ext cx="497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Source reg-</a:t>
              </a:r>
              <a:endParaRPr lang="en-US" sz="4400"/>
            </a:p>
          </p:txBody>
        </p:sp>
        <p:sp>
          <p:nvSpPr>
            <p:cNvPr id="840718" name="Rectangle 14"/>
            <p:cNvSpPr>
              <a:spLocks noChangeArrowheads="1"/>
            </p:cNvSpPr>
            <p:nvPr/>
          </p:nvSpPr>
          <p:spPr bwMode="auto">
            <a:xfrm>
              <a:off x="3269" y="1021"/>
              <a:ext cx="511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ister A (SA)</a:t>
              </a:r>
              <a:endParaRPr lang="en-US" sz="4400"/>
            </a:p>
          </p:txBody>
        </p:sp>
        <p:sp>
          <p:nvSpPr>
            <p:cNvPr id="840719" name="Rectangle 15"/>
            <p:cNvSpPr>
              <a:spLocks noChangeArrowheads="1"/>
            </p:cNvSpPr>
            <p:nvPr/>
          </p:nvSpPr>
          <p:spPr bwMode="auto">
            <a:xfrm>
              <a:off x="3905" y="932"/>
              <a:ext cx="498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Source reg-</a:t>
              </a:r>
              <a:endParaRPr lang="en-US" sz="4400"/>
            </a:p>
          </p:txBody>
        </p:sp>
        <p:sp>
          <p:nvSpPr>
            <p:cNvPr id="840720" name="Rectangle 16"/>
            <p:cNvSpPr>
              <a:spLocks noChangeArrowheads="1"/>
            </p:cNvSpPr>
            <p:nvPr/>
          </p:nvSpPr>
          <p:spPr bwMode="auto">
            <a:xfrm>
              <a:off x="3897" y="1021"/>
              <a:ext cx="500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ister B (SB)</a:t>
              </a:r>
              <a:endParaRPr lang="en-US" sz="4400"/>
            </a:p>
          </p:txBody>
        </p:sp>
        <p:sp>
          <p:nvSpPr>
            <p:cNvPr id="840721" name="Rectangle 17"/>
            <p:cNvSpPr>
              <a:spLocks noChangeArrowheads="1"/>
            </p:cNvSpPr>
            <p:nvPr/>
          </p:nvSpPr>
          <p:spPr bwMode="auto">
            <a:xfrm>
              <a:off x="1114" y="775"/>
              <a:ext cx="101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15</a:t>
              </a:r>
              <a:endParaRPr lang="en-US" sz="4400"/>
            </a:p>
          </p:txBody>
        </p:sp>
        <p:sp>
          <p:nvSpPr>
            <p:cNvPr id="840722" name="Rectangle 18"/>
            <p:cNvSpPr>
              <a:spLocks noChangeArrowheads="1"/>
            </p:cNvSpPr>
            <p:nvPr/>
          </p:nvSpPr>
          <p:spPr bwMode="auto">
            <a:xfrm>
              <a:off x="2437" y="775"/>
              <a:ext cx="51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9</a:t>
              </a:r>
              <a:endParaRPr lang="en-US" sz="4400"/>
            </a:p>
          </p:txBody>
        </p:sp>
        <p:sp>
          <p:nvSpPr>
            <p:cNvPr id="840723" name="Rectangle 19"/>
            <p:cNvSpPr>
              <a:spLocks noChangeArrowheads="1"/>
            </p:cNvSpPr>
            <p:nvPr/>
          </p:nvSpPr>
          <p:spPr bwMode="auto">
            <a:xfrm>
              <a:off x="2559" y="775"/>
              <a:ext cx="51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8</a:t>
              </a:r>
              <a:endParaRPr lang="en-US" sz="4400"/>
            </a:p>
          </p:txBody>
        </p:sp>
        <p:sp>
          <p:nvSpPr>
            <p:cNvPr id="840724" name="Rectangle 20"/>
            <p:cNvSpPr>
              <a:spLocks noChangeArrowheads="1"/>
            </p:cNvSpPr>
            <p:nvPr/>
          </p:nvSpPr>
          <p:spPr bwMode="auto">
            <a:xfrm>
              <a:off x="3070" y="775"/>
              <a:ext cx="51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6</a:t>
              </a:r>
              <a:endParaRPr lang="en-US" sz="4400"/>
            </a:p>
          </p:txBody>
        </p:sp>
        <p:sp>
          <p:nvSpPr>
            <p:cNvPr id="840725" name="Rectangle 21"/>
            <p:cNvSpPr>
              <a:spLocks noChangeArrowheads="1"/>
            </p:cNvSpPr>
            <p:nvPr/>
          </p:nvSpPr>
          <p:spPr bwMode="auto">
            <a:xfrm>
              <a:off x="3182" y="775"/>
              <a:ext cx="51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5</a:t>
              </a:r>
              <a:endParaRPr lang="en-US" sz="4400"/>
            </a:p>
          </p:txBody>
        </p:sp>
        <p:sp>
          <p:nvSpPr>
            <p:cNvPr id="840726" name="Rectangle 22"/>
            <p:cNvSpPr>
              <a:spLocks noChangeArrowheads="1"/>
            </p:cNvSpPr>
            <p:nvPr/>
          </p:nvSpPr>
          <p:spPr bwMode="auto">
            <a:xfrm>
              <a:off x="3693" y="775"/>
              <a:ext cx="51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3</a:t>
              </a:r>
              <a:endParaRPr lang="en-US" sz="4400"/>
            </a:p>
          </p:txBody>
        </p:sp>
        <p:sp>
          <p:nvSpPr>
            <p:cNvPr id="840727" name="Rectangle 23"/>
            <p:cNvSpPr>
              <a:spLocks noChangeArrowheads="1"/>
            </p:cNvSpPr>
            <p:nvPr/>
          </p:nvSpPr>
          <p:spPr bwMode="auto">
            <a:xfrm>
              <a:off x="3805" y="775"/>
              <a:ext cx="51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2</a:t>
              </a:r>
              <a:endParaRPr lang="en-US" sz="4400"/>
            </a:p>
          </p:txBody>
        </p:sp>
        <p:sp>
          <p:nvSpPr>
            <p:cNvPr id="840728" name="Rectangle 24"/>
            <p:cNvSpPr>
              <a:spLocks noChangeArrowheads="1"/>
            </p:cNvSpPr>
            <p:nvPr/>
          </p:nvSpPr>
          <p:spPr bwMode="auto">
            <a:xfrm>
              <a:off x="4316" y="775"/>
              <a:ext cx="50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0</a:t>
              </a:r>
              <a:endParaRPr lang="en-US" sz="44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Comic Sans MS" pitchFamily="66" charset="0"/>
              </a:rPr>
              <a:t>ISA: Instruction Format </a:t>
            </a:r>
            <a:r>
              <a:rPr lang="en-US" sz="3600" b="0" dirty="0">
                <a:solidFill>
                  <a:srgbClr val="FF0000"/>
                </a:solidFill>
                <a:latin typeface="Comic Sans MS" pitchFamily="66" charset="0"/>
              </a:rPr>
              <a:t>(continued)</a:t>
            </a: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1400175" y="1243013"/>
            <a:ext cx="6080125" cy="1239837"/>
            <a:chOff x="1066" y="1399"/>
            <a:chExt cx="3342" cy="525"/>
          </a:xfrm>
        </p:grpSpPr>
        <p:sp>
          <p:nvSpPr>
            <p:cNvPr id="841752" name="Rectangle 24"/>
            <p:cNvSpPr>
              <a:spLocks noChangeArrowheads="1"/>
            </p:cNvSpPr>
            <p:nvPr/>
          </p:nvSpPr>
          <p:spPr bwMode="auto">
            <a:xfrm>
              <a:off x="2491" y="1834"/>
              <a:ext cx="593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(b) Immediate</a:t>
              </a:r>
              <a:endParaRPr lang="en-US" sz="4400"/>
            </a:p>
          </p:txBody>
        </p:sp>
        <p:sp>
          <p:nvSpPr>
            <p:cNvPr id="841753" name="Freeform 25"/>
            <p:cNvSpPr>
              <a:spLocks/>
            </p:cNvSpPr>
            <p:nvPr/>
          </p:nvSpPr>
          <p:spPr bwMode="auto">
            <a:xfrm>
              <a:off x="1066" y="1510"/>
              <a:ext cx="3342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42" y="0"/>
                </a:cxn>
                <a:cxn ang="0">
                  <a:pos x="3342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342" h="277">
                  <a:moveTo>
                    <a:pt x="0" y="0"/>
                  </a:moveTo>
                  <a:lnTo>
                    <a:pt x="3342" y="0"/>
                  </a:lnTo>
                  <a:lnTo>
                    <a:pt x="3342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41754" name="Line 26"/>
            <p:cNvSpPr>
              <a:spLocks noChangeShapeType="1"/>
            </p:cNvSpPr>
            <p:nvPr/>
          </p:nvSpPr>
          <p:spPr bwMode="auto">
            <a:xfrm>
              <a:off x="2531" y="1510"/>
              <a:ext cx="1" cy="27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41755" name="Line 27"/>
            <p:cNvSpPr>
              <a:spLocks noChangeShapeType="1"/>
            </p:cNvSpPr>
            <p:nvPr/>
          </p:nvSpPr>
          <p:spPr bwMode="auto">
            <a:xfrm>
              <a:off x="3154" y="1510"/>
              <a:ext cx="1" cy="27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41756" name="Line 28"/>
            <p:cNvSpPr>
              <a:spLocks noChangeShapeType="1"/>
            </p:cNvSpPr>
            <p:nvPr/>
          </p:nvSpPr>
          <p:spPr bwMode="auto">
            <a:xfrm>
              <a:off x="3777" y="1510"/>
              <a:ext cx="1" cy="27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41757" name="Rectangle 29"/>
            <p:cNvSpPr>
              <a:spLocks noChangeArrowheads="1"/>
            </p:cNvSpPr>
            <p:nvPr/>
          </p:nvSpPr>
          <p:spPr bwMode="auto">
            <a:xfrm>
              <a:off x="1700" y="1614"/>
              <a:ext cx="321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Opcode</a:t>
              </a:r>
              <a:endParaRPr lang="en-US" sz="4400"/>
            </a:p>
          </p:txBody>
        </p:sp>
        <p:sp>
          <p:nvSpPr>
            <p:cNvPr id="841758" name="Rectangle 30"/>
            <p:cNvSpPr>
              <a:spLocks noChangeArrowheads="1"/>
            </p:cNvSpPr>
            <p:nvPr/>
          </p:nvSpPr>
          <p:spPr bwMode="auto">
            <a:xfrm>
              <a:off x="2623" y="1558"/>
              <a:ext cx="477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Destination</a:t>
              </a:r>
              <a:endParaRPr lang="en-US" sz="4400"/>
            </a:p>
          </p:txBody>
        </p:sp>
        <p:sp>
          <p:nvSpPr>
            <p:cNvPr id="841759" name="Rectangle 31"/>
            <p:cNvSpPr>
              <a:spLocks noChangeArrowheads="1"/>
            </p:cNvSpPr>
            <p:nvPr/>
          </p:nvSpPr>
          <p:spPr bwMode="auto">
            <a:xfrm>
              <a:off x="2591" y="1645"/>
              <a:ext cx="552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register (DR)</a:t>
              </a:r>
              <a:endParaRPr lang="en-US" sz="4400"/>
            </a:p>
          </p:txBody>
        </p:sp>
        <p:sp>
          <p:nvSpPr>
            <p:cNvPr id="841760" name="Rectangle 32"/>
            <p:cNvSpPr>
              <a:spLocks noChangeArrowheads="1"/>
            </p:cNvSpPr>
            <p:nvPr/>
          </p:nvSpPr>
          <p:spPr bwMode="auto">
            <a:xfrm>
              <a:off x="3284" y="1558"/>
              <a:ext cx="481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Source reg-</a:t>
              </a:r>
              <a:endParaRPr lang="en-US" sz="4400"/>
            </a:p>
          </p:txBody>
        </p:sp>
        <p:sp>
          <p:nvSpPr>
            <p:cNvPr id="841761" name="Rectangle 33"/>
            <p:cNvSpPr>
              <a:spLocks noChangeArrowheads="1"/>
            </p:cNvSpPr>
            <p:nvPr/>
          </p:nvSpPr>
          <p:spPr bwMode="auto">
            <a:xfrm>
              <a:off x="3269" y="1645"/>
              <a:ext cx="494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ister A (SA)</a:t>
              </a:r>
              <a:endParaRPr lang="en-US" sz="4400"/>
            </a:p>
          </p:txBody>
        </p:sp>
        <p:sp>
          <p:nvSpPr>
            <p:cNvPr id="841762" name="Rectangle 34"/>
            <p:cNvSpPr>
              <a:spLocks noChangeArrowheads="1"/>
            </p:cNvSpPr>
            <p:nvPr/>
          </p:nvSpPr>
          <p:spPr bwMode="auto">
            <a:xfrm>
              <a:off x="1114" y="1399"/>
              <a:ext cx="98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15</a:t>
              </a:r>
              <a:endParaRPr lang="en-US" sz="4400"/>
            </a:p>
          </p:txBody>
        </p:sp>
        <p:sp>
          <p:nvSpPr>
            <p:cNvPr id="841763" name="Rectangle 35"/>
            <p:cNvSpPr>
              <a:spLocks noChangeArrowheads="1"/>
            </p:cNvSpPr>
            <p:nvPr/>
          </p:nvSpPr>
          <p:spPr bwMode="auto">
            <a:xfrm>
              <a:off x="2437" y="1399"/>
              <a:ext cx="49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9</a:t>
              </a:r>
              <a:endParaRPr lang="en-US" sz="4400"/>
            </a:p>
          </p:txBody>
        </p:sp>
        <p:sp>
          <p:nvSpPr>
            <p:cNvPr id="841764" name="Rectangle 36"/>
            <p:cNvSpPr>
              <a:spLocks noChangeArrowheads="1"/>
            </p:cNvSpPr>
            <p:nvPr/>
          </p:nvSpPr>
          <p:spPr bwMode="auto">
            <a:xfrm>
              <a:off x="2559" y="1399"/>
              <a:ext cx="49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8</a:t>
              </a:r>
              <a:endParaRPr lang="en-US" sz="4400"/>
            </a:p>
          </p:txBody>
        </p:sp>
        <p:sp>
          <p:nvSpPr>
            <p:cNvPr id="841765" name="Rectangle 37"/>
            <p:cNvSpPr>
              <a:spLocks noChangeArrowheads="1"/>
            </p:cNvSpPr>
            <p:nvPr/>
          </p:nvSpPr>
          <p:spPr bwMode="auto">
            <a:xfrm>
              <a:off x="3070" y="1399"/>
              <a:ext cx="49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6</a:t>
              </a:r>
              <a:endParaRPr lang="en-US" sz="4400"/>
            </a:p>
          </p:txBody>
        </p:sp>
        <p:sp>
          <p:nvSpPr>
            <p:cNvPr id="841766" name="Rectangle 38"/>
            <p:cNvSpPr>
              <a:spLocks noChangeArrowheads="1"/>
            </p:cNvSpPr>
            <p:nvPr/>
          </p:nvSpPr>
          <p:spPr bwMode="auto">
            <a:xfrm>
              <a:off x="3182" y="1399"/>
              <a:ext cx="49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5</a:t>
              </a:r>
              <a:endParaRPr lang="en-US" sz="4400"/>
            </a:p>
          </p:txBody>
        </p:sp>
        <p:sp>
          <p:nvSpPr>
            <p:cNvPr id="841767" name="Rectangle 39"/>
            <p:cNvSpPr>
              <a:spLocks noChangeArrowheads="1"/>
            </p:cNvSpPr>
            <p:nvPr/>
          </p:nvSpPr>
          <p:spPr bwMode="auto">
            <a:xfrm>
              <a:off x="3693" y="1399"/>
              <a:ext cx="49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3</a:t>
              </a:r>
              <a:endParaRPr lang="en-US" sz="4400"/>
            </a:p>
          </p:txBody>
        </p:sp>
        <p:sp>
          <p:nvSpPr>
            <p:cNvPr id="841768" name="Rectangle 40"/>
            <p:cNvSpPr>
              <a:spLocks noChangeArrowheads="1"/>
            </p:cNvSpPr>
            <p:nvPr/>
          </p:nvSpPr>
          <p:spPr bwMode="auto">
            <a:xfrm>
              <a:off x="3805" y="1399"/>
              <a:ext cx="49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2</a:t>
              </a:r>
              <a:endParaRPr lang="en-US" sz="4400"/>
            </a:p>
          </p:txBody>
        </p:sp>
        <p:sp>
          <p:nvSpPr>
            <p:cNvPr id="841769" name="Rectangle 41"/>
            <p:cNvSpPr>
              <a:spLocks noChangeArrowheads="1"/>
            </p:cNvSpPr>
            <p:nvPr/>
          </p:nvSpPr>
          <p:spPr bwMode="auto">
            <a:xfrm>
              <a:off x="4316" y="1399"/>
              <a:ext cx="49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0</a:t>
              </a:r>
              <a:endParaRPr lang="en-US" sz="4400"/>
            </a:p>
          </p:txBody>
        </p:sp>
        <p:sp>
          <p:nvSpPr>
            <p:cNvPr id="841770" name="Rectangle 42"/>
            <p:cNvSpPr>
              <a:spLocks noChangeArrowheads="1"/>
            </p:cNvSpPr>
            <p:nvPr/>
          </p:nvSpPr>
          <p:spPr bwMode="auto">
            <a:xfrm>
              <a:off x="3800" y="1614"/>
              <a:ext cx="598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Operand (OP)</a:t>
              </a:r>
              <a:endParaRPr lang="en-US" sz="4400"/>
            </a:p>
          </p:txBody>
        </p:sp>
      </p:grpSp>
      <p:sp>
        <p:nvSpPr>
          <p:cNvPr id="841792" name="Rectangle 64"/>
          <p:cNvSpPr>
            <a:spLocks noGrp="1" noChangeArrowheads="1"/>
          </p:cNvSpPr>
          <p:nvPr>
            <p:ph type="body" idx="1"/>
          </p:nvPr>
        </p:nvSpPr>
        <p:spPr>
          <a:xfrm>
            <a:off x="668338" y="2616221"/>
            <a:ext cx="7772400" cy="3884613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omic Sans MS" pitchFamily="66" charset="0"/>
              </a:rPr>
              <a:t>This format supports instructions described by:</a:t>
            </a:r>
          </a:p>
          <a:p>
            <a:pPr lvl="1"/>
            <a:r>
              <a:rPr lang="en-US" sz="2000" dirty="0">
                <a:latin typeface="Comic Sans MS" pitchFamily="66" charset="0"/>
              </a:rPr>
              <a:t>R1 ← R2 + 3</a:t>
            </a:r>
          </a:p>
          <a:p>
            <a:r>
              <a:rPr lang="en-US" sz="2400" dirty="0">
                <a:latin typeface="Comic Sans MS" pitchFamily="66" charset="0"/>
              </a:rPr>
              <a:t>The B Source Register field is replaced by an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Operand field OP </a:t>
            </a:r>
            <a:r>
              <a:rPr lang="en-US" sz="2400" dirty="0">
                <a:latin typeface="Comic Sans MS" pitchFamily="66" charset="0"/>
              </a:rPr>
              <a:t>which specifies a constant. </a:t>
            </a:r>
          </a:p>
          <a:p>
            <a:r>
              <a:rPr lang="en-US" sz="2400" dirty="0">
                <a:latin typeface="Comic Sans MS" pitchFamily="66" charset="0"/>
              </a:rPr>
              <a:t>The Operand:</a:t>
            </a:r>
          </a:p>
          <a:p>
            <a:pPr lvl="1"/>
            <a:r>
              <a:rPr lang="en-US" sz="2000" dirty="0">
                <a:latin typeface="Comic Sans MS" pitchFamily="66" charset="0"/>
              </a:rPr>
              <a:t>3-bit constant</a:t>
            </a:r>
          </a:p>
          <a:p>
            <a:pPr lvl="1"/>
            <a:r>
              <a:rPr lang="en-US" sz="2000" dirty="0">
                <a:latin typeface="Comic Sans MS" pitchFamily="66" charset="0"/>
              </a:rPr>
              <a:t>Values from 0 to 7</a:t>
            </a:r>
          </a:p>
          <a:p>
            <a:r>
              <a:rPr lang="en-US" sz="2400" dirty="0">
                <a:latin typeface="Comic Sans MS" pitchFamily="66" charset="0"/>
              </a:rPr>
              <a:t>The constant: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Zero-fil</a:t>
            </a:r>
            <a:r>
              <a:rPr lang="en-US" sz="2000" dirty="0">
                <a:latin typeface="Comic Sans MS" pitchFamily="66" charset="0"/>
              </a:rPr>
              <a:t>l (on the left of) the Operand to form 16-bit constant</a:t>
            </a:r>
          </a:p>
          <a:p>
            <a:pPr lvl="1"/>
            <a:r>
              <a:rPr lang="en-US" sz="2000" dirty="0">
                <a:latin typeface="Comic Sans MS" pitchFamily="66" charset="0"/>
              </a:rPr>
              <a:t>16-bit representation for values 0 through 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Comic Sans MS" pitchFamily="66" charset="0"/>
              </a:rPr>
              <a:t>ISA: Instruction Format </a:t>
            </a:r>
            <a:r>
              <a:rPr lang="en-US" sz="3600" b="0" dirty="0">
                <a:solidFill>
                  <a:srgbClr val="FF0000"/>
                </a:solidFill>
                <a:latin typeface="Comic Sans MS" pitchFamily="66" charset="0"/>
              </a:rPr>
              <a:t>(continued)</a:t>
            </a:r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2671783"/>
            <a:ext cx="7772400" cy="375761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omic Sans MS" pitchFamily="66" charset="0"/>
              </a:rPr>
              <a:t>This instruction supports changes in the sequence of instruction execution by adding an extended, 6-bit, signed 2s-complement </a:t>
            </a:r>
            <a:r>
              <a:rPr lang="en-US" sz="2400" i="1" dirty="0">
                <a:solidFill>
                  <a:srgbClr val="FF0000"/>
                </a:solidFill>
                <a:latin typeface="Comic Sans MS" pitchFamily="66" charset="0"/>
              </a:rPr>
              <a:t>address offset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400" dirty="0">
                <a:latin typeface="Comic Sans MS" pitchFamily="66" charset="0"/>
              </a:rPr>
              <a:t>to the PC value</a:t>
            </a:r>
          </a:p>
          <a:p>
            <a:r>
              <a:rPr lang="en-US" sz="2400" dirty="0">
                <a:latin typeface="Comic Sans MS" pitchFamily="66" charset="0"/>
              </a:rPr>
              <a:t>The 6-bit Address (AD) field replaces the DR and SB fields</a:t>
            </a:r>
          </a:p>
          <a:p>
            <a:pPr lvl="1"/>
            <a:r>
              <a:rPr lang="en-US" sz="2000" dirty="0">
                <a:latin typeface="Comic Sans MS" pitchFamily="66" charset="0"/>
              </a:rPr>
              <a:t>Example: Suppose that a jump is specified by the </a:t>
            </a:r>
            <a:r>
              <a:rPr lang="en-US" sz="2000" dirty="0" err="1">
                <a:latin typeface="Comic Sans MS" pitchFamily="66" charset="0"/>
              </a:rPr>
              <a:t>Opcode</a:t>
            </a:r>
            <a:r>
              <a:rPr lang="en-US" sz="2000" dirty="0">
                <a:latin typeface="Comic Sans MS" pitchFamily="66" charset="0"/>
              </a:rPr>
              <a:t> and the PC contains 45 (0…0101101) and Address contains – 12 (110100). Then the new PC value will be:</a:t>
            </a:r>
            <a:br>
              <a:rPr lang="en-US" sz="2000" dirty="0">
                <a:latin typeface="Comic Sans MS" pitchFamily="66" charset="0"/>
              </a:rPr>
            </a:br>
            <a:r>
              <a:rPr lang="en-US" sz="2000" dirty="0">
                <a:latin typeface="Comic Sans MS" pitchFamily="66" charset="0"/>
              </a:rPr>
              <a:t>0…0101101 + (1…110100) = 0…0100001 (45 + (– 12) = 33)   </a:t>
            </a:r>
          </a:p>
          <a:p>
            <a:r>
              <a:rPr lang="en-US" sz="2400" dirty="0">
                <a:latin typeface="Comic Sans MS" pitchFamily="66" charset="0"/>
              </a:rPr>
              <a:t>The SA field is retained to permit jumps and branches on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N or Z </a:t>
            </a:r>
            <a:r>
              <a:rPr lang="en-US" sz="2400" dirty="0">
                <a:latin typeface="Comic Sans MS" pitchFamily="66" charset="0"/>
              </a:rPr>
              <a:t>based on the </a:t>
            </a:r>
            <a:r>
              <a:rPr lang="en-US" sz="2400" u="sng" dirty="0">
                <a:solidFill>
                  <a:srgbClr val="FF0000"/>
                </a:solidFill>
                <a:latin typeface="Comic Sans MS" pitchFamily="66" charset="0"/>
              </a:rPr>
              <a:t>contents</a:t>
            </a:r>
            <a:r>
              <a:rPr lang="en-US" sz="2400" dirty="0">
                <a:latin typeface="Comic Sans MS" pitchFamily="66" charset="0"/>
              </a:rPr>
              <a:t> of Source register A </a:t>
            </a: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1463675" y="1217613"/>
            <a:ext cx="6143625" cy="1377950"/>
            <a:chOff x="1066" y="2023"/>
            <a:chExt cx="3342" cy="522"/>
          </a:xfrm>
        </p:grpSpPr>
        <p:sp>
          <p:nvSpPr>
            <p:cNvPr id="842795" name="Rectangle 43"/>
            <p:cNvSpPr>
              <a:spLocks noChangeArrowheads="1"/>
            </p:cNvSpPr>
            <p:nvPr/>
          </p:nvSpPr>
          <p:spPr bwMode="auto">
            <a:xfrm>
              <a:off x="2383" y="2465"/>
              <a:ext cx="877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(c) Jump and Branch</a:t>
              </a:r>
              <a:endParaRPr lang="en-US" sz="4400"/>
            </a:p>
          </p:txBody>
        </p:sp>
        <p:sp>
          <p:nvSpPr>
            <p:cNvPr id="842796" name="Freeform 44"/>
            <p:cNvSpPr>
              <a:spLocks/>
            </p:cNvSpPr>
            <p:nvPr/>
          </p:nvSpPr>
          <p:spPr bwMode="auto">
            <a:xfrm>
              <a:off x="1066" y="2138"/>
              <a:ext cx="3342" cy="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42" y="0"/>
                </a:cxn>
                <a:cxn ang="0">
                  <a:pos x="3342" y="275"/>
                </a:cxn>
                <a:cxn ang="0">
                  <a:pos x="0" y="27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342" h="275">
                  <a:moveTo>
                    <a:pt x="0" y="0"/>
                  </a:moveTo>
                  <a:lnTo>
                    <a:pt x="3342" y="0"/>
                  </a:lnTo>
                  <a:lnTo>
                    <a:pt x="3342" y="275"/>
                  </a:lnTo>
                  <a:lnTo>
                    <a:pt x="0" y="27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42797" name="Line 45"/>
            <p:cNvSpPr>
              <a:spLocks noChangeShapeType="1"/>
            </p:cNvSpPr>
            <p:nvPr/>
          </p:nvSpPr>
          <p:spPr bwMode="auto">
            <a:xfrm>
              <a:off x="2531" y="2138"/>
              <a:ext cx="1" cy="27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42798" name="Line 46"/>
            <p:cNvSpPr>
              <a:spLocks noChangeShapeType="1"/>
            </p:cNvSpPr>
            <p:nvPr/>
          </p:nvSpPr>
          <p:spPr bwMode="auto">
            <a:xfrm>
              <a:off x="3154" y="2138"/>
              <a:ext cx="1" cy="27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42799" name="Line 47"/>
            <p:cNvSpPr>
              <a:spLocks noChangeShapeType="1"/>
            </p:cNvSpPr>
            <p:nvPr/>
          </p:nvSpPr>
          <p:spPr bwMode="auto">
            <a:xfrm>
              <a:off x="3777" y="2138"/>
              <a:ext cx="1" cy="27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42800" name="Rectangle 48"/>
            <p:cNvSpPr>
              <a:spLocks noChangeArrowheads="1"/>
            </p:cNvSpPr>
            <p:nvPr/>
          </p:nvSpPr>
          <p:spPr bwMode="auto">
            <a:xfrm>
              <a:off x="1700" y="2243"/>
              <a:ext cx="317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Opcode</a:t>
              </a:r>
              <a:endParaRPr lang="en-US" sz="4400"/>
            </a:p>
          </p:txBody>
        </p:sp>
        <p:sp>
          <p:nvSpPr>
            <p:cNvPr id="842801" name="Rectangle 49"/>
            <p:cNvSpPr>
              <a:spLocks noChangeArrowheads="1"/>
            </p:cNvSpPr>
            <p:nvPr/>
          </p:nvSpPr>
          <p:spPr bwMode="auto">
            <a:xfrm>
              <a:off x="3284" y="2185"/>
              <a:ext cx="475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Source reg-</a:t>
              </a:r>
              <a:endParaRPr lang="en-US" sz="4400"/>
            </a:p>
          </p:txBody>
        </p:sp>
        <p:sp>
          <p:nvSpPr>
            <p:cNvPr id="842802" name="Rectangle 50"/>
            <p:cNvSpPr>
              <a:spLocks noChangeArrowheads="1"/>
            </p:cNvSpPr>
            <p:nvPr/>
          </p:nvSpPr>
          <p:spPr bwMode="auto">
            <a:xfrm>
              <a:off x="3269" y="2273"/>
              <a:ext cx="489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ister A (SA)</a:t>
              </a:r>
              <a:endParaRPr lang="en-US" sz="4400"/>
            </a:p>
          </p:txBody>
        </p:sp>
        <p:sp>
          <p:nvSpPr>
            <p:cNvPr id="842803" name="Rectangle 51"/>
            <p:cNvSpPr>
              <a:spLocks noChangeArrowheads="1"/>
            </p:cNvSpPr>
            <p:nvPr/>
          </p:nvSpPr>
          <p:spPr bwMode="auto">
            <a:xfrm>
              <a:off x="1114" y="2023"/>
              <a:ext cx="97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15</a:t>
              </a:r>
              <a:endParaRPr lang="en-US" sz="4400"/>
            </a:p>
          </p:txBody>
        </p:sp>
        <p:sp>
          <p:nvSpPr>
            <p:cNvPr id="842804" name="Rectangle 52"/>
            <p:cNvSpPr>
              <a:spLocks noChangeArrowheads="1"/>
            </p:cNvSpPr>
            <p:nvPr/>
          </p:nvSpPr>
          <p:spPr bwMode="auto">
            <a:xfrm>
              <a:off x="2437" y="2023"/>
              <a:ext cx="49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9</a:t>
              </a:r>
              <a:endParaRPr lang="en-US" sz="4400"/>
            </a:p>
          </p:txBody>
        </p:sp>
        <p:sp>
          <p:nvSpPr>
            <p:cNvPr id="842805" name="Rectangle 53"/>
            <p:cNvSpPr>
              <a:spLocks noChangeArrowheads="1"/>
            </p:cNvSpPr>
            <p:nvPr/>
          </p:nvSpPr>
          <p:spPr bwMode="auto">
            <a:xfrm>
              <a:off x="2559" y="2023"/>
              <a:ext cx="48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8</a:t>
              </a:r>
              <a:endParaRPr lang="en-US" sz="4400"/>
            </a:p>
          </p:txBody>
        </p:sp>
        <p:sp>
          <p:nvSpPr>
            <p:cNvPr id="842806" name="Rectangle 54"/>
            <p:cNvSpPr>
              <a:spLocks noChangeArrowheads="1"/>
            </p:cNvSpPr>
            <p:nvPr/>
          </p:nvSpPr>
          <p:spPr bwMode="auto">
            <a:xfrm>
              <a:off x="3070" y="2023"/>
              <a:ext cx="49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6</a:t>
              </a:r>
              <a:endParaRPr lang="en-US" sz="4400"/>
            </a:p>
          </p:txBody>
        </p:sp>
        <p:sp>
          <p:nvSpPr>
            <p:cNvPr id="842807" name="Rectangle 55"/>
            <p:cNvSpPr>
              <a:spLocks noChangeArrowheads="1"/>
            </p:cNvSpPr>
            <p:nvPr/>
          </p:nvSpPr>
          <p:spPr bwMode="auto">
            <a:xfrm>
              <a:off x="3182" y="2023"/>
              <a:ext cx="48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5</a:t>
              </a:r>
              <a:endParaRPr lang="en-US" sz="4400"/>
            </a:p>
          </p:txBody>
        </p:sp>
        <p:sp>
          <p:nvSpPr>
            <p:cNvPr id="842808" name="Rectangle 56"/>
            <p:cNvSpPr>
              <a:spLocks noChangeArrowheads="1"/>
            </p:cNvSpPr>
            <p:nvPr/>
          </p:nvSpPr>
          <p:spPr bwMode="auto">
            <a:xfrm>
              <a:off x="3693" y="2023"/>
              <a:ext cx="48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3</a:t>
              </a:r>
              <a:endParaRPr lang="en-US" sz="4400"/>
            </a:p>
          </p:txBody>
        </p:sp>
        <p:sp>
          <p:nvSpPr>
            <p:cNvPr id="842809" name="Rectangle 57"/>
            <p:cNvSpPr>
              <a:spLocks noChangeArrowheads="1"/>
            </p:cNvSpPr>
            <p:nvPr/>
          </p:nvSpPr>
          <p:spPr bwMode="auto">
            <a:xfrm>
              <a:off x="3805" y="2023"/>
              <a:ext cx="49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2</a:t>
              </a:r>
              <a:endParaRPr lang="en-US" sz="4400"/>
            </a:p>
          </p:txBody>
        </p:sp>
        <p:sp>
          <p:nvSpPr>
            <p:cNvPr id="842810" name="Rectangle 58"/>
            <p:cNvSpPr>
              <a:spLocks noChangeArrowheads="1"/>
            </p:cNvSpPr>
            <p:nvPr/>
          </p:nvSpPr>
          <p:spPr bwMode="auto">
            <a:xfrm>
              <a:off x="4316" y="2023"/>
              <a:ext cx="48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0</a:t>
              </a:r>
              <a:endParaRPr lang="en-US" sz="4400"/>
            </a:p>
          </p:txBody>
        </p:sp>
        <p:sp>
          <p:nvSpPr>
            <p:cNvPr id="842811" name="Rectangle 59"/>
            <p:cNvSpPr>
              <a:spLocks noChangeArrowheads="1"/>
            </p:cNvSpPr>
            <p:nvPr/>
          </p:nvSpPr>
          <p:spPr bwMode="auto">
            <a:xfrm>
              <a:off x="3834" y="2180"/>
              <a:ext cx="567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Address (AD)</a:t>
              </a:r>
              <a:endParaRPr lang="en-US" sz="4400"/>
            </a:p>
          </p:txBody>
        </p:sp>
        <p:sp>
          <p:nvSpPr>
            <p:cNvPr id="842812" name="Rectangle 60"/>
            <p:cNvSpPr>
              <a:spLocks noChangeArrowheads="1"/>
            </p:cNvSpPr>
            <p:nvPr/>
          </p:nvSpPr>
          <p:spPr bwMode="auto">
            <a:xfrm>
              <a:off x="3955" y="2267"/>
              <a:ext cx="294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(Right)</a:t>
              </a:r>
              <a:endParaRPr lang="en-US" sz="4400"/>
            </a:p>
          </p:txBody>
        </p:sp>
        <p:sp>
          <p:nvSpPr>
            <p:cNvPr id="842813" name="Rectangle 61"/>
            <p:cNvSpPr>
              <a:spLocks noChangeArrowheads="1"/>
            </p:cNvSpPr>
            <p:nvPr/>
          </p:nvSpPr>
          <p:spPr bwMode="auto">
            <a:xfrm>
              <a:off x="2569" y="2178"/>
              <a:ext cx="567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Address (AD)</a:t>
              </a:r>
              <a:endParaRPr lang="en-US" sz="4400"/>
            </a:p>
          </p:txBody>
        </p:sp>
        <p:sp>
          <p:nvSpPr>
            <p:cNvPr id="842814" name="Rectangle 62"/>
            <p:cNvSpPr>
              <a:spLocks noChangeArrowheads="1"/>
            </p:cNvSpPr>
            <p:nvPr/>
          </p:nvSpPr>
          <p:spPr bwMode="auto">
            <a:xfrm>
              <a:off x="2713" y="2265"/>
              <a:ext cx="236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(Left)</a:t>
              </a:r>
              <a:endParaRPr lang="en-US" sz="44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7109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ISA: Instruction Specifications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785794"/>
            <a:ext cx="6601936" cy="5697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4" y="142852"/>
            <a:ext cx="4714876" cy="4068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429124" cy="1285860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rgbClr val="FF0000"/>
                </a:solidFill>
                <a:latin typeface="Comic Sans MS" pitchFamily="66" charset="0"/>
              </a:rPr>
              <a:t>ISA:Example</a:t>
            </a:r>
            <a:r>
              <a:rPr lang="en-US" sz="32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Instructions</a:t>
            </a:r>
            <a:endParaRPr lang="en-US" sz="3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214818"/>
            <a:ext cx="20288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14711" y="4186245"/>
            <a:ext cx="4714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4929198"/>
            <a:ext cx="1981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67098" y="4862525"/>
            <a:ext cx="4591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81050" y="5572140"/>
            <a:ext cx="1905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214678" y="5643578"/>
            <a:ext cx="46958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04863" y="6262709"/>
            <a:ext cx="19526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14678" y="6343675"/>
            <a:ext cx="4657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6947" y="1396771"/>
            <a:ext cx="4187863" cy="246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Single-Cycle Hardwired Control</a:t>
            </a:r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5085184"/>
            <a:ext cx="5256584" cy="177281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Comic Sans MS" pitchFamily="66" charset="0"/>
              </a:rPr>
              <a:t>Based on the ISA defined, design a computer architecture to support the ISA</a:t>
            </a:r>
          </a:p>
          <a:p>
            <a:r>
              <a:rPr lang="en-US" sz="2400" dirty="0">
                <a:latin typeface="Comic Sans MS" pitchFamily="66" charset="0"/>
              </a:rPr>
              <a:t>The architecture is to fetch and execute each instruction in a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single clock 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cycle</a:t>
            </a:r>
            <a:endParaRPr lang="en-US" sz="2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5" name="Picture 303" descr="fig_9-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758852"/>
            <a:ext cx="6264696" cy="6099148"/>
          </a:xfrm>
          <a:prstGeom prst="rect">
            <a:avLst/>
          </a:prstGeom>
          <a:noFill/>
        </p:spPr>
      </p:pic>
      <p:sp>
        <p:nvSpPr>
          <p:cNvPr id="6" name="5 Dikdörtgen"/>
          <p:cNvSpPr/>
          <p:nvPr/>
        </p:nvSpPr>
        <p:spPr>
          <a:xfrm>
            <a:off x="3851920" y="1772816"/>
            <a:ext cx="720080" cy="7920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6 Dikdörtgen"/>
          <p:cNvSpPr/>
          <p:nvPr/>
        </p:nvSpPr>
        <p:spPr>
          <a:xfrm>
            <a:off x="7956376" y="4437112"/>
            <a:ext cx="1152128" cy="936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7 Dikdörtgen"/>
          <p:cNvSpPr/>
          <p:nvPr/>
        </p:nvSpPr>
        <p:spPr>
          <a:xfrm>
            <a:off x="5220072" y="2852936"/>
            <a:ext cx="576064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8 Dikdörtgen"/>
          <p:cNvSpPr/>
          <p:nvPr/>
        </p:nvSpPr>
        <p:spPr>
          <a:xfrm>
            <a:off x="3059832" y="3140968"/>
            <a:ext cx="2376264" cy="1440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2" name="11 Düz Ok Bağlayıcısı"/>
          <p:cNvCxnSpPr/>
          <p:nvPr/>
        </p:nvCxnSpPr>
        <p:spPr>
          <a:xfrm flipH="1">
            <a:off x="2627784" y="1988840"/>
            <a:ext cx="50405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Metin kutusu"/>
          <p:cNvSpPr txBox="1"/>
          <p:nvPr/>
        </p:nvSpPr>
        <p:spPr>
          <a:xfrm>
            <a:off x="0" y="1844824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600" b="1" dirty="0" smtClean="0">
                <a:solidFill>
                  <a:srgbClr val="FF0000"/>
                </a:solidFill>
                <a:latin typeface="Comic Sans MS" pitchFamily="66" charset="0"/>
              </a:rPr>
              <a:t>PL</a:t>
            </a:r>
            <a:r>
              <a:rPr lang="en-US" sz="1600" dirty="0" smtClean="0">
                <a:latin typeface="Comic Sans MS" pitchFamily="66" charset="0"/>
              </a:rPr>
              <a:t> – load enable for the PC</a:t>
            </a:r>
          </a:p>
          <a:p>
            <a:endParaRPr lang="tr-TR" sz="1600" dirty="0">
              <a:latin typeface="Comic Sans MS" pitchFamily="66" charset="0"/>
            </a:endParaRPr>
          </a:p>
        </p:txBody>
      </p:sp>
      <p:cxnSp>
        <p:nvCxnSpPr>
          <p:cNvPr id="16" name="15 Düz Ok Bağlayıcısı"/>
          <p:cNvCxnSpPr/>
          <p:nvPr/>
        </p:nvCxnSpPr>
        <p:spPr>
          <a:xfrm flipH="1">
            <a:off x="2483768" y="2132856"/>
            <a:ext cx="79208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Metin kutusu"/>
          <p:cNvSpPr txBox="1"/>
          <p:nvPr/>
        </p:nvSpPr>
        <p:spPr>
          <a:xfrm>
            <a:off x="0" y="2348880"/>
            <a:ext cx="3059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600" b="1" dirty="0" smtClean="0">
                <a:solidFill>
                  <a:srgbClr val="FF0000"/>
                </a:solidFill>
                <a:latin typeface="Comic Sans MS" pitchFamily="66" charset="0"/>
              </a:rPr>
              <a:t>JB</a:t>
            </a:r>
            <a:r>
              <a:rPr lang="en-US" sz="1600" dirty="0" smtClean="0">
                <a:latin typeface="Comic Sans MS" pitchFamily="66" charset="0"/>
              </a:rPr>
              <a:t> – Jump/Branch select:</a:t>
            </a:r>
            <a:endParaRPr lang="tr-TR" sz="1600" dirty="0" smtClean="0">
              <a:latin typeface="Comic Sans MS" pitchFamily="66" charset="0"/>
            </a:endParaRPr>
          </a:p>
          <a:p>
            <a:pPr marL="0" lvl="1"/>
            <a:r>
              <a:rPr lang="en-US" sz="1600" dirty="0" smtClean="0">
                <a:latin typeface="Comic Sans MS" pitchFamily="66" charset="0"/>
              </a:rPr>
              <a:t> If JB = 1, Jump, else Branch</a:t>
            </a:r>
          </a:p>
          <a:p>
            <a:endParaRPr lang="tr-TR" sz="1600" dirty="0">
              <a:latin typeface="Comic Sans MS" pitchFamily="66" charset="0"/>
            </a:endParaRPr>
          </a:p>
        </p:txBody>
      </p:sp>
      <p:cxnSp>
        <p:nvCxnSpPr>
          <p:cNvPr id="21" name="20 Düz Ok Bağlayıcısı"/>
          <p:cNvCxnSpPr/>
          <p:nvPr/>
        </p:nvCxnSpPr>
        <p:spPr>
          <a:xfrm flipH="1">
            <a:off x="2555776" y="2204864"/>
            <a:ext cx="936104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Metin kutusu"/>
          <p:cNvSpPr txBox="1"/>
          <p:nvPr/>
        </p:nvSpPr>
        <p:spPr>
          <a:xfrm>
            <a:off x="0" y="3356992"/>
            <a:ext cx="3059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600" b="1" dirty="0" smtClean="0">
                <a:solidFill>
                  <a:srgbClr val="FF0000"/>
                </a:solidFill>
                <a:latin typeface="Comic Sans MS" pitchFamily="66" charset="0"/>
              </a:rPr>
              <a:t>BC</a:t>
            </a:r>
            <a:r>
              <a:rPr lang="en-US" sz="1600" dirty="0" smtClean="0">
                <a:latin typeface="Comic Sans MS" pitchFamily="66" charset="0"/>
              </a:rPr>
              <a:t>  –  Branch Condition select: If BC = 1, branch for N = 1, else branch for Z = 1. </a:t>
            </a:r>
          </a:p>
          <a:p>
            <a:endParaRPr lang="tr-TR" sz="1600" dirty="0">
              <a:latin typeface="Comic Sans MS" pitchFamily="66" charset="0"/>
            </a:endParaRPr>
          </a:p>
        </p:txBody>
      </p:sp>
      <p:sp>
        <p:nvSpPr>
          <p:cNvPr id="23" name="22 Dikdörtgen"/>
          <p:cNvSpPr/>
          <p:nvPr/>
        </p:nvSpPr>
        <p:spPr>
          <a:xfrm>
            <a:off x="3131840" y="1052736"/>
            <a:ext cx="576064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16 Dikdörtgen"/>
          <p:cNvSpPr/>
          <p:nvPr/>
        </p:nvSpPr>
        <p:spPr>
          <a:xfrm>
            <a:off x="4286248" y="928670"/>
            <a:ext cx="571504" cy="2143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18 Metin kutusu"/>
          <p:cNvSpPr txBox="1"/>
          <p:nvPr/>
        </p:nvSpPr>
        <p:spPr>
          <a:xfrm>
            <a:off x="0" y="928670"/>
            <a:ext cx="25003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mic Sans MS" pitchFamily="66" charset="0"/>
              </a:rPr>
              <a:t>The PC is controlled by Branch Control logic</a:t>
            </a:r>
          </a:p>
          <a:p>
            <a:endParaRPr 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8" grpId="0"/>
      <p:bldP spid="22" grpId="0"/>
      <p:bldP spid="23" grpId="0" animBg="1"/>
      <p:bldP spid="17" grpId="0" animBg="1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PC Function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428736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Comic Sans MS" pitchFamily="66" charset="0"/>
              </a:rPr>
              <a:t>PC function is based on instruction specifications involving jumps and </a:t>
            </a:r>
            <a:r>
              <a:rPr lang="en-US" sz="2400" dirty="0" smtClean="0">
                <a:latin typeface="Comic Sans MS" pitchFamily="66" charset="0"/>
              </a:rPr>
              <a:t>branches</a:t>
            </a:r>
            <a:endParaRPr lang="en-US" sz="2400" dirty="0">
              <a:latin typeface="Comic Sans MS" pitchFamily="66" charset="0"/>
            </a:endParaRPr>
          </a:p>
          <a:p>
            <a:endParaRPr lang="en-US" sz="2400" dirty="0">
              <a:latin typeface="Comic Sans MS" pitchFamily="66" charset="0"/>
            </a:endParaRPr>
          </a:p>
          <a:p>
            <a:endParaRPr lang="en-US" sz="1800" dirty="0">
              <a:latin typeface="Comic Sans MS" pitchFamily="66" charset="0"/>
            </a:endParaRPr>
          </a:p>
          <a:p>
            <a:r>
              <a:rPr lang="en-US" sz="2400" dirty="0">
                <a:latin typeface="Comic Sans MS" pitchFamily="66" charset="0"/>
              </a:rPr>
              <a:t>In addition to the above register transfers,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the PC must also implement:  PC ←  PC + 1</a:t>
            </a:r>
          </a:p>
          <a:p>
            <a:r>
              <a:rPr lang="en-US" sz="2400" dirty="0">
                <a:latin typeface="Comic Sans MS" pitchFamily="66" charset="0"/>
              </a:rPr>
              <a:t>The first two transfers above require addition to the PC of: 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Address Offset = Extended IR(8:6) || IR(2:0) </a:t>
            </a:r>
          </a:p>
          <a:p>
            <a:r>
              <a:rPr lang="en-US" sz="2400" dirty="0">
                <a:latin typeface="Comic Sans MS" pitchFamily="66" charset="0"/>
              </a:rPr>
              <a:t>The third transfer requires that the PC be loaded with: 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Jump Address = Bus A = R[SA]</a:t>
            </a:r>
          </a:p>
          <a:p>
            <a:r>
              <a:rPr lang="en-US" sz="2400" dirty="0">
                <a:latin typeface="Comic Sans MS" pitchFamily="66" charset="0"/>
              </a:rPr>
              <a:t>The counting function of the PC requires addition to the PC of  1</a:t>
            </a:r>
          </a:p>
        </p:txBody>
      </p:sp>
      <p:sp>
        <p:nvSpPr>
          <p:cNvPr id="855045" name="Rectangle 5"/>
          <p:cNvSpPr>
            <a:spLocks noChangeArrowheads="1"/>
          </p:cNvSpPr>
          <p:nvPr/>
        </p:nvSpPr>
        <p:spPr bwMode="auto">
          <a:xfrm>
            <a:off x="1500188" y="2111375"/>
            <a:ext cx="790281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u="none" baseline="0">
                <a:solidFill>
                  <a:srgbClr val="000000"/>
                </a:solidFill>
                <a:latin typeface="Comic Sans MS" pitchFamily="66" charset="0"/>
              </a:rPr>
              <a:t>Branch</a:t>
            </a:r>
            <a:endParaRPr lang="en-US" sz="4000">
              <a:latin typeface="Comic Sans MS" pitchFamily="66" charset="0"/>
            </a:endParaRPr>
          </a:p>
        </p:txBody>
      </p:sp>
      <p:sp>
        <p:nvSpPr>
          <p:cNvPr id="855046" name="Rectangle 6"/>
          <p:cNvSpPr>
            <a:spLocks noChangeArrowheads="1"/>
          </p:cNvSpPr>
          <p:nvPr/>
        </p:nvSpPr>
        <p:spPr bwMode="auto">
          <a:xfrm>
            <a:off x="2289175" y="2111375"/>
            <a:ext cx="25648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u="none" baseline="0">
                <a:solidFill>
                  <a:srgbClr val="000000"/>
                </a:solidFill>
                <a:latin typeface="Comic Sans MS" pitchFamily="66" charset="0"/>
              </a:rPr>
              <a:t>on</a:t>
            </a:r>
            <a:endParaRPr lang="en-US" sz="4000">
              <a:latin typeface="Comic Sans MS" pitchFamily="66" charset="0"/>
            </a:endParaRPr>
          </a:p>
        </p:txBody>
      </p:sp>
      <p:sp>
        <p:nvSpPr>
          <p:cNvPr id="855047" name="Rectangle 7"/>
          <p:cNvSpPr>
            <a:spLocks noChangeArrowheads="1"/>
          </p:cNvSpPr>
          <p:nvPr/>
        </p:nvSpPr>
        <p:spPr bwMode="auto">
          <a:xfrm>
            <a:off x="2586038" y="2111375"/>
            <a:ext cx="54662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u="none" baseline="0">
                <a:solidFill>
                  <a:srgbClr val="000000"/>
                </a:solidFill>
                <a:latin typeface="Comic Sans MS" pitchFamily="66" charset="0"/>
              </a:rPr>
              <a:t>Zero</a:t>
            </a:r>
            <a:endParaRPr lang="en-US" sz="4000">
              <a:latin typeface="Comic Sans MS" pitchFamily="66" charset="0"/>
            </a:endParaRPr>
          </a:p>
        </p:txBody>
      </p:sp>
      <p:sp>
        <p:nvSpPr>
          <p:cNvPr id="855049" name="Rectangle 9"/>
          <p:cNvSpPr>
            <a:spLocks noChangeArrowheads="1"/>
          </p:cNvSpPr>
          <p:nvPr/>
        </p:nvSpPr>
        <p:spPr bwMode="auto">
          <a:xfrm>
            <a:off x="3595688" y="2111375"/>
            <a:ext cx="47609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u="none" baseline="0">
                <a:solidFill>
                  <a:srgbClr val="000000"/>
                </a:solidFill>
                <a:latin typeface="Comic Sans MS" pitchFamily="66" charset="0"/>
              </a:rPr>
              <a:t>BRZ</a:t>
            </a:r>
            <a:endParaRPr lang="en-US" sz="4000">
              <a:latin typeface="Comic Sans MS" pitchFamily="66" charset="0"/>
            </a:endParaRPr>
          </a:p>
        </p:txBody>
      </p:sp>
      <p:sp>
        <p:nvSpPr>
          <p:cNvPr id="855052" name="Rectangle 12"/>
          <p:cNvSpPr>
            <a:spLocks noChangeArrowheads="1"/>
          </p:cNvSpPr>
          <p:nvPr/>
        </p:nvSpPr>
        <p:spPr bwMode="auto">
          <a:xfrm>
            <a:off x="4832350" y="2111375"/>
            <a:ext cx="599523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u="none" baseline="0">
                <a:solidFill>
                  <a:srgbClr val="000000"/>
                </a:solidFill>
                <a:latin typeface="Comic Sans MS" pitchFamily="66" charset="0"/>
              </a:rPr>
              <a:t>if (R[</a:t>
            </a:r>
            <a:endParaRPr lang="en-US" sz="4000">
              <a:latin typeface="Comic Sans MS" pitchFamily="66" charset="0"/>
            </a:endParaRPr>
          </a:p>
        </p:txBody>
      </p:sp>
      <p:sp>
        <p:nvSpPr>
          <p:cNvPr id="855053" name="Rectangle 13"/>
          <p:cNvSpPr>
            <a:spLocks noChangeArrowheads="1"/>
          </p:cNvSpPr>
          <p:nvPr/>
        </p:nvSpPr>
        <p:spPr bwMode="auto">
          <a:xfrm>
            <a:off x="5364163" y="2111375"/>
            <a:ext cx="168316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u="none" baseline="0">
                <a:solidFill>
                  <a:srgbClr val="000000"/>
                </a:solidFill>
                <a:latin typeface="Comic Sans MS" pitchFamily="66" charset="0"/>
              </a:rPr>
              <a:t>S</a:t>
            </a:r>
            <a:endParaRPr lang="en-US" sz="4000">
              <a:latin typeface="Comic Sans MS" pitchFamily="66" charset="0"/>
            </a:endParaRPr>
          </a:p>
        </p:txBody>
      </p:sp>
      <p:sp>
        <p:nvSpPr>
          <p:cNvPr id="855054" name="Rectangle 14"/>
          <p:cNvSpPr>
            <a:spLocks noChangeArrowheads="1"/>
          </p:cNvSpPr>
          <p:nvPr/>
        </p:nvSpPr>
        <p:spPr bwMode="auto">
          <a:xfrm>
            <a:off x="5480050" y="2111375"/>
            <a:ext cx="466474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u="none" baseline="0">
                <a:solidFill>
                  <a:srgbClr val="000000"/>
                </a:solidFill>
                <a:latin typeface="Comic Sans MS" pitchFamily="66" charset="0"/>
              </a:rPr>
              <a:t>A] =</a:t>
            </a:r>
            <a:endParaRPr lang="en-US" sz="4000">
              <a:latin typeface="Comic Sans MS" pitchFamily="66" charset="0"/>
            </a:endParaRPr>
          </a:p>
        </p:txBody>
      </p:sp>
      <p:sp>
        <p:nvSpPr>
          <p:cNvPr id="855055" name="Rectangle 15"/>
          <p:cNvSpPr>
            <a:spLocks noChangeArrowheads="1"/>
          </p:cNvSpPr>
          <p:nvPr/>
        </p:nvSpPr>
        <p:spPr bwMode="auto">
          <a:xfrm>
            <a:off x="5902325" y="2111375"/>
            <a:ext cx="657231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u="none" baseline="0">
                <a:solidFill>
                  <a:srgbClr val="000000"/>
                </a:solidFill>
                <a:latin typeface="Comic Sans MS" pitchFamily="66" charset="0"/>
              </a:rPr>
              <a:t> 0) PC</a:t>
            </a:r>
            <a:endParaRPr lang="en-US" sz="4000">
              <a:latin typeface="Comic Sans MS" pitchFamily="66" charset="0"/>
            </a:endParaRPr>
          </a:p>
        </p:txBody>
      </p:sp>
      <p:sp>
        <p:nvSpPr>
          <p:cNvPr id="855056" name="Rectangle 16"/>
          <p:cNvSpPr>
            <a:spLocks noChangeArrowheads="1"/>
          </p:cNvSpPr>
          <p:nvPr/>
        </p:nvSpPr>
        <p:spPr bwMode="auto">
          <a:xfrm flipH="1">
            <a:off x="6570663" y="2322513"/>
            <a:ext cx="3603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400" u="none" baseline="0">
                <a:latin typeface="Comic Sans MS" pitchFamily="66" charset="0"/>
              </a:rPr>
              <a:t>←</a:t>
            </a:r>
          </a:p>
        </p:txBody>
      </p:sp>
      <p:sp>
        <p:nvSpPr>
          <p:cNvPr id="855057" name="Rectangle 17"/>
          <p:cNvSpPr>
            <a:spLocks noChangeArrowheads="1"/>
          </p:cNvSpPr>
          <p:nvPr/>
        </p:nvSpPr>
        <p:spPr bwMode="auto">
          <a:xfrm>
            <a:off x="6858000" y="2111375"/>
            <a:ext cx="346249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u="none" baseline="0">
                <a:solidFill>
                  <a:srgbClr val="000000"/>
                </a:solidFill>
                <a:latin typeface="Comic Sans MS" pitchFamily="66" charset="0"/>
              </a:rPr>
              <a:t> PC</a:t>
            </a:r>
            <a:endParaRPr lang="en-US" sz="4000">
              <a:latin typeface="Comic Sans MS" pitchFamily="66" charset="0"/>
            </a:endParaRPr>
          </a:p>
        </p:txBody>
      </p:sp>
      <p:sp>
        <p:nvSpPr>
          <p:cNvPr id="855058" name="Rectangle 18"/>
          <p:cNvSpPr>
            <a:spLocks noChangeArrowheads="1"/>
          </p:cNvSpPr>
          <p:nvPr/>
        </p:nvSpPr>
        <p:spPr bwMode="auto">
          <a:xfrm>
            <a:off x="7188200" y="2111375"/>
            <a:ext cx="37991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u="none" baseline="0">
                <a:solidFill>
                  <a:srgbClr val="000000"/>
                </a:solidFill>
                <a:latin typeface="Comic Sans MS" pitchFamily="66" charset="0"/>
              </a:rPr>
              <a:t> + s</a:t>
            </a:r>
            <a:endParaRPr lang="en-US" sz="4000">
              <a:latin typeface="Comic Sans MS" pitchFamily="66" charset="0"/>
            </a:endParaRPr>
          </a:p>
        </p:txBody>
      </p:sp>
      <p:sp>
        <p:nvSpPr>
          <p:cNvPr id="855059" name="Rectangle 19"/>
          <p:cNvSpPr>
            <a:spLocks noChangeArrowheads="1"/>
          </p:cNvSpPr>
          <p:nvPr/>
        </p:nvSpPr>
        <p:spPr bwMode="auto">
          <a:xfrm>
            <a:off x="7550150" y="2111375"/>
            <a:ext cx="205184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u="none" baseline="0">
                <a:solidFill>
                  <a:srgbClr val="000000"/>
                </a:solidFill>
                <a:latin typeface="Comic Sans MS" pitchFamily="66" charset="0"/>
              </a:rPr>
              <a:t>e </a:t>
            </a:r>
            <a:endParaRPr lang="en-US" sz="4000">
              <a:latin typeface="Comic Sans MS" pitchFamily="66" charset="0"/>
            </a:endParaRPr>
          </a:p>
        </p:txBody>
      </p:sp>
      <p:sp>
        <p:nvSpPr>
          <p:cNvPr id="855060" name="Rectangle 20"/>
          <p:cNvSpPr>
            <a:spLocks noChangeArrowheads="1"/>
          </p:cNvSpPr>
          <p:nvPr/>
        </p:nvSpPr>
        <p:spPr bwMode="auto">
          <a:xfrm>
            <a:off x="7627938" y="2111375"/>
            <a:ext cx="250068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u="none" baseline="0">
                <a:solidFill>
                  <a:srgbClr val="000000"/>
                </a:solidFill>
                <a:latin typeface="Comic Sans MS" pitchFamily="66" charset="0"/>
              </a:rPr>
              <a:t> A</a:t>
            </a:r>
            <a:endParaRPr lang="en-US" sz="4000">
              <a:latin typeface="Comic Sans MS" pitchFamily="66" charset="0"/>
            </a:endParaRPr>
          </a:p>
        </p:txBody>
      </p:sp>
      <p:sp>
        <p:nvSpPr>
          <p:cNvPr id="855061" name="Rectangle 21"/>
          <p:cNvSpPr>
            <a:spLocks noChangeArrowheads="1"/>
          </p:cNvSpPr>
          <p:nvPr/>
        </p:nvSpPr>
        <p:spPr bwMode="auto">
          <a:xfrm>
            <a:off x="7856538" y="2111375"/>
            <a:ext cx="17633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u="none" baseline="0">
                <a:solidFill>
                  <a:srgbClr val="000000"/>
                </a:solidFill>
                <a:latin typeface="Comic Sans MS" pitchFamily="66" charset="0"/>
              </a:rPr>
              <a:t>D</a:t>
            </a:r>
            <a:endParaRPr lang="en-US" sz="4000">
              <a:latin typeface="Comic Sans MS" pitchFamily="66" charset="0"/>
            </a:endParaRPr>
          </a:p>
        </p:txBody>
      </p:sp>
      <p:sp>
        <p:nvSpPr>
          <p:cNvPr id="855062" name="Rectangle 22"/>
          <p:cNvSpPr>
            <a:spLocks noChangeArrowheads="1"/>
          </p:cNvSpPr>
          <p:nvPr/>
        </p:nvSpPr>
        <p:spPr bwMode="auto">
          <a:xfrm>
            <a:off x="1500188" y="2376488"/>
            <a:ext cx="790281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u="none" baseline="0">
                <a:solidFill>
                  <a:srgbClr val="000000"/>
                </a:solidFill>
                <a:latin typeface="Comic Sans MS" pitchFamily="66" charset="0"/>
              </a:rPr>
              <a:t>Branch</a:t>
            </a:r>
            <a:endParaRPr lang="en-US" sz="4000">
              <a:latin typeface="Comic Sans MS" pitchFamily="66" charset="0"/>
            </a:endParaRPr>
          </a:p>
        </p:txBody>
      </p:sp>
      <p:sp>
        <p:nvSpPr>
          <p:cNvPr id="855063" name="Rectangle 23"/>
          <p:cNvSpPr>
            <a:spLocks noChangeArrowheads="1"/>
          </p:cNvSpPr>
          <p:nvPr/>
        </p:nvSpPr>
        <p:spPr bwMode="auto">
          <a:xfrm>
            <a:off x="2301875" y="2376488"/>
            <a:ext cx="25648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u="none" baseline="0">
                <a:solidFill>
                  <a:srgbClr val="000000"/>
                </a:solidFill>
                <a:latin typeface="Comic Sans MS" pitchFamily="66" charset="0"/>
              </a:rPr>
              <a:t>on</a:t>
            </a:r>
            <a:endParaRPr lang="en-US" sz="4000">
              <a:latin typeface="Comic Sans MS" pitchFamily="66" charset="0"/>
            </a:endParaRPr>
          </a:p>
        </p:txBody>
      </p:sp>
      <p:sp>
        <p:nvSpPr>
          <p:cNvPr id="855064" name="Rectangle 24"/>
          <p:cNvSpPr>
            <a:spLocks noChangeArrowheads="1"/>
          </p:cNvSpPr>
          <p:nvPr/>
        </p:nvSpPr>
        <p:spPr bwMode="auto">
          <a:xfrm>
            <a:off x="2611438" y="2376488"/>
            <a:ext cx="1017907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u="none" baseline="0">
                <a:solidFill>
                  <a:srgbClr val="000000"/>
                </a:solidFill>
                <a:latin typeface="Comic Sans MS" pitchFamily="66" charset="0"/>
              </a:rPr>
              <a:t>Negative</a:t>
            </a:r>
            <a:endParaRPr lang="en-US" sz="4000">
              <a:latin typeface="Comic Sans MS" pitchFamily="66" charset="0"/>
            </a:endParaRPr>
          </a:p>
        </p:txBody>
      </p:sp>
      <p:sp>
        <p:nvSpPr>
          <p:cNvPr id="855066" name="Rectangle 26"/>
          <p:cNvSpPr>
            <a:spLocks noChangeArrowheads="1"/>
          </p:cNvSpPr>
          <p:nvPr/>
        </p:nvSpPr>
        <p:spPr bwMode="auto">
          <a:xfrm>
            <a:off x="3595688" y="2376488"/>
            <a:ext cx="50174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u="none" baseline="0">
                <a:solidFill>
                  <a:srgbClr val="000000"/>
                </a:solidFill>
                <a:latin typeface="Comic Sans MS" pitchFamily="66" charset="0"/>
              </a:rPr>
              <a:t>BRN</a:t>
            </a:r>
            <a:endParaRPr lang="en-US" sz="4000">
              <a:latin typeface="Comic Sans MS" pitchFamily="66" charset="0"/>
            </a:endParaRPr>
          </a:p>
        </p:txBody>
      </p:sp>
      <p:sp>
        <p:nvSpPr>
          <p:cNvPr id="855069" name="Rectangle 29"/>
          <p:cNvSpPr>
            <a:spLocks noChangeArrowheads="1"/>
          </p:cNvSpPr>
          <p:nvPr/>
        </p:nvSpPr>
        <p:spPr bwMode="auto">
          <a:xfrm>
            <a:off x="4832350" y="2376488"/>
            <a:ext cx="599523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u="none" baseline="0">
                <a:solidFill>
                  <a:srgbClr val="000000"/>
                </a:solidFill>
                <a:latin typeface="Comic Sans MS" pitchFamily="66" charset="0"/>
              </a:rPr>
              <a:t>if (R[</a:t>
            </a:r>
            <a:endParaRPr lang="en-US" sz="4000">
              <a:latin typeface="Comic Sans MS" pitchFamily="66" charset="0"/>
            </a:endParaRPr>
          </a:p>
        </p:txBody>
      </p:sp>
      <p:sp>
        <p:nvSpPr>
          <p:cNvPr id="855070" name="Rectangle 30"/>
          <p:cNvSpPr>
            <a:spLocks noChangeArrowheads="1"/>
          </p:cNvSpPr>
          <p:nvPr/>
        </p:nvSpPr>
        <p:spPr bwMode="auto">
          <a:xfrm>
            <a:off x="5364163" y="2376488"/>
            <a:ext cx="168316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u="none" baseline="0">
                <a:solidFill>
                  <a:srgbClr val="000000"/>
                </a:solidFill>
                <a:latin typeface="Comic Sans MS" pitchFamily="66" charset="0"/>
              </a:rPr>
              <a:t>S</a:t>
            </a:r>
            <a:endParaRPr lang="en-US" sz="4000">
              <a:latin typeface="Comic Sans MS" pitchFamily="66" charset="0"/>
            </a:endParaRPr>
          </a:p>
        </p:txBody>
      </p:sp>
      <p:sp>
        <p:nvSpPr>
          <p:cNvPr id="855071" name="Rectangle 31"/>
          <p:cNvSpPr>
            <a:spLocks noChangeArrowheads="1"/>
          </p:cNvSpPr>
          <p:nvPr/>
        </p:nvSpPr>
        <p:spPr bwMode="auto">
          <a:xfrm>
            <a:off x="5480050" y="2376488"/>
            <a:ext cx="434414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u="none" baseline="0">
                <a:solidFill>
                  <a:srgbClr val="000000"/>
                </a:solidFill>
                <a:latin typeface="Comic Sans MS" pitchFamily="66" charset="0"/>
              </a:rPr>
              <a:t>A] &lt;</a:t>
            </a:r>
            <a:endParaRPr lang="en-US" sz="4000">
              <a:latin typeface="Comic Sans MS" pitchFamily="66" charset="0"/>
            </a:endParaRPr>
          </a:p>
        </p:txBody>
      </p:sp>
      <p:sp>
        <p:nvSpPr>
          <p:cNvPr id="855072" name="Rectangle 32"/>
          <p:cNvSpPr>
            <a:spLocks noChangeArrowheads="1"/>
          </p:cNvSpPr>
          <p:nvPr/>
        </p:nvSpPr>
        <p:spPr bwMode="auto">
          <a:xfrm>
            <a:off x="5902325" y="2376488"/>
            <a:ext cx="657231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u="none" baseline="0">
                <a:solidFill>
                  <a:srgbClr val="000000"/>
                </a:solidFill>
                <a:latin typeface="Comic Sans MS" pitchFamily="66" charset="0"/>
              </a:rPr>
              <a:t> 0) PC</a:t>
            </a:r>
            <a:endParaRPr lang="en-US" sz="4000">
              <a:latin typeface="Comic Sans MS" pitchFamily="66" charset="0"/>
            </a:endParaRPr>
          </a:p>
        </p:txBody>
      </p:sp>
      <p:sp>
        <p:nvSpPr>
          <p:cNvPr id="855074" name="Rectangle 34"/>
          <p:cNvSpPr>
            <a:spLocks noChangeArrowheads="1"/>
          </p:cNvSpPr>
          <p:nvPr/>
        </p:nvSpPr>
        <p:spPr bwMode="auto">
          <a:xfrm>
            <a:off x="6858000" y="2376488"/>
            <a:ext cx="346249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u="none" baseline="0">
                <a:solidFill>
                  <a:srgbClr val="000000"/>
                </a:solidFill>
                <a:latin typeface="Comic Sans MS" pitchFamily="66" charset="0"/>
              </a:rPr>
              <a:t> PC</a:t>
            </a:r>
            <a:endParaRPr lang="en-US" sz="4000">
              <a:latin typeface="Comic Sans MS" pitchFamily="66" charset="0"/>
            </a:endParaRPr>
          </a:p>
        </p:txBody>
      </p:sp>
      <p:sp>
        <p:nvSpPr>
          <p:cNvPr id="855075" name="Rectangle 35"/>
          <p:cNvSpPr>
            <a:spLocks noChangeArrowheads="1"/>
          </p:cNvSpPr>
          <p:nvPr/>
        </p:nvSpPr>
        <p:spPr bwMode="auto">
          <a:xfrm>
            <a:off x="7188200" y="2376488"/>
            <a:ext cx="37991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u="none" baseline="0">
                <a:solidFill>
                  <a:srgbClr val="000000"/>
                </a:solidFill>
                <a:latin typeface="Comic Sans MS" pitchFamily="66" charset="0"/>
              </a:rPr>
              <a:t> + s</a:t>
            </a:r>
            <a:endParaRPr lang="en-US" sz="4000">
              <a:latin typeface="Comic Sans MS" pitchFamily="66" charset="0"/>
            </a:endParaRPr>
          </a:p>
        </p:txBody>
      </p:sp>
      <p:sp>
        <p:nvSpPr>
          <p:cNvPr id="855076" name="Rectangle 36"/>
          <p:cNvSpPr>
            <a:spLocks noChangeArrowheads="1"/>
          </p:cNvSpPr>
          <p:nvPr/>
        </p:nvSpPr>
        <p:spPr bwMode="auto">
          <a:xfrm>
            <a:off x="7550150" y="2376488"/>
            <a:ext cx="13305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u="none" baseline="0">
                <a:solidFill>
                  <a:srgbClr val="000000"/>
                </a:solidFill>
                <a:latin typeface="Comic Sans MS" pitchFamily="66" charset="0"/>
              </a:rPr>
              <a:t>e</a:t>
            </a:r>
            <a:endParaRPr lang="en-US" sz="4000">
              <a:latin typeface="Comic Sans MS" pitchFamily="66" charset="0"/>
            </a:endParaRPr>
          </a:p>
        </p:txBody>
      </p:sp>
      <p:sp>
        <p:nvSpPr>
          <p:cNvPr id="855077" name="Rectangle 37"/>
          <p:cNvSpPr>
            <a:spLocks noChangeArrowheads="1"/>
          </p:cNvSpPr>
          <p:nvPr/>
        </p:nvSpPr>
        <p:spPr bwMode="auto">
          <a:xfrm>
            <a:off x="7627938" y="2376488"/>
            <a:ext cx="250068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u="none" baseline="0">
                <a:solidFill>
                  <a:srgbClr val="000000"/>
                </a:solidFill>
                <a:latin typeface="Comic Sans MS" pitchFamily="66" charset="0"/>
              </a:rPr>
              <a:t> A</a:t>
            </a:r>
            <a:endParaRPr lang="en-US" sz="4000">
              <a:latin typeface="Comic Sans MS" pitchFamily="66" charset="0"/>
            </a:endParaRPr>
          </a:p>
        </p:txBody>
      </p:sp>
      <p:sp>
        <p:nvSpPr>
          <p:cNvPr id="855078" name="Rectangle 38"/>
          <p:cNvSpPr>
            <a:spLocks noChangeArrowheads="1"/>
          </p:cNvSpPr>
          <p:nvPr/>
        </p:nvSpPr>
        <p:spPr bwMode="auto">
          <a:xfrm>
            <a:off x="7856538" y="2376488"/>
            <a:ext cx="17633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u="none" baseline="0">
                <a:solidFill>
                  <a:srgbClr val="000000"/>
                </a:solidFill>
                <a:latin typeface="Comic Sans MS" pitchFamily="66" charset="0"/>
              </a:rPr>
              <a:t>D</a:t>
            </a:r>
            <a:endParaRPr lang="en-US" sz="4000">
              <a:latin typeface="Comic Sans MS" pitchFamily="66" charset="0"/>
            </a:endParaRPr>
          </a:p>
        </p:txBody>
      </p:sp>
      <p:sp>
        <p:nvSpPr>
          <p:cNvPr id="855079" name="Rectangle 39"/>
          <p:cNvSpPr>
            <a:spLocks noChangeArrowheads="1"/>
          </p:cNvSpPr>
          <p:nvPr/>
        </p:nvSpPr>
        <p:spPr bwMode="auto">
          <a:xfrm>
            <a:off x="1500188" y="2641600"/>
            <a:ext cx="161904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u="none" baseline="0">
                <a:solidFill>
                  <a:srgbClr val="000000"/>
                </a:solidFill>
                <a:latin typeface="Comic Sans MS" pitchFamily="66" charset="0"/>
              </a:rPr>
              <a:t>J</a:t>
            </a:r>
            <a:endParaRPr lang="en-US" sz="4000">
              <a:latin typeface="Comic Sans MS" pitchFamily="66" charset="0"/>
            </a:endParaRPr>
          </a:p>
        </p:txBody>
      </p:sp>
      <p:sp>
        <p:nvSpPr>
          <p:cNvPr id="855080" name="Rectangle 40"/>
          <p:cNvSpPr>
            <a:spLocks noChangeArrowheads="1"/>
          </p:cNvSpPr>
          <p:nvPr/>
        </p:nvSpPr>
        <p:spPr bwMode="auto">
          <a:xfrm>
            <a:off x="1581150" y="2641600"/>
            <a:ext cx="126638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u="none" baseline="0">
                <a:solidFill>
                  <a:srgbClr val="000000"/>
                </a:solidFill>
                <a:latin typeface="Comic Sans MS" pitchFamily="66" charset="0"/>
              </a:rPr>
              <a:t>u</a:t>
            </a:r>
            <a:endParaRPr lang="en-US" sz="4000">
              <a:latin typeface="Comic Sans MS" pitchFamily="66" charset="0"/>
            </a:endParaRPr>
          </a:p>
        </p:txBody>
      </p:sp>
      <p:sp>
        <p:nvSpPr>
          <p:cNvPr id="855081" name="Rectangle 41"/>
          <p:cNvSpPr>
            <a:spLocks noChangeArrowheads="1"/>
          </p:cNvSpPr>
          <p:nvPr/>
        </p:nvSpPr>
        <p:spPr bwMode="auto">
          <a:xfrm>
            <a:off x="1697038" y="2641600"/>
            <a:ext cx="318998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u="none" baseline="0">
                <a:solidFill>
                  <a:srgbClr val="000000"/>
                </a:solidFill>
                <a:latin typeface="Comic Sans MS" pitchFamily="66" charset="0"/>
              </a:rPr>
              <a:t>mp</a:t>
            </a:r>
            <a:endParaRPr lang="en-US" sz="4000">
              <a:latin typeface="Comic Sans MS" pitchFamily="66" charset="0"/>
            </a:endParaRPr>
          </a:p>
        </p:txBody>
      </p:sp>
      <p:sp>
        <p:nvSpPr>
          <p:cNvPr id="855083" name="Rectangle 43"/>
          <p:cNvSpPr>
            <a:spLocks noChangeArrowheads="1"/>
          </p:cNvSpPr>
          <p:nvPr/>
        </p:nvSpPr>
        <p:spPr bwMode="auto">
          <a:xfrm>
            <a:off x="3595688" y="2641600"/>
            <a:ext cx="503343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u="none" baseline="0">
                <a:solidFill>
                  <a:srgbClr val="000000"/>
                </a:solidFill>
                <a:latin typeface="Comic Sans MS" pitchFamily="66" charset="0"/>
              </a:rPr>
              <a:t>JMP</a:t>
            </a:r>
            <a:endParaRPr lang="en-US" sz="4000">
              <a:latin typeface="Comic Sans MS" pitchFamily="66" charset="0"/>
            </a:endParaRPr>
          </a:p>
        </p:txBody>
      </p:sp>
      <p:sp>
        <p:nvSpPr>
          <p:cNvPr id="855086" name="Rectangle 46"/>
          <p:cNvSpPr>
            <a:spLocks noChangeArrowheads="1"/>
          </p:cNvSpPr>
          <p:nvPr/>
        </p:nvSpPr>
        <p:spPr bwMode="auto">
          <a:xfrm>
            <a:off x="4833938" y="2641600"/>
            <a:ext cx="126638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u="none" baseline="0">
                <a:solidFill>
                  <a:srgbClr val="000000"/>
                </a:solidFill>
                <a:latin typeface="Comic Sans MS" pitchFamily="66" charset="0"/>
              </a:rPr>
              <a:t>P</a:t>
            </a:r>
            <a:endParaRPr lang="en-US" sz="4000">
              <a:latin typeface="Comic Sans MS" pitchFamily="66" charset="0"/>
            </a:endParaRPr>
          </a:p>
        </p:txBody>
      </p:sp>
      <p:sp>
        <p:nvSpPr>
          <p:cNvPr id="855087" name="Rectangle 47"/>
          <p:cNvSpPr>
            <a:spLocks noChangeArrowheads="1"/>
          </p:cNvSpPr>
          <p:nvPr/>
        </p:nvSpPr>
        <p:spPr bwMode="auto">
          <a:xfrm>
            <a:off x="4960938" y="2641600"/>
            <a:ext cx="147476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u="none" baseline="0">
                <a:solidFill>
                  <a:srgbClr val="000000"/>
                </a:solidFill>
                <a:latin typeface="Comic Sans MS" pitchFamily="66" charset="0"/>
              </a:rPr>
              <a:t>C</a:t>
            </a:r>
            <a:endParaRPr lang="en-US" sz="4000">
              <a:latin typeface="Comic Sans MS" pitchFamily="66" charset="0"/>
            </a:endParaRPr>
          </a:p>
        </p:txBody>
      </p:sp>
      <p:sp>
        <p:nvSpPr>
          <p:cNvPr id="855089" name="Rectangle 49"/>
          <p:cNvSpPr>
            <a:spLocks noChangeArrowheads="1"/>
          </p:cNvSpPr>
          <p:nvPr/>
        </p:nvSpPr>
        <p:spPr bwMode="auto">
          <a:xfrm>
            <a:off x="5446713" y="2641600"/>
            <a:ext cx="663643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u="none" baseline="0">
                <a:solidFill>
                  <a:srgbClr val="000000"/>
                </a:solidFill>
                <a:latin typeface="Comic Sans MS" pitchFamily="66" charset="0"/>
              </a:rPr>
              <a:t> R[SA</a:t>
            </a:r>
            <a:endParaRPr lang="en-US" sz="4000">
              <a:latin typeface="Comic Sans MS" pitchFamily="66" charset="0"/>
            </a:endParaRPr>
          </a:p>
        </p:txBody>
      </p:sp>
      <p:sp>
        <p:nvSpPr>
          <p:cNvPr id="855090" name="Rectangle 50"/>
          <p:cNvSpPr>
            <a:spLocks noChangeArrowheads="1"/>
          </p:cNvSpPr>
          <p:nvPr/>
        </p:nvSpPr>
        <p:spPr bwMode="auto">
          <a:xfrm>
            <a:off x="6046788" y="2641600"/>
            <a:ext cx="9137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u="none" baseline="0">
                <a:solidFill>
                  <a:srgbClr val="000000"/>
                </a:solidFill>
                <a:latin typeface="Comic Sans MS" pitchFamily="66" charset="0"/>
              </a:rPr>
              <a:t>]</a:t>
            </a:r>
            <a:endParaRPr lang="en-US" sz="4000">
              <a:latin typeface="Comic Sans MS" pitchFamily="66" charset="0"/>
            </a:endParaRPr>
          </a:p>
        </p:txBody>
      </p:sp>
      <p:sp>
        <p:nvSpPr>
          <p:cNvPr id="855092" name="Rectangle 52"/>
          <p:cNvSpPr>
            <a:spLocks noChangeArrowheads="1"/>
          </p:cNvSpPr>
          <p:nvPr/>
        </p:nvSpPr>
        <p:spPr bwMode="auto">
          <a:xfrm flipH="1">
            <a:off x="6570663" y="2043113"/>
            <a:ext cx="3603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400" u="none" baseline="0">
                <a:latin typeface="Comic Sans MS" pitchFamily="66" charset="0"/>
              </a:rPr>
              <a:t>←</a:t>
            </a:r>
          </a:p>
        </p:txBody>
      </p:sp>
      <p:sp>
        <p:nvSpPr>
          <p:cNvPr id="855093" name="Rectangle 53"/>
          <p:cNvSpPr>
            <a:spLocks noChangeArrowheads="1"/>
          </p:cNvSpPr>
          <p:nvPr/>
        </p:nvSpPr>
        <p:spPr bwMode="auto">
          <a:xfrm flipH="1">
            <a:off x="5148263" y="2589213"/>
            <a:ext cx="3603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400" u="none" baseline="0">
                <a:latin typeface="Comic Sans MS" pitchFamily="66" charset="0"/>
              </a:rPr>
              <a:t>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Instruction Decoder</a:t>
            </a:r>
          </a:p>
        </p:txBody>
      </p:sp>
      <p:sp>
        <p:nvSpPr>
          <p:cNvPr id="85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314450"/>
            <a:ext cx="8115300" cy="5027613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Comic Sans MS" pitchFamily="66" charset="0"/>
              </a:rPr>
              <a:t>The combinational instruction decoder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converts</a:t>
            </a:r>
            <a:r>
              <a:rPr lang="en-US" sz="2400" dirty="0">
                <a:latin typeface="Comic Sans MS" pitchFamily="66" charset="0"/>
              </a:rPr>
              <a:t> the instruction into the signals necessary to control all parts of the computer during the single cycle execution</a:t>
            </a:r>
          </a:p>
          <a:p>
            <a:r>
              <a:rPr lang="en-US" sz="2400" dirty="0">
                <a:latin typeface="Comic Sans MS" pitchFamily="66" charset="0"/>
              </a:rPr>
              <a:t>The input is the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16-bit Instruction</a:t>
            </a:r>
          </a:p>
          <a:p>
            <a:r>
              <a:rPr lang="en-US" sz="2400" dirty="0">
                <a:latin typeface="Comic Sans MS" pitchFamily="66" charset="0"/>
              </a:rPr>
              <a:t>The outputs are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control signals</a:t>
            </a:r>
            <a:r>
              <a:rPr lang="en-US" sz="2400" dirty="0">
                <a:latin typeface="Comic Sans MS" pitchFamily="66" charset="0"/>
              </a:rPr>
              <a:t>:</a:t>
            </a:r>
          </a:p>
          <a:p>
            <a:pPr lvl="1"/>
            <a:r>
              <a:rPr lang="en-US" sz="2000" dirty="0">
                <a:latin typeface="Comic Sans MS" pitchFamily="66" charset="0"/>
              </a:rPr>
              <a:t>Register file addresses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DA</a:t>
            </a:r>
            <a:r>
              <a:rPr lang="en-US" sz="2000" dirty="0">
                <a:latin typeface="Comic Sans MS" pitchFamily="66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AA</a:t>
            </a:r>
            <a:r>
              <a:rPr lang="en-US" sz="2000" dirty="0">
                <a:latin typeface="Comic Sans MS" pitchFamily="66" charset="0"/>
              </a:rPr>
              <a:t>, and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BA</a:t>
            </a:r>
            <a:r>
              <a:rPr lang="en-US" sz="2000" dirty="0">
                <a:latin typeface="Comic Sans MS" pitchFamily="66" charset="0"/>
              </a:rPr>
              <a:t>,</a:t>
            </a:r>
          </a:p>
          <a:p>
            <a:pPr lvl="1"/>
            <a:r>
              <a:rPr lang="en-US" sz="2000" dirty="0">
                <a:latin typeface="Comic Sans MS" pitchFamily="66" charset="0"/>
              </a:rPr>
              <a:t>Function Unit Select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FS</a:t>
            </a:r>
          </a:p>
          <a:p>
            <a:pPr lvl="1"/>
            <a:r>
              <a:rPr lang="en-US" sz="2000" dirty="0">
                <a:latin typeface="Comic Sans MS" pitchFamily="66" charset="0"/>
              </a:rPr>
              <a:t>Multiplexer Select Controls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MB</a:t>
            </a:r>
            <a:r>
              <a:rPr lang="en-US" sz="2000" dirty="0">
                <a:latin typeface="Comic Sans MS" pitchFamily="66" charset="0"/>
              </a:rPr>
              <a:t> and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MD</a:t>
            </a:r>
            <a:r>
              <a:rPr lang="en-US" sz="2000" dirty="0">
                <a:latin typeface="Comic Sans MS" pitchFamily="66" charset="0"/>
              </a:rPr>
              <a:t>, </a:t>
            </a:r>
          </a:p>
          <a:p>
            <a:pPr lvl="1"/>
            <a:r>
              <a:rPr lang="en-US" sz="2000" dirty="0">
                <a:latin typeface="Comic Sans MS" pitchFamily="66" charset="0"/>
              </a:rPr>
              <a:t>Register file and Data Memory Write Controls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RW</a:t>
            </a:r>
            <a:r>
              <a:rPr lang="en-US" sz="2000" dirty="0">
                <a:latin typeface="Comic Sans MS" pitchFamily="66" charset="0"/>
              </a:rPr>
              <a:t> and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MW</a:t>
            </a:r>
            <a:r>
              <a:rPr lang="en-US" sz="2000" dirty="0">
                <a:latin typeface="Comic Sans MS" pitchFamily="66" charset="0"/>
              </a:rPr>
              <a:t>, and</a:t>
            </a:r>
          </a:p>
          <a:p>
            <a:pPr lvl="1"/>
            <a:r>
              <a:rPr lang="en-US" sz="2000" dirty="0">
                <a:latin typeface="Comic Sans MS" pitchFamily="66" charset="0"/>
              </a:rPr>
              <a:t>PC Controls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PL</a:t>
            </a:r>
            <a:r>
              <a:rPr lang="en-US" sz="2000" dirty="0">
                <a:latin typeface="Comic Sans MS" pitchFamily="66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JB</a:t>
            </a:r>
            <a:r>
              <a:rPr lang="en-US" sz="2000" dirty="0">
                <a:latin typeface="Comic Sans MS" pitchFamily="66" charset="0"/>
              </a:rPr>
              <a:t>, and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BC</a:t>
            </a:r>
          </a:p>
          <a:p>
            <a:r>
              <a:rPr lang="en-US" sz="2400" dirty="0">
                <a:latin typeface="Comic Sans MS" pitchFamily="66" charset="0"/>
              </a:rPr>
              <a:t>The register file outputs are simply pass-through signals:</a:t>
            </a:r>
            <a:br>
              <a:rPr lang="en-US" sz="2400" dirty="0">
                <a:latin typeface="Comic Sans MS" pitchFamily="66" charset="0"/>
              </a:rPr>
            </a:br>
            <a:r>
              <a:rPr lang="en-US" sz="2400" dirty="0">
                <a:latin typeface="Comic Sans MS" pitchFamily="66" charset="0"/>
              </a:rPr>
              <a:t>     DA = DR, AA = SA, and BA = SB</a:t>
            </a:r>
            <a:br>
              <a:rPr lang="en-US" sz="2400" dirty="0">
                <a:latin typeface="Comic Sans MS" pitchFamily="66" charset="0"/>
              </a:rPr>
            </a:br>
            <a:r>
              <a:rPr lang="en-US" sz="2400" dirty="0" smtClean="0">
                <a:latin typeface="Comic Sans MS" pitchFamily="66" charset="0"/>
              </a:rPr>
              <a:t>.</a:t>
            </a:r>
            <a:endParaRPr lang="en-US" sz="24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5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5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5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5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5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5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85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5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54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40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39 Dikdörtgen"/>
          <p:cNvSpPr/>
          <p:nvPr/>
        </p:nvSpPr>
        <p:spPr>
          <a:xfrm>
            <a:off x="714348" y="2857496"/>
            <a:ext cx="5929354" cy="185738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2262" y="317500"/>
            <a:ext cx="8678893" cy="7588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Breakdown of a Computing Problem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449888" y="2346325"/>
            <a:ext cx="3541712" cy="366713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l"/>
            <a:r>
              <a:rPr lang="en-US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PMingLiU" pitchFamily="18" charset="-120"/>
              </a:rPr>
              <a:t>Instruction Set Architecture (ISA)</a:t>
            </a: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228600" y="1295400"/>
            <a:ext cx="8453438" cy="3581400"/>
            <a:chOff x="144" y="816"/>
            <a:chExt cx="5325" cy="2256"/>
          </a:xfrm>
        </p:grpSpPr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144" y="816"/>
              <a:ext cx="5325" cy="662"/>
              <a:chOff x="144" y="816"/>
              <a:chExt cx="5325" cy="662"/>
            </a:xfrm>
          </p:grpSpPr>
          <p:sp>
            <p:nvSpPr>
              <p:cNvPr id="11" name="Text Box 7"/>
              <p:cNvSpPr txBox="1">
                <a:spLocks noChangeArrowheads="1"/>
              </p:cNvSpPr>
              <p:nvPr/>
            </p:nvSpPr>
            <p:spPr bwMode="auto">
              <a:xfrm>
                <a:off x="144" y="902"/>
                <a:ext cx="635" cy="231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itchFamily="34" charset="0"/>
                    <a:ea typeface="PMingLiU" pitchFamily="18" charset="-120"/>
                  </a:rPr>
                  <a:t>Problem</a:t>
                </a:r>
              </a:p>
            </p:txBody>
          </p:sp>
          <p:sp>
            <p:nvSpPr>
              <p:cNvPr id="12" name="Text Box 8"/>
              <p:cNvSpPr txBox="1">
                <a:spLocks noChangeArrowheads="1"/>
              </p:cNvSpPr>
              <p:nvPr/>
            </p:nvSpPr>
            <p:spPr bwMode="auto">
              <a:xfrm>
                <a:off x="1060" y="902"/>
                <a:ext cx="875" cy="233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 b="0" dirty="0" smtClean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itchFamily="34" charset="0"/>
                    <a:ea typeface="PMingLiU" pitchFamily="18" charset="-120"/>
                  </a:rPr>
                  <a:t>Algorithm</a:t>
                </a:r>
                <a:r>
                  <a:rPr lang="tr-TR" sz="1800" b="0" dirty="0" smtClean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itchFamily="34" charset="0"/>
                    <a:ea typeface="PMingLiU" pitchFamily="18" charset="-120"/>
                  </a:rPr>
                  <a:t>s</a:t>
                </a:r>
                <a:endParaRPr lang="en-US" sz="1800" b="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PMingLiU" pitchFamily="18" charset="-120"/>
                </a:endParaRPr>
              </a:p>
            </p:txBody>
          </p:sp>
          <p:sp>
            <p:nvSpPr>
              <p:cNvPr id="13" name="Text Box 9"/>
              <p:cNvSpPr txBox="1">
                <a:spLocks noChangeArrowheads="1"/>
              </p:cNvSpPr>
              <p:nvPr/>
            </p:nvSpPr>
            <p:spPr bwMode="auto">
              <a:xfrm>
                <a:off x="2260" y="816"/>
                <a:ext cx="1452" cy="404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itchFamily="34" charset="0"/>
                    <a:ea typeface="PMingLiU" pitchFamily="18" charset="-120"/>
                  </a:rPr>
                  <a:t>Programming in</a:t>
                </a:r>
              </a:p>
              <a:p>
                <a:pPr algn="l"/>
                <a:r>
                  <a:rPr lang="en-US" sz="1800" b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itchFamily="34" charset="0"/>
                    <a:ea typeface="PMingLiU" pitchFamily="18" charset="-120"/>
                  </a:rPr>
                  <a:t>High-Level Language</a:t>
                </a:r>
              </a:p>
            </p:txBody>
          </p:sp>
          <p:sp>
            <p:nvSpPr>
              <p:cNvPr id="14" name="Text Box 10"/>
              <p:cNvSpPr txBox="1">
                <a:spLocks noChangeArrowheads="1"/>
              </p:cNvSpPr>
              <p:nvPr/>
            </p:nvSpPr>
            <p:spPr bwMode="auto">
              <a:xfrm>
                <a:off x="4032" y="816"/>
                <a:ext cx="1437" cy="404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itchFamily="34" charset="0"/>
                    <a:ea typeface="PMingLiU" pitchFamily="18" charset="-120"/>
                  </a:rPr>
                  <a:t>Compiler/Assembler/</a:t>
                </a:r>
              </a:p>
              <a:p>
                <a:pPr algn="l"/>
                <a:r>
                  <a:rPr lang="en-US" sz="1800" b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itchFamily="34" charset="0"/>
                    <a:ea typeface="PMingLiU" pitchFamily="18" charset="-120"/>
                  </a:rPr>
                  <a:t>Linker</a:t>
                </a:r>
              </a:p>
            </p:txBody>
          </p:sp>
          <p:cxnSp>
            <p:nvCxnSpPr>
              <p:cNvPr id="15" name="AutoShape 11"/>
              <p:cNvCxnSpPr>
                <a:cxnSpLocks noChangeShapeType="1"/>
                <a:stCxn id="11" idx="3"/>
                <a:endCxn id="12" idx="1"/>
              </p:cNvCxnSpPr>
              <p:nvPr/>
            </p:nvCxnSpPr>
            <p:spPr bwMode="auto">
              <a:xfrm>
                <a:off x="779" y="1018"/>
                <a:ext cx="281" cy="1"/>
              </a:xfrm>
              <a:prstGeom prst="straightConnector1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6" name="AutoShape 12"/>
              <p:cNvCxnSpPr>
                <a:cxnSpLocks noChangeShapeType="1"/>
                <a:stCxn id="12" idx="3"/>
                <a:endCxn id="13" idx="1"/>
              </p:cNvCxnSpPr>
              <p:nvPr/>
            </p:nvCxnSpPr>
            <p:spPr bwMode="auto">
              <a:xfrm flipV="1">
                <a:off x="1935" y="1018"/>
                <a:ext cx="325" cy="0"/>
              </a:xfrm>
              <a:prstGeom prst="straightConnector1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7" name="AutoShape 13"/>
              <p:cNvCxnSpPr>
                <a:cxnSpLocks noChangeShapeType="1"/>
                <a:stCxn id="13" idx="3"/>
                <a:endCxn id="14" idx="1"/>
              </p:cNvCxnSpPr>
              <p:nvPr/>
            </p:nvCxnSpPr>
            <p:spPr bwMode="auto">
              <a:xfrm>
                <a:off x="3712" y="1018"/>
                <a:ext cx="320" cy="0"/>
              </a:xfrm>
              <a:prstGeom prst="straightConnector1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8" name="AutoShape 14"/>
              <p:cNvCxnSpPr>
                <a:cxnSpLocks noChangeShapeType="1"/>
                <a:stCxn id="14" idx="2"/>
              </p:cNvCxnSpPr>
              <p:nvPr/>
            </p:nvCxnSpPr>
            <p:spPr bwMode="auto">
              <a:xfrm>
                <a:off x="4751" y="1220"/>
                <a:ext cx="0" cy="258"/>
              </a:xfrm>
              <a:prstGeom prst="straightConnector1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4703" y="2880"/>
              <a:ext cx="765" cy="192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pPr algn="l"/>
              <a:r>
                <a:rPr lang="en-US" b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PMingLiU" pitchFamily="18" charset="-120"/>
                </a:rPr>
                <a:t>System Level</a:t>
              </a:r>
            </a:p>
          </p:txBody>
        </p: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4703" y="2672"/>
              <a:ext cx="760" cy="19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pPr algn="l"/>
              <a:r>
                <a:rPr lang="en-US" b="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PMingLiU" pitchFamily="18" charset="-120"/>
                </a:rPr>
                <a:t>Human Level</a:t>
              </a:r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838200" y="2751138"/>
            <a:ext cx="7848600" cy="3635375"/>
            <a:chOff x="528" y="1733"/>
            <a:chExt cx="4944" cy="2290"/>
          </a:xfrm>
        </p:grpSpPr>
        <p:grpSp>
          <p:nvGrpSpPr>
            <p:cNvPr id="20" name="Group 18"/>
            <p:cNvGrpSpPr>
              <a:grpSpLocks/>
            </p:cNvGrpSpPr>
            <p:nvPr/>
          </p:nvGrpSpPr>
          <p:grpSpPr bwMode="auto">
            <a:xfrm>
              <a:off x="528" y="1733"/>
              <a:ext cx="4223" cy="2290"/>
              <a:chOff x="528" y="1733"/>
              <a:chExt cx="4223" cy="2290"/>
            </a:xfrm>
          </p:grpSpPr>
          <p:sp>
            <p:nvSpPr>
              <p:cNvPr id="25" name="Text Box 19"/>
              <p:cNvSpPr txBox="1">
                <a:spLocks noChangeArrowheads="1"/>
              </p:cNvSpPr>
              <p:nvPr/>
            </p:nvSpPr>
            <p:spPr bwMode="auto">
              <a:xfrm>
                <a:off x="2160" y="1968"/>
                <a:ext cx="1728" cy="577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/>
              <a:p>
                <a:pPr algn="l"/>
                <a:endParaRPr lang="en-US" sz="1800" b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PMingLiU" pitchFamily="18" charset="-120"/>
                </a:endParaRPr>
              </a:p>
              <a:p>
                <a:pPr algn="l"/>
                <a:endParaRPr lang="en-US" sz="1800" b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PMingLiU" pitchFamily="18" charset="-120"/>
                </a:endParaRPr>
              </a:p>
              <a:p>
                <a:pPr algn="l"/>
                <a:r>
                  <a:rPr lang="en-US" sz="1800" b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itchFamily="34" charset="0"/>
                    <a:ea typeface="PMingLiU" pitchFamily="18" charset="-120"/>
                  </a:rPr>
                  <a:t>System architecture</a:t>
                </a:r>
              </a:p>
            </p:txBody>
          </p:sp>
          <p:sp>
            <p:nvSpPr>
              <p:cNvPr id="26" name="Text Box 20"/>
              <p:cNvSpPr txBox="1">
                <a:spLocks noChangeArrowheads="1"/>
              </p:cNvSpPr>
              <p:nvPr/>
            </p:nvSpPr>
            <p:spPr bwMode="auto">
              <a:xfrm>
                <a:off x="2160" y="1920"/>
                <a:ext cx="1488" cy="404"/>
              </a:xfrm>
              <a:prstGeom prst="rect">
                <a:avLst/>
              </a:prstGeom>
              <a:solidFill>
                <a:srgbClr val="FF3300"/>
              </a:solidFill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itchFamily="34" charset="0"/>
                    <a:ea typeface="PMingLiU" pitchFamily="18" charset="-120"/>
                  </a:rPr>
                  <a:t>Target Machine </a:t>
                </a:r>
              </a:p>
              <a:p>
                <a:pPr algn="l"/>
                <a:r>
                  <a:rPr lang="en-US" sz="1800" b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itchFamily="34" charset="0"/>
                    <a:ea typeface="PMingLiU" pitchFamily="18" charset="-120"/>
                  </a:rPr>
                  <a:t>(one implementation)</a:t>
                </a:r>
              </a:p>
            </p:txBody>
          </p:sp>
          <p:sp>
            <p:nvSpPr>
              <p:cNvPr id="27" name="Text Box 21"/>
              <p:cNvSpPr txBox="1">
                <a:spLocks noChangeArrowheads="1"/>
              </p:cNvSpPr>
              <p:nvPr/>
            </p:nvSpPr>
            <p:spPr bwMode="auto">
              <a:xfrm>
                <a:off x="528" y="2010"/>
                <a:ext cx="1261" cy="231"/>
              </a:xfrm>
              <a:prstGeom prst="rect">
                <a:avLst/>
              </a:prstGeom>
              <a:solidFill>
                <a:srgbClr val="FF3300"/>
              </a:solidFill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itchFamily="34" charset="0"/>
                    <a:ea typeface="PMingLiU" pitchFamily="18" charset="-120"/>
                  </a:rPr>
                  <a:t>Micro-architecture</a:t>
                </a:r>
              </a:p>
            </p:txBody>
          </p:sp>
          <p:sp>
            <p:nvSpPr>
              <p:cNvPr id="28" name="Text Box 22"/>
              <p:cNvSpPr txBox="1">
                <a:spLocks noChangeArrowheads="1"/>
              </p:cNvSpPr>
              <p:nvPr/>
            </p:nvSpPr>
            <p:spPr bwMode="auto">
              <a:xfrm>
                <a:off x="576" y="2496"/>
                <a:ext cx="1170" cy="404"/>
              </a:xfrm>
              <a:prstGeom prst="rect">
                <a:avLst/>
              </a:prstGeom>
              <a:solidFill>
                <a:srgbClr val="FF3300"/>
              </a:solidFill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itchFamily="34" charset="0"/>
                    <a:ea typeface="PMingLiU" pitchFamily="18" charset="-120"/>
                  </a:rPr>
                  <a:t>Functional units/</a:t>
                </a:r>
              </a:p>
              <a:p>
                <a:pPr algn="l"/>
                <a:r>
                  <a:rPr lang="en-US" sz="1800" b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itchFamily="34" charset="0"/>
                    <a:ea typeface="PMingLiU" pitchFamily="18" charset="-120"/>
                  </a:rPr>
                  <a:t>Data Path </a:t>
                </a:r>
              </a:p>
            </p:txBody>
          </p:sp>
          <p:sp>
            <p:nvSpPr>
              <p:cNvPr id="29" name="Text Box 23"/>
              <p:cNvSpPr txBox="1">
                <a:spLocks noChangeArrowheads="1"/>
              </p:cNvSpPr>
              <p:nvPr/>
            </p:nvSpPr>
            <p:spPr bwMode="auto">
              <a:xfrm>
                <a:off x="714" y="3138"/>
                <a:ext cx="895" cy="404"/>
              </a:xfrm>
              <a:prstGeom prst="rect">
                <a:avLst/>
              </a:prstGeom>
              <a:solidFill>
                <a:srgbClr val="FF6600"/>
              </a:solidFill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>
                <a:spAutoFit/>
              </a:bodyPr>
              <a:lstStyle/>
              <a:p>
                <a:r>
                  <a:rPr lang="en-US" sz="1800" b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itchFamily="34" charset="0"/>
                    <a:ea typeface="PMingLiU" pitchFamily="18" charset="-120"/>
                  </a:rPr>
                  <a:t>Gates Level </a:t>
                </a:r>
              </a:p>
              <a:p>
                <a:r>
                  <a:rPr lang="en-US" sz="1800" b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itchFamily="34" charset="0"/>
                    <a:ea typeface="PMingLiU" pitchFamily="18" charset="-120"/>
                  </a:rPr>
                  <a:t>Design  </a:t>
                </a:r>
              </a:p>
            </p:txBody>
          </p:sp>
          <p:sp>
            <p:nvSpPr>
              <p:cNvPr id="30" name="Text Box 24"/>
              <p:cNvSpPr txBox="1">
                <a:spLocks noChangeArrowheads="1"/>
              </p:cNvSpPr>
              <p:nvPr/>
            </p:nvSpPr>
            <p:spPr bwMode="auto">
              <a:xfrm>
                <a:off x="750" y="3792"/>
                <a:ext cx="811" cy="231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itchFamily="34" charset="0"/>
                    <a:ea typeface="PMingLiU" pitchFamily="18" charset="-120"/>
                  </a:rPr>
                  <a:t>Transistors</a:t>
                </a:r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2064" y="3792"/>
                <a:ext cx="1024" cy="231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Tahoma" pitchFamily="34" charset="0"/>
                    <a:ea typeface="PMingLiU" pitchFamily="18" charset="-120"/>
                  </a:rPr>
                  <a:t>Manufacturing</a:t>
                </a:r>
              </a:p>
            </p:txBody>
          </p:sp>
          <p:cxnSp>
            <p:nvCxnSpPr>
              <p:cNvPr id="32" name="AutoShape 26"/>
              <p:cNvCxnSpPr>
                <a:cxnSpLocks noChangeShapeType="1"/>
                <a:endCxn id="25" idx="3"/>
              </p:cNvCxnSpPr>
              <p:nvPr/>
            </p:nvCxnSpPr>
            <p:spPr bwMode="auto">
              <a:xfrm rot="5400000">
                <a:off x="4058" y="1563"/>
                <a:ext cx="524" cy="863"/>
              </a:xfrm>
              <a:prstGeom prst="bentConnector2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</p:cxnSp>
          <p:cxnSp>
            <p:nvCxnSpPr>
              <p:cNvPr id="33" name="AutoShape 27"/>
              <p:cNvCxnSpPr>
                <a:cxnSpLocks noChangeShapeType="1"/>
                <a:stCxn id="26" idx="1"/>
                <a:endCxn id="27" idx="3"/>
              </p:cNvCxnSpPr>
              <p:nvPr/>
            </p:nvCxnSpPr>
            <p:spPr bwMode="auto">
              <a:xfrm flipH="1">
                <a:off x="1789" y="2122"/>
                <a:ext cx="371" cy="4"/>
              </a:xfrm>
              <a:prstGeom prst="straightConnector1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4" name="AutoShape 28"/>
              <p:cNvCxnSpPr>
                <a:cxnSpLocks noChangeShapeType="1"/>
                <a:stCxn id="27" idx="2"/>
                <a:endCxn id="28" idx="0"/>
              </p:cNvCxnSpPr>
              <p:nvPr/>
            </p:nvCxnSpPr>
            <p:spPr bwMode="auto">
              <a:xfrm>
                <a:off x="1159" y="2241"/>
                <a:ext cx="2" cy="255"/>
              </a:xfrm>
              <a:prstGeom prst="straightConnector1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5" name="AutoShape 29"/>
              <p:cNvCxnSpPr>
                <a:cxnSpLocks noChangeShapeType="1"/>
                <a:stCxn id="30" idx="3"/>
                <a:endCxn id="31" idx="1"/>
              </p:cNvCxnSpPr>
              <p:nvPr/>
            </p:nvCxnSpPr>
            <p:spPr bwMode="auto">
              <a:xfrm>
                <a:off x="1561" y="3908"/>
                <a:ext cx="503" cy="0"/>
              </a:xfrm>
              <a:prstGeom prst="straightConnector1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6" name="AutoShape 30"/>
              <p:cNvCxnSpPr>
                <a:cxnSpLocks noChangeShapeType="1"/>
                <a:stCxn id="28" idx="2"/>
                <a:endCxn id="29" idx="0"/>
              </p:cNvCxnSpPr>
              <p:nvPr/>
            </p:nvCxnSpPr>
            <p:spPr bwMode="auto">
              <a:xfrm>
                <a:off x="1161" y="2900"/>
                <a:ext cx="1" cy="238"/>
              </a:xfrm>
              <a:prstGeom prst="straightConnector1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7" name="AutoShape 31"/>
              <p:cNvCxnSpPr>
                <a:cxnSpLocks noChangeShapeType="1"/>
                <a:stCxn id="29" idx="2"/>
                <a:endCxn id="30" idx="0"/>
              </p:cNvCxnSpPr>
              <p:nvPr/>
            </p:nvCxnSpPr>
            <p:spPr bwMode="auto">
              <a:xfrm flipH="1">
                <a:off x="1156" y="3542"/>
                <a:ext cx="6" cy="250"/>
              </a:xfrm>
              <a:prstGeom prst="straightConnector1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21" name="Text Box 32"/>
            <p:cNvSpPr txBox="1">
              <a:spLocks noChangeArrowheads="1"/>
            </p:cNvSpPr>
            <p:nvPr/>
          </p:nvSpPr>
          <p:spPr bwMode="auto">
            <a:xfrm>
              <a:off x="4703" y="3072"/>
              <a:ext cx="738" cy="192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pPr algn="l"/>
              <a:r>
                <a:rPr lang="en-US" b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PMingLiU" pitchFamily="18" charset="-120"/>
                </a:rPr>
                <a:t>RTL Level    </a:t>
              </a:r>
            </a:p>
          </p:txBody>
        </p:sp>
        <p:sp>
          <p:nvSpPr>
            <p:cNvPr id="22" name="Text Box 33"/>
            <p:cNvSpPr txBox="1">
              <a:spLocks noChangeArrowheads="1"/>
            </p:cNvSpPr>
            <p:nvPr/>
          </p:nvSpPr>
          <p:spPr bwMode="auto">
            <a:xfrm>
              <a:off x="4703" y="3264"/>
              <a:ext cx="769" cy="192"/>
            </a:xfrm>
            <a:prstGeom prst="rect">
              <a:avLst/>
            </a:prstGeom>
            <a:solidFill>
              <a:srgbClr val="008080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PMingLiU" pitchFamily="18" charset="-120"/>
                </a:rPr>
                <a:t>Logic Level   </a:t>
              </a:r>
            </a:p>
          </p:txBody>
        </p:sp>
        <p:sp>
          <p:nvSpPr>
            <p:cNvPr id="23" name="Text Box 34"/>
            <p:cNvSpPr txBox="1">
              <a:spLocks noChangeArrowheads="1"/>
            </p:cNvSpPr>
            <p:nvPr/>
          </p:nvSpPr>
          <p:spPr bwMode="auto">
            <a:xfrm>
              <a:off x="4703" y="3456"/>
              <a:ext cx="752" cy="19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pPr algn="l"/>
              <a:r>
                <a:rPr lang="en-US" b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PMingLiU" pitchFamily="18" charset="-120"/>
                </a:rPr>
                <a:t>Circuit Level </a:t>
              </a:r>
            </a:p>
          </p:txBody>
        </p:sp>
        <p:sp>
          <p:nvSpPr>
            <p:cNvPr id="24" name="Text Box 35"/>
            <p:cNvSpPr txBox="1">
              <a:spLocks noChangeArrowheads="1"/>
            </p:cNvSpPr>
            <p:nvPr/>
          </p:nvSpPr>
          <p:spPr bwMode="auto">
            <a:xfrm>
              <a:off x="4703" y="3648"/>
              <a:ext cx="757" cy="19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pPr algn="l"/>
              <a:r>
                <a:rPr lang="en-US" b="0">
                  <a:solidFill>
                    <a:schemeClr val="bg1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4" charset="0"/>
                  <a:ea typeface="PMingLiU" pitchFamily="18" charset="-120"/>
                </a:rPr>
                <a:t>Silicon Level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3856297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049688"/>
            <a:ext cx="471601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03" descr="fig_9-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0"/>
            <a:ext cx="5149248" cy="5013176"/>
          </a:xfrm>
          <a:prstGeom prst="rect">
            <a:avLst/>
          </a:prstGeom>
          <a:noFill/>
        </p:spPr>
      </p:pic>
      <p:sp>
        <p:nvSpPr>
          <p:cNvPr id="8" name="7 Dikdörtgen"/>
          <p:cNvSpPr/>
          <p:nvPr/>
        </p:nvSpPr>
        <p:spPr>
          <a:xfrm>
            <a:off x="3851920" y="1844824"/>
            <a:ext cx="2376264" cy="1440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435" name="Rectangle 20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Example Instruction Execution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1557338"/>
            <a:ext cx="81915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Decoding for</a:t>
            </a:r>
            <a:r>
              <a:rPr lang="en-US">
                <a:solidFill>
                  <a:schemeClr val="accent2"/>
                </a:solidFill>
              </a:rPr>
              <a:t> ADI</a:t>
            </a:r>
          </a:p>
        </p:txBody>
      </p:sp>
      <p:grpSp>
        <p:nvGrpSpPr>
          <p:cNvPr id="2" name="Group 1144"/>
          <p:cNvGrpSpPr>
            <a:grpSpLocks/>
          </p:cNvGrpSpPr>
          <p:nvPr/>
        </p:nvGrpSpPr>
        <p:grpSpPr bwMode="auto">
          <a:xfrm>
            <a:off x="2144713" y="1425575"/>
            <a:ext cx="4973637" cy="4910138"/>
            <a:chOff x="1351" y="898"/>
            <a:chExt cx="3133" cy="3093"/>
          </a:xfrm>
        </p:grpSpPr>
        <p:grpSp>
          <p:nvGrpSpPr>
            <p:cNvPr id="3" name="Group 1028"/>
            <p:cNvGrpSpPr>
              <a:grpSpLocks/>
            </p:cNvGrpSpPr>
            <p:nvPr/>
          </p:nvGrpSpPr>
          <p:grpSpPr bwMode="auto">
            <a:xfrm>
              <a:off x="1351" y="898"/>
              <a:ext cx="3133" cy="3093"/>
              <a:chOff x="1767" y="1202"/>
              <a:chExt cx="3133" cy="3093"/>
            </a:xfrm>
          </p:grpSpPr>
          <p:sp>
            <p:nvSpPr>
              <p:cNvPr id="864261" name="Line 1029"/>
              <p:cNvSpPr>
                <a:spLocks noChangeShapeType="1"/>
              </p:cNvSpPr>
              <p:nvPr/>
            </p:nvSpPr>
            <p:spPr bwMode="auto">
              <a:xfrm>
                <a:off x="3141" y="1316"/>
                <a:ext cx="1" cy="343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62" name="Line 1030"/>
              <p:cNvSpPr>
                <a:spLocks noChangeShapeType="1"/>
              </p:cNvSpPr>
              <p:nvPr/>
            </p:nvSpPr>
            <p:spPr bwMode="auto">
              <a:xfrm>
                <a:off x="3585" y="1316"/>
                <a:ext cx="1" cy="343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63" name="Line 1031"/>
              <p:cNvSpPr>
                <a:spLocks noChangeShapeType="1"/>
              </p:cNvSpPr>
              <p:nvPr/>
            </p:nvSpPr>
            <p:spPr bwMode="auto">
              <a:xfrm>
                <a:off x="4028" y="1316"/>
                <a:ext cx="1" cy="343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64" name="Freeform 1032"/>
              <p:cNvSpPr>
                <a:spLocks/>
              </p:cNvSpPr>
              <p:nvPr/>
            </p:nvSpPr>
            <p:spPr bwMode="auto">
              <a:xfrm>
                <a:off x="2750" y="1659"/>
                <a:ext cx="1498" cy="2022"/>
              </a:xfrm>
              <a:custGeom>
                <a:avLst/>
                <a:gdLst/>
                <a:ahLst/>
                <a:cxnLst>
                  <a:cxn ang="0">
                    <a:pos x="1483" y="0"/>
                  </a:cxn>
                  <a:cxn ang="0">
                    <a:pos x="1483" y="366"/>
                  </a:cxn>
                  <a:cxn ang="0">
                    <a:pos x="0" y="366"/>
                  </a:cxn>
                  <a:cxn ang="0">
                    <a:pos x="0" y="1969"/>
                  </a:cxn>
                </a:cxnLst>
                <a:rect l="0" t="0" r="r" b="b"/>
                <a:pathLst>
                  <a:path w="1483" h="1969">
                    <a:moveTo>
                      <a:pt x="1483" y="0"/>
                    </a:moveTo>
                    <a:lnTo>
                      <a:pt x="1483" y="366"/>
                    </a:lnTo>
                    <a:lnTo>
                      <a:pt x="0" y="366"/>
                    </a:lnTo>
                    <a:lnTo>
                      <a:pt x="0" y="1969"/>
                    </a:lnTo>
                  </a:path>
                </a:pathLst>
              </a:custGeom>
              <a:noFill/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65" name="Freeform 1033"/>
              <p:cNvSpPr>
                <a:spLocks/>
              </p:cNvSpPr>
              <p:nvPr/>
            </p:nvSpPr>
            <p:spPr bwMode="auto">
              <a:xfrm>
                <a:off x="2369" y="1659"/>
                <a:ext cx="1435" cy="2022"/>
              </a:xfrm>
              <a:custGeom>
                <a:avLst/>
                <a:gdLst/>
                <a:ahLst/>
                <a:cxnLst>
                  <a:cxn ang="0">
                    <a:pos x="1420" y="0"/>
                  </a:cxn>
                  <a:cxn ang="0">
                    <a:pos x="1420" y="274"/>
                  </a:cxn>
                  <a:cxn ang="0">
                    <a:pos x="0" y="272"/>
                  </a:cxn>
                  <a:cxn ang="0">
                    <a:pos x="0" y="1969"/>
                  </a:cxn>
                </a:cxnLst>
                <a:rect l="0" t="0" r="r" b="b"/>
                <a:pathLst>
                  <a:path w="1420" h="1969">
                    <a:moveTo>
                      <a:pt x="1420" y="0"/>
                    </a:moveTo>
                    <a:lnTo>
                      <a:pt x="1420" y="274"/>
                    </a:lnTo>
                    <a:lnTo>
                      <a:pt x="0" y="272"/>
                    </a:lnTo>
                    <a:lnTo>
                      <a:pt x="0" y="1969"/>
                    </a:lnTo>
                  </a:path>
                </a:pathLst>
              </a:custGeom>
              <a:noFill/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66" name="Freeform 1034"/>
              <p:cNvSpPr>
                <a:spLocks/>
              </p:cNvSpPr>
              <p:nvPr/>
            </p:nvSpPr>
            <p:spPr bwMode="auto">
              <a:xfrm>
                <a:off x="1956" y="1659"/>
                <a:ext cx="1405" cy="2022"/>
              </a:xfrm>
              <a:custGeom>
                <a:avLst/>
                <a:gdLst/>
                <a:ahLst/>
                <a:cxnLst>
                  <a:cxn ang="0">
                    <a:pos x="1391" y="0"/>
                  </a:cxn>
                  <a:cxn ang="0">
                    <a:pos x="1391" y="172"/>
                  </a:cxn>
                  <a:cxn ang="0">
                    <a:pos x="0" y="172"/>
                  </a:cxn>
                  <a:cxn ang="0">
                    <a:pos x="0" y="1969"/>
                  </a:cxn>
                </a:cxnLst>
                <a:rect l="0" t="0" r="r" b="b"/>
                <a:pathLst>
                  <a:path w="1391" h="1969">
                    <a:moveTo>
                      <a:pt x="1391" y="0"/>
                    </a:moveTo>
                    <a:lnTo>
                      <a:pt x="1391" y="172"/>
                    </a:lnTo>
                    <a:lnTo>
                      <a:pt x="0" y="172"/>
                    </a:lnTo>
                    <a:lnTo>
                      <a:pt x="0" y="1969"/>
                    </a:lnTo>
                  </a:path>
                </a:pathLst>
              </a:custGeom>
              <a:noFill/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67" name="Line 1035"/>
              <p:cNvSpPr>
                <a:spLocks noChangeShapeType="1"/>
              </p:cNvSpPr>
              <p:nvPr/>
            </p:nvSpPr>
            <p:spPr bwMode="auto">
              <a:xfrm>
                <a:off x="2144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68" name="Line 1036"/>
              <p:cNvSpPr>
                <a:spLocks noChangeShapeType="1"/>
              </p:cNvSpPr>
              <p:nvPr/>
            </p:nvSpPr>
            <p:spPr bwMode="auto">
              <a:xfrm>
                <a:off x="2540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69" name="Line 1037"/>
              <p:cNvSpPr>
                <a:spLocks noChangeShapeType="1"/>
              </p:cNvSpPr>
              <p:nvPr/>
            </p:nvSpPr>
            <p:spPr bwMode="auto">
              <a:xfrm>
                <a:off x="2936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70" name="Line 1038"/>
              <p:cNvSpPr>
                <a:spLocks noChangeShapeType="1"/>
              </p:cNvSpPr>
              <p:nvPr/>
            </p:nvSpPr>
            <p:spPr bwMode="auto">
              <a:xfrm>
                <a:off x="3127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71" name="Line 1039"/>
              <p:cNvSpPr>
                <a:spLocks noChangeShapeType="1"/>
              </p:cNvSpPr>
              <p:nvPr/>
            </p:nvSpPr>
            <p:spPr bwMode="auto">
              <a:xfrm>
                <a:off x="3584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72" name="Line 1040"/>
              <p:cNvSpPr>
                <a:spLocks noChangeShapeType="1"/>
              </p:cNvSpPr>
              <p:nvPr/>
            </p:nvSpPr>
            <p:spPr bwMode="auto">
              <a:xfrm>
                <a:off x="3804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73" name="Line 1041"/>
              <p:cNvSpPr>
                <a:spLocks noChangeShapeType="1"/>
              </p:cNvSpPr>
              <p:nvPr/>
            </p:nvSpPr>
            <p:spPr bwMode="auto">
              <a:xfrm>
                <a:off x="4023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74" name="Line 1042"/>
              <p:cNvSpPr>
                <a:spLocks noChangeShapeType="1"/>
              </p:cNvSpPr>
              <p:nvPr/>
            </p:nvSpPr>
            <p:spPr bwMode="auto">
              <a:xfrm>
                <a:off x="4242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75" name="Line 1043"/>
              <p:cNvSpPr>
                <a:spLocks noChangeShapeType="1"/>
              </p:cNvSpPr>
              <p:nvPr/>
            </p:nvSpPr>
            <p:spPr bwMode="auto">
              <a:xfrm>
                <a:off x="4463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76" name="Line 1044"/>
              <p:cNvSpPr>
                <a:spLocks noChangeShapeType="1"/>
              </p:cNvSpPr>
              <p:nvPr/>
            </p:nvSpPr>
            <p:spPr bwMode="auto">
              <a:xfrm>
                <a:off x="4682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77" name="Freeform 1045"/>
              <p:cNvSpPr>
                <a:spLocks/>
              </p:cNvSpPr>
              <p:nvPr/>
            </p:nvSpPr>
            <p:spPr bwMode="auto">
              <a:xfrm>
                <a:off x="2430" y="1659"/>
                <a:ext cx="2141" cy="20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46"/>
                  </a:cxn>
                  <a:cxn ang="0">
                    <a:pos x="2119" y="746"/>
                  </a:cxn>
                  <a:cxn ang="0">
                    <a:pos x="2119" y="1969"/>
                  </a:cxn>
                </a:cxnLst>
                <a:rect l="0" t="0" r="r" b="b"/>
                <a:pathLst>
                  <a:path w="2119" h="1969">
                    <a:moveTo>
                      <a:pt x="0" y="0"/>
                    </a:moveTo>
                    <a:lnTo>
                      <a:pt x="0" y="746"/>
                    </a:lnTo>
                    <a:lnTo>
                      <a:pt x="2119" y="746"/>
                    </a:lnTo>
                    <a:lnTo>
                      <a:pt x="2119" y="1969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78" name="Freeform 1046"/>
              <p:cNvSpPr>
                <a:spLocks/>
              </p:cNvSpPr>
              <p:nvPr/>
            </p:nvSpPr>
            <p:spPr bwMode="auto">
              <a:xfrm>
                <a:off x="2578" y="1659"/>
                <a:ext cx="633" cy="20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53"/>
                  </a:cxn>
                  <a:cxn ang="0">
                    <a:pos x="626" y="653"/>
                  </a:cxn>
                  <a:cxn ang="0">
                    <a:pos x="626" y="1969"/>
                  </a:cxn>
                </a:cxnLst>
                <a:rect l="0" t="0" r="r" b="b"/>
                <a:pathLst>
                  <a:path w="626" h="1969">
                    <a:moveTo>
                      <a:pt x="0" y="0"/>
                    </a:moveTo>
                    <a:lnTo>
                      <a:pt x="0" y="653"/>
                    </a:lnTo>
                    <a:lnTo>
                      <a:pt x="626" y="653"/>
                    </a:lnTo>
                    <a:lnTo>
                      <a:pt x="626" y="1969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79" name="Freeform 1047"/>
              <p:cNvSpPr>
                <a:spLocks/>
              </p:cNvSpPr>
              <p:nvPr/>
            </p:nvSpPr>
            <p:spPr bwMode="auto">
              <a:xfrm>
                <a:off x="2740" y="1659"/>
                <a:ext cx="557" cy="20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1"/>
                  </a:cxn>
                  <a:cxn ang="0">
                    <a:pos x="71" y="91"/>
                  </a:cxn>
                  <a:cxn ang="0">
                    <a:pos x="71" y="566"/>
                  </a:cxn>
                  <a:cxn ang="0">
                    <a:pos x="551" y="566"/>
                  </a:cxn>
                  <a:cxn ang="0">
                    <a:pos x="551" y="1969"/>
                  </a:cxn>
                </a:cxnLst>
                <a:rect l="0" t="0" r="r" b="b"/>
                <a:pathLst>
                  <a:path w="551" h="1969">
                    <a:moveTo>
                      <a:pt x="0" y="0"/>
                    </a:moveTo>
                    <a:lnTo>
                      <a:pt x="0" y="91"/>
                    </a:lnTo>
                    <a:lnTo>
                      <a:pt x="71" y="91"/>
                    </a:lnTo>
                    <a:lnTo>
                      <a:pt x="71" y="566"/>
                    </a:lnTo>
                    <a:lnTo>
                      <a:pt x="551" y="566"/>
                    </a:lnTo>
                    <a:lnTo>
                      <a:pt x="551" y="1969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80" name="Freeform 1048"/>
              <p:cNvSpPr>
                <a:spLocks/>
              </p:cNvSpPr>
              <p:nvPr/>
            </p:nvSpPr>
            <p:spPr bwMode="auto">
              <a:xfrm>
                <a:off x="2921" y="1659"/>
                <a:ext cx="456" cy="20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93"/>
                  </a:cxn>
                  <a:cxn ang="0">
                    <a:pos x="452" y="493"/>
                  </a:cxn>
                  <a:cxn ang="0">
                    <a:pos x="452" y="1969"/>
                  </a:cxn>
                </a:cxnLst>
                <a:rect l="0" t="0" r="r" b="b"/>
                <a:pathLst>
                  <a:path w="452" h="1969">
                    <a:moveTo>
                      <a:pt x="0" y="0"/>
                    </a:moveTo>
                    <a:lnTo>
                      <a:pt x="0" y="493"/>
                    </a:lnTo>
                    <a:lnTo>
                      <a:pt x="452" y="493"/>
                    </a:lnTo>
                    <a:lnTo>
                      <a:pt x="452" y="1969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81" name="Freeform 1049"/>
              <p:cNvSpPr>
                <a:spLocks/>
              </p:cNvSpPr>
              <p:nvPr/>
            </p:nvSpPr>
            <p:spPr bwMode="auto">
              <a:xfrm>
                <a:off x="3046" y="1659"/>
                <a:ext cx="1746" cy="20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18"/>
                  </a:cxn>
                  <a:cxn ang="0">
                    <a:pos x="1728" y="418"/>
                  </a:cxn>
                  <a:cxn ang="0">
                    <a:pos x="1728" y="1966"/>
                  </a:cxn>
                </a:cxnLst>
                <a:rect l="0" t="0" r="r" b="b"/>
                <a:pathLst>
                  <a:path w="1728" h="1966">
                    <a:moveTo>
                      <a:pt x="0" y="0"/>
                    </a:moveTo>
                    <a:lnTo>
                      <a:pt x="0" y="418"/>
                    </a:lnTo>
                    <a:lnTo>
                      <a:pt x="1728" y="418"/>
                    </a:lnTo>
                    <a:lnTo>
                      <a:pt x="1728" y="1966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82" name="Line 1050"/>
              <p:cNvSpPr>
                <a:spLocks noChangeShapeType="1"/>
              </p:cNvSpPr>
              <p:nvPr/>
            </p:nvSpPr>
            <p:spPr bwMode="auto">
              <a:xfrm>
                <a:off x="3445" y="2088"/>
                <a:ext cx="1" cy="112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83" name="Freeform 1051"/>
              <p:cNvSpPr>
                <a:spLocks/>
              </p:cNvSpPr>
              <p:nvPr/>
            </p:nvSpPr>
            <p:spPr bwMode="auto">
              <a:xfrm>
                <a:off x="3560" y="2343"/>
                <a:ext cx="1123" cy="1338"/>
              </a:xfrm>
              <a:custGeom>
                <a:avLst/>
                <a:gdLst/>
                <a:ahLst/>
                <a:cxnLst>
                  <a:cxn ang="0">
                    <a:pos x="0" y="848"/>
                  </a:cxn>
                  <a:cxn ang="0">
                    <a:pos x="0" y="0"/>
                  </a:cxn>
                  <a:cxn ang="0">
                    <a:pos x="1111" y="0"/>
                  </a:cxn>
                  <a:cxn ang="0">
                    <a:pos x="1111" y="1149"/>
                  </a:cxn>
                  <a:cxn ang="0">
                    <a:pos x="784" y="1149"/>
                  </a:cxn>
                  <a:cxn ang="0">
                    <a:pos x="784" y="1303"/>
                  </a:cxn>
                </a:cxnLst>
                <a:rect l="0" t="0" r="r" b="b"/>
                <a:pathLst>
                  <a:path w="1111" h="1303">
                    <a:moveTo>
                      <a:pt x="0" y="848"/>
                    </a:moveTo>
                    <a:lnTo>
                      <a:pt x="0" y="0"/>
                    </a:lnTo>
                    <a:lnTo>
                      <a:pt x="1111" y="0"/>
                    </a:lnTo>
                    <a:lnTo>
                      <a:pt x="1111" y="1149"/>
                    </a:lnTo>
                    <a:lnTo>
                      <a:pt x="784" y="1149"/>
                    </a:lnTo>
                    <a:lnTo>
                      <a:pt x="784" y="1303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84" name="Line 1052"/>
              <p:cNvSpPr>
                <a:spLocks noChangeShapeType="1"/>
              </p:cNvSpPr>
              <p:nvPr/>
            </p:nvSpPr>
            <p:spPr bwMode="auto">
              <a:xfrm flipV="1">
                <a:off x="4133" y="3428"/>
                <a:ext cx="1" cy="253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85" name="Line 1053"/>
              <p:cNvSpPr>
                <a:spLocks noChangeShapeType="1"/>
              </p:cNvSpPr>
              <p:nvPr/>
            </p:nvSpPr>
            <p:spPr bwMode="auto">
              <a:xfrm flipV="1">
                <a:off x="3501" y="3428"/>
                <a:ext cx="1" cy="253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86" name="Line 1054"/>
              <p:cNvSpPr>
                <a:spLocks noChangeShapeType="1"/>
              </p:cNvSpPr>
              <p:nvPr/>
            </p:nvSpPr>
            <p:spPr bwMode="auto">
              <a:xfrm>
                <a:off x="3913" y="2510"/>
                <a:ext cx="1" cy="117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87" name="Line 1055"/>
              <p:cNvSpPr>
                <a:spLocks noChangeShapeType="1"/>
              </p:cNvSpPr>
              <p:nvPr/>
            </p:nvSpPr>
            <p:spPr bwMode="auto">
              <a:xfrm>
                <a:off x="3008" y="2591"/>
                <a:ext cx="1" cy="109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88" name="Line 1056"/>
              <p:cNvSpPr>
                <a:spLocks noChangeShapeType="1"/>
              </p:cNvSpPr>
              <p:nvPr/>
            </p:nvSpPr>
            <p:spPr bwMode="auto">
              <a:xfrm>
                <a:off x="3694" y="2425"/>
                <a:ext cx="1" cy="125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89" name="Freeform 1057"/>
              <p:cNvSpPr>
                <a:spLocks/>
              </p:cNvSpPr>
              <p:nvPr/>
            </p:nvSpPr>
            <p:spPr bwMode="auto">
              <a:xfrm>
                <a:off x="3479" y="2699"/>
                <a:ext cx="159" cy="126"/>
              </a:xfrm>
              <a:custGeom>
                <a:avLst/>
                <a:gdLst/>
                <a:ahLst/>
                <a:cxnLst>
                  <a:cxn ang="0">
                    <a:pos x="157" y="0"/>
                  </a:cxn>
                  <a:cxn ang="0">
                    <a:pos x="0" y="0"/>
                  </a:cxn>
                  <a:cxn ang="0">
                    <a:pos x="80" y="123"/>
                  </a:cxn>
                  <a:cxn ang="0">
                    <a:pos x="157" y="0"/>
                  </a:cxn>
                  <a:cxn ang="0">
                    <a:pos x="157" y="0"/>
                  </a:cxn>
                </a:cxnLst>
                <a:rect l="0" t="0" r="r" b="b"/>
                <a:pathLst>
                  <a:path w="157" h="123">
                    <a:moveTo>
                      <a:pt x="157" y="0"/>
                    </a:moveTo>
                    <a:lnTo>
                      <a:pt x="0" y="0"/>
                    </a:lnTo>
                    <a:lnTo>
                      <a:pt x="80" y="123"/>
                    </a:lnTo>
                    <a:lnTo>
                      <a:pt x="157" y="0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90" name="Freeform 1058"/>
              <p:cNvSpPr>
                <a:spLocks/>
              </p:cNvSpPr>
              <p:nvPr/>
            </p:nvSpPr>
            <p:spPr bwMode="auto">
              <a:xfrm>
                <a:off x="3832" y="2699"/>
                <a:ext cx="159" cy="126"/>
              </a:xfrm>
              <a:custGeom>
                <a:avLst/>
                <a:gdLst/>
                <a:ahLst/>
                <a:cxnLst>
                  <a:cxn ang="0">
                    <a:pos x="157" y="0"/>
                  </a:cxn>
                  <a:cxn ang="0">
                    <a:pos x="0" y="0"/>
                  </a:cxn>
                  <a:cxn ang="0">
                    <a:pos x="80" y="123"/>
                  </a:cxn>
                  <a:cxn ang="0">
                    <a:pos x="157" y="0"/>
                  </a:cxn>
                  <a:cxn ang="0">
                    <a:pos x="157" y="0"/>
                  </a:cxn>
                </a:cxnLst>
                <a:rect l="0" t="0" r="r" b="b"/>
                <a:pathLst>
                  <a:path w="157" h="123">
                    <a:moveTo>
                      <a:pt x="157" y="0"/>
                    </a:moveTo>
                    <a:lnTo>
                      <a:pt x="0" y="0"/>
                    </a:lnTo>
                    <a:lnTo>
                      <a:pt x="80" y="123"/>
                    </a:lnTo>
                    <a:lnTo>
                      <a:pt x="157" y="0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91" name="Freeform 1059"/>
              <p:cNvSpPr>
                <a:spLocks/>
              </p:cNvSpPr>
              <p:nvPr/>
            </p:nvSpPr>
            <p:spPr bwMode="auto">
              <a:xfrm>
                <a:off x="2102" y="1659"/>
                <a:ext cx="2309" cy="15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08"/>
                  </a:cxn>
                  <a:cxn ang="0">
                    <a:pos x="2285" y="908"/>
                  </a:cxn>
                  <a:cxn ang="0">
                    <a:pos x="2285" y="1514"/>
                  </a:cxn>
                </a:cxnLst>
                <a:rect l="0" t="0" r="r" b="b"/>
                <a:pathLst>
                  <a:path w="2285" h="1514">
                    <a:moveTo>
                      <a:pt x="0" y="0"/>
                    </a:moveTo>
                    <a:lnTo>
                      <a:pt x="0" y="908"/>
                    </a:lnTo>
                    <a:lnTo>
                      <a:pt x="2285" y="908"/>
                    </a:lnTo>
                    <a:lnTo>
                      <a:pt x="2285" y="1514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92" name="Freeform 1060"/>
              <p:cNvSpPr>
                <a:spLocks/>
              </p:cNvSpPr>
              <p:nvPr/>
            </p:nvSpPr>
            <p:spPr bwMode="auto">
              <a:xfrm>
                <a:off x="4266" y="3213"/>
                <a:ext cx="174" cy="215"/>
              </a:xfrm>
              <a:custGeom>
                <a:avLst/>
                <a:gdLst/>
                <a:ahLst/>
                <a:cxnLst>
                  <a:cxn ang="0">
                    <a:pos x="113" y="0"/>
                  </a:cxn>
                  <a:cxn ang="0">
                    <a:pos x="0" y="0"/>
                  </a:cxn>
                  <a:cxn ang="0">
                    <a:pos x="0" y="79"/>
                  </a:cxn>
                  <a:cxn ang="0">
                    <a:pos x="56" y="136"/>
                  </a:cxn>
                  <a:cxn ang="0">
                    <a:pos x="113" y="80"/>
                  </a:cxn>
                  <a:cxn ang="0">
                    <a:pos x="113" y="0"/>
                  </a:cxn>
                </a:cxnLst>
                <a:rect l="0" t="0" r="r" b="b"/>
                <a:pathLst>
                  <a:path w="113" h="136">
                    <a:moveTo>
                      <a:pt x="11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110"/>
                      <a:pt x="25" y="136"/>
                      <a:pt x="56" y="136"/>
                    </a:cubicBezTo>
                    <a:cubicBezTo>
                      <a:pt x="87" y="136"/>
                      <a:pt x="113" y="111"/>
                      <a:pt x="113" y="80"/>
                    </a:cubicBezTo>
                    <a:cubicBezTo>
                      <a:pt x="113" y="0"/>
                      <a:pt x="113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93" name="Freeform 1061"/>
              <p:cNvSpPr>
                <a:spLocks/>
              </p:cNvSpPr>
              <p:nvPr/>
            </p:nvSpPr>
            <p:spPr bwMode="auto">
              <a:xfrm>
                <a:off x="4076" y="3043"/>
                <a:ext cx="220" cy="17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8" y="0"/>
                  </a:cxn>
                  <a:cxn ang="0">
                    <a:pos x="218" y="166"/>
                  </a:cxn>
                </a:cxnLst>
                <a:rect l="0" t="0" r="r" b="b"/>
                <a:pathLst>
                  <a:path w="218" h="166">
                    <a:moveTo>
                      <a:pt x="0" y="0"/>
                    </a:moveTo>
                    <a:lnTo>
                      <a:pt x="218" y="0"/>
                    </a:lnTo>
                    <a:lnTo>
                      <a:pt x="218" y="166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94" name="Freeform 1062"/>
              <p:cNvSpPr>
                <a:spLocks/>
              </p:cNvSpPr>
              <p:nvPr/>
            </p:nvSpPr>
            <p:spPr bwMode="auto">
              <a:xfrm>
                <a:off x="2268" y="1659"/>
                <a:ext cx="1808" cy="15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29"/>
                  </a:cxn>
                  <a:cxn ang="0">
                    <a:pos x="1789" y="829"/>
                  </a:cxn>
                  <a:cxn ang="0">
                    <a:pos x="1789" y="1514"/>
                  </a:cxn>
                </a:cxnLst>
                <a:rect l="0" t="0" r="r" b="b"/>
                <a:pathLst>
                  <a:path w="1789" h="1514">
                    <a:moveTo>
                      <a:pt x="0" y="0"/>
                    </a:moveTo>
                    <a:lnTo>
                      <a:pt x="0" y="829"/>
                    </a:lnTo>
                    <a:lnTo>
                      <a:pt x="1789" y="829"/>
                    </a:lnTo>
                    <a:lnTo>
                      <a:pt x="1789" y="1514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95" name="Freeform 1063"/>
              <p:cNvSpPr>
                <a:spLocks/>
              </p:cNvSpPr>
              <p:nvPr/>
            </p:nvSpPr>
            <p:spPr bwMode="auto">
              <a:xfrm>
                <a:off x="4044" y="3213"/>
                <a:ext cx="178" cy="215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1" y="79"/>
                  </a:cxn>
                  <a:cxn ang="0">
                    <a:pos x="57" y="136"/>
                  </a:cxn>
                  <a:cxn ang="0">
                    <a:pos x="114" y="80"/>
                  </a:cxn>
                  <a:cxn ang="0">
                    <a:pos x="114" y="0"/>
                  </a:cxn>
                </a:cxnLst>
                <a:rect l="0" t="0" r="r" b="b"/>
                <a:pathLst>
                  <a:path w="114" h="136">
                    <a:moveTo>
                      <a:pt x="11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79"/>
                      <a:pt x="1" y="79"/>
                      <a:pt x="1" y="79"/>
                    </a:cubicBezTo>
                    <a:cubicBezTo>
                      <a:pt x="1" y="110"/>
                      <a:pt x="26" y="136"/>
                      <a:pt x="57" y="136"/>
                    </a:cubicBezTo>
                    <a:cubicBezTo>
                      <a:pt x="88" y="136"/>
                      <a:pt x="113" y="111"/>
                      <a:pt x="114" y="80"/>
                    </a:cubicBezTo>
                    <a:cubicBezTo>
                      <a:pt x="114" y="0"/>
                      <a:pt x="114" y="0"/>
                      <a:pt x="1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96" name="Freeform 1064"/>
              <p:cNvSpPr>
                <a:spLocks/>
              </p:cNvSpPr>
              <p:nvPr/>
            </p:nvSpPr>
            <p:spPr bwMode="auto">
              <a:xfrm>
                <a:off x="4191" y="2591"/>
                <a:ext cx="1" cy="6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06"/>
                  </a:cxn>
                  <a:cxn ang="0">
                    <a:pos x="0" y="0"/>
                  </a:cxn>
                </a:cxnLst>
                <a:rect l="0" t="0" r="r" b="b"/>
                <a:pathLst>
                  <a:path h="606">
                    <a:moveTo>
                      <a:pt x="0" y="0"/>
                    </a:moveTo>
                    <a:lnTo>
                      <a:pt x="0" y="6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97" name="Line 1065"/>
              <p:cNvSpPr>
                <a:spLocks noChangeShapeType="1"/>
              </p:cNvSpPr>
              <p:nvPr/>
            </p:nvSpPr>
            <p:spPr bwMode="auto">
              <a:xfrm>
                <a:off x="4191" y="2591"/>
                <a:ext cx="1" cy="622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98" name="Freeform 1066"/>
              <p:cNvSpPr>
                <a:spLocks/>
              </p:cNvSpPr>
              <p:nvPr/>
            </p:nvSpPr>
            <p:spPr bwMode="auto">
              <a:xfrm>
                <a:off x="3414" y="3213"/>
                <a:ext cx="178" cy="215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79"/>
                  </a:cxn>
                  <a:cxn ang="0">
                    <a:pos x="56" y="136"/>
                  </a:cxn>
                  <a:cxn ang="0">
                    <a:pos x="114" y="80"/>
                  </a:cxn>
                  <a:cxn ang="0">
                    <a:pos x="114" y="0"/>
                  </a:cxn>
                </a:cxnLst>
                <a:rect l="0" t="0" r="r" b="b"/>
                <a:pathLst>
                  <a:path w="114" h="136">
                    <a:moveTo>
                      <a:pt x="11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110"/>
                      <a:pt x="25" y="136"/>
                      <a:pt x="56" y="136"/>
                    </a:cubicBezTo>
                    <a:cubicBezTo>
                      <a:pt x="88" y="136"/>
                      <a:pt x="113" y="111"/>
                      <a:pt x="114" y="80"/>
                    </a:cubicBezTo>
                    <a:cubicBezTo>
                      <a:pt x="114" y="0"/>
                      <a:pt x="114" y="0"/>
                      <a:pt x="1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99" name="Line 1067"/>
              <p:cNvSpPr>
                <a:spLocks noChangeShapeType="1"/>
              </p:cNvSpPr>
              <p:nvPr/>
            </p:nvSpPr>
            <p:spPr bwMode="auto">
              <a:xfrm flipV="1">
                <a:off x="4352" y="3428"/>
                <a:ext cx="1" cy="9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300" name="Oval 1068"/>
              <p:cNvSpPr>
                <a:spLocks noChangeArrowheads="1"/>
              </p:cNvSpPr>
              <p:nvPr/>
            </p:nvSpPr>
            <p:spPr bwMode="auto">
              <a:xfrm>
                <a:off x="3888" y="2823"/>
                <a:ext cx="51" cy="53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301" name="Oval 1069"/>
              <p:cNvSpPr>
                <a:spLocks noChangeArrowheads="1"/>
              </p:cNvSpPr>
              <p:nvPr/>
            </p:nvSpPr>
            <p:spPr bwMode="auto">
              <a:xfrm>
                <a:off x="3535" y="2823"/>
                <a:ext cx="52" cy="53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302" name="Oval 1070"/>
              <p:cNvSpPr>
                <a:spLocks noChangeArrowheads="1"/>
              </p:cNvSpPr>
              <p:nvPr/>
            </p:nvSpPr>
            <p:spPr bwMode="auto">
              <a:xfrm>
                <a:off x="4336" y="3507"/>
                <a:ext cx="32" cy="30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303" name="Oval 1071"/>
              <p:cNvSpPr>
                <a:spLocks noChangeArrowheads="1"/>
              </p:cNvSpPr>
              <p:nvPr/>
            </p:nvSpPr>
            <p:spPr bwMode="auto">
              <a:xfrm>
                <a:off x="4176" y="2576"/>
                <a:ext cx="30" cy="32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304" name="Oval 1072"/>
              <p:cNvSpPr>
                <a:spLocks noChangeArrowheads="1"/>
              </p:cNvSpPr>
              <p:nvPr/>
            </p:nvSpPr>
            <p:spPr bwMode="auto">
              <a:xfrm>
                <a:off x="3897" y="2494"/>
                <a:ext cx="31" cy="31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305" name="Oval 1073"/>
              <p:cNvSpPr>
                <a:spLocks noChangeArrowheads="1"/>
              </p:cNvSpPr>
              <p:nvPr/>
            </p:nvSpPr>
            <p:spPr bwMode="auto">
              <a:xfrm>
                <a:off x="3679" y="2408"/>
                <a:ext cx="30" cy="32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306" name="Oval 1074"/>
              <p:cNvSpPr>
                <a:spLocks noChangeArrowheads="1"/>
              </p:cNvSpPr>
              <p:nvPr/>
            </p:nvSpPr>
            <p:spPr bwMode="auto">
              <a:xfrm>
                <a:off x="3430" y="2073"/>
                <a:ext cx="31" cy="30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307" name="Oval 1075"/>
              <p:cNvSpPr>
                <a:spLocks noChangeArrowheads="1"/>
              </p:cNvSpPr>
              <p:nvPr/>
            </p:nvSpPr>
            <p:spPr bwMode="auto">
              <a:xfrm>
                <a:off x="2992" y="2576"/>
                <a:ext cx="31" cy="32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308" name="Oval 1076"/>
              <p:cNvSpPr>
                <a:spLocks noChangeArrowheads="1"/>
              </p:cNvSpPr>
              <p:nvPr/>
            </p:nvSpPr>
            <p:spPr bwMode="auto">
              <a:xfrm>
                <a:off x="4060" y="3028"/>
                <a:ext cx="32" cy="30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309" name="Freeform 1077"/>
              <p:cNvSpPr>
                <a:spLocks/>
              </p:cNvSpPr>
              <p:nvPr/>
            </p:nvSpPr>
            <p:spPr bwMode="auto">
              <a:xfrm>
                <a:off x="4110" y="2699"/>
                <a:ext cx="159" cy="126"/>
              </a:xfrm>
              <a:custGeom>
                <a:avLst/>
                <a:gdLst/>
                <a:ahLst/>
                <a:cxnLst>
                  <a:cxn ang="0">
                    <a:pos x="157" y="0"/>
                  </a:cxn>
                  <a:cxn ang="0">
                    <a:pos x="0" y="0"/>
                  </a:cxn>
                  <a:cxn ang="0">
                    <a:pos x="80" y="123"/>
                  </a:cxn>
                  <a:cxn ang="0">
                    <a:pos x="157" y="0"/>
                  </a:cxn>
                  <a:cxn ang="0">
                    <a:pos x="157" y="0"/>
                  </a:cxn>
                </a:cxnLst>
                <a:rect l="0" t="0" r="r" b="b"/>
                <a:pathLst>
                  <a:path w="157" h="123">
                    <a:moveTo>
                      <a:pt x="157" y="0"/>
                    </a:moveTo>
                    <a:lnTo>
                      <a:pt x="0" y="0"/>
                    </a:lnTo>
                    <a:lnTo>
                      <a:pt x="80" y="123"/>
                    </a:lnTo>
                    <a:lnTo>
                      <a:pt x="157" y="0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310" name="Oval 1078"/>
              <p:cNvSpPr>
                <a:spLocks noChangeArrowheads="1"/>
              </p:cNvSpPr>
              <p:nvPr/>
            </p:nvSpPr>
            <p:spPr bwMode="auto">
              <a:xfrm>
                <a:off x="4165" y="2823"/>
                <a:ext cx="52" cy="53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311" name="Rectangle 1079"/>
              <p:cNvSpPr>
                <a:spLocks noChangeArrowheads="1"/>
              </p:cNvSpPr>
              <p:nvPr/>
            </p:nvSpPr>
            <p:spPr bwMode="auto">
              <a:xfrm>
                <a:off x="1856" y="3699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19</a:t>
                </a:r>
                <a:endParaRPr lang="en-US" sz="4400"/>
              </a:p>
            </p:txBody>
          </p:sp>
          <p:sp>
            <p:nvSpPr>
              <p:cNvPr id="864312" name="Rectangle 1080"/>
              <p:cNvSpPr>
                <a:spLocks noChangeArrowheads="1"/>
              </p:cNvSpPr>
              <p:nvPr/>
            </p:nvSpPr>
            <p:spPr bwMode="auto">
              <a:xfrm>
                <a:off x="1938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–</a:t>
                </a:r>
                <a:endParaRPr lang="en-US" sz="4400"/>
              </a:p>
            </p:txBody>
          </p:sp>
          <p:sp>
            <p:nvSpPr>
              <p:cNvPr id="864313" name="Rectangle 1081"/>
              <p:cNvSpPr>
                <a:spLocks noChangeArrowheads="1"/>
              </p:cNvSpPr>
              <p:nvPr/>
            </p:nvSpPr>
            <p:spPr bwMode="auto">
              <a:xfrm>
                <a:off x="1979" y="3699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17</a:t>
                </a:r>
                <a:endParaRPr lang="en-US" sz="4400"/>
              </a:p>
            </p:txBody>
          </p:sp>
          <p:sp>
            <p:nvSpPr>
              <p:cNvPr id="864314" name="Rectangle 1082"/>
              <p:cNvSpPr>
                <a:spLocks noChangeArrowheads="1"/>
              </p:cNvSpPr>
              <p:nvPr/>
            </p:nvSpPr>
            <p:spPr bwMode="auto">
              <a:xfrm>
                <a:off x="1893" y="3967"/>
                <a:ext cx="16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DA</a:t>
                </a:r>
                <a:endParaRPr lang="en-US" sz="4400"/>
              </a:p>
            </p:txBody>
          </p:sp>
          <p:sp>
            <p:nvSpPr>
              <p:cNvPr id="864315" name="Rectangle 1083"/>
              <p:cNvSpPr>
                <a:spLocks noChangeArrowheads="1"/>
              </p:cNvSpPr>
              <p:nvPr/>
            </p:nvSpPr>
            <p:spPr bwMode="auto">
              <a:xfrm>
                <a:off x="2243" y="3698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16</a:t>
                </a:r>
                <a:endParaRPr lang="en-US" sz="4400"/>
              </a:p>
            </p:txBody>
          </p:sp>
          <p:sp>
            <p:nvSpPr>
              <p:cNvPr id="864316" name="Rectangle 1084"/>
              <p:cNvSpPr>
                <a:spLocks noChangeArrowheads="1"/>
              </p:cNvSpPr>
              <p:nvPr/>
            </p:nvSpPr>
            <p:spPr bwMode="auto">
              <a:xfrm>
                <a:off x="2326" y="3698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–</a:t>
                </a:r>
                <a:endParaRPr lang="en-US" sz="4400"/>
              </a:p>
            </p:txBody>
          </p:sp>
          <p:sp>
            <p:nvSpPr>
              <p:cNvPr id="864317" name="Rectangle 1085"/>
              <p:cNvSpPr>
                <a:spLocks noChangeArrowheads="1"/>
              </p:cNvSpPr>
              <p:nvPr/>
            </p:nvSpPr>
            <p:spPr bwMode="auto">
              <a:xfrm>
                <a:off x="2366" y="3698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14</a:t>
                </a:r>
                <a:endParaRPr lang="en-US" sz="4400"/>
              </a:p>
            </p:txBody>
          </p:sp>
          <p:sp>
            <p:nvSpPr>
              <p:cNvPr id="864318" name="Rectangle 1086"/>
              <p:cNvSpPr>
                <a:spLocks noChangeArrowheads="1"/>
              </p:cNvSpPr>
              <p:nvPr/>
            </p:nvSpPr>
            <p:spPr bwMode="auto">
              <a:xfrm>
                <a:off x="2277" y="3966"/>
                <a:ext cx="16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AA</a:t>
                </a:r>
                <a:endParaRPr lang="en-US" sz="4400"/>
              </a:p>
            </p:txBody>
          </p:sp>
          <p:sp>
            <p:nvSpPr>
              <p:cNvPr id="864319" name="Rectangle 1087"/>
              <p:cNvSpPr>
                <a:spLocks noChangeArrowheads="1"/>
              </p:cNvSpPr>
              <p:nvPr/>
            </p:nvSpPr>
            <p:spPr bwMode="auto">
              <a:xfrm>
                <a:off x="2642" y="3699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13</a:t>
                </a:r>
                <a:endParaRPr lang="en-US" sz="4400"/>
              </a:p>
            </p:txBody>
          </p:sp>
          <p:sp>
            <p:nvSpPr>
              <p:cNvPr id="864320" name="Rectangle 1088"/>
              <p:cNvSpPr>
                <a:spLocks noChangeArrowheads="1"/>
              </p:cNvSpPr>
              <p:nvPr/>
            </p:nvSpPr>
            <p:spPr bwMode="auto">
              <a:xfrm>
                <a:off x="2724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–</a:t>
                </a:r>
                <a:endParaRPr lang="en-US" sz="4400"/>
              </a:p>
            </p:txBody>
          </p:sp>
          <p:sp>
            <p:nvSpPr>
              <p:cNvPr id="864321" name="Rectangle 1089"/>
              <p:cNvSpPr>
                <a:spLocks noChangeArrowheads="1"/>
              </p:cNvSpPr>
              <p:nvPr/>
            </p:nvSpPr>
            <p:spPr bwMode="auto">
              <a:xfrm>
                <a:off x="2765" y="3699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11</a:t>
                </a:r>
                <a:endParaRPr lang="en-US" sz="4400"/>
              </a:p>
            </p:txBody>
          </p:sp>
          <p:sp>
            <p:nvSpPr>
              <p:cNvPr id="864322" name="Rectangle 1090"/>
              <p:cNvSpPr>
                <a:spLocks noChangeArrowheads="1"/>
              </p:cNvSpPr>
              <p:nvPr/>
            </p:nvSpPr>
            <p:spPr bwMode="auto">
              <a:xfrm>
                <a:off x="2682" y="3967"/>
                <a:ext cx="1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BA</a:t>
                </a:r>
                <a:endParaRPr lang="en-US" sz="4400"/>
              </a:p>
            </p:txBody>
          </p:sp>
          <p:sp>
            <p:nvSpPr>
              <p:cNvPr id="864323" name="Rectangle 1091"/>
              <p:cNvSpPr>
                <a:spLocks noChangeArrowheads="1"/>
              </p:cNvSpPr>
              <p:nvPr/>
            </p:nvSpPr>
            <p:spPr bwMode="auto">
              <a:xfrm>
                <a:off x="2988" y="3699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10</a:t>
                </a:r>
                <a:endParaRPr lang="en-US" sz="4400"/>
              </a:p>
            </p:txBody>
          </p:sp>
          <p:sp>
            <p:nvSpPr>
              <p:cNvPr id="864324" name="Rectangle 1092"/>
              <p:cNvSpPr>
                <a:spLocks noChangeArrowheads="1"/>
              </p:cNvSpPr>
              <p:nvPr/>
            </p:nvSpPr>
            <p:spPr bwMode="auto">
              <a:xfrm>
                <a:off x="2961" y="3967"/>
                <a:ext cx="1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MB</a:t>
                </a:r>
                <a:endParaRPr lang="en-US" sz="4400"/>
              </a:p>
            </p:txBody>
          </p:sp>
          <p:sp>
            <p:nvSpPr>
              <p:cNvPr id="864325" name="Rectangle 1093"/>
              <p:cNvSpPr>
                <a:spLocks noChangeArrowheads="1"/>
              </p:cNvSpPr>
              <p:nvPr/>
            </p:nvSpPr>
            <p:spPr bwMode="auto">
              <a:xfrm>
                <a:off x="3309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9</a:t>
                </a:r>
                <a:endParaRPr lang="en-US" sz="4400"/>
              </a:p>
            </p:txBody>
          </p:sp>
          <p:sp>
            <p:nvSpPr>
              <p:cNvPr id="864326" name="Rectangle 1094"/>
              <p:cNvSpPr>
                <a:spLocks noChangeArrowheads="1"/>
              </p:cNvSpPr>
              <p:nvPr/>
            </p:nvSpPr>
            <p:spPr bwMode="auto">
              <a:xfrm>
                <a:off x="3349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–</a:t>
                </a:r>
                <a:endParaRPr lang="en-US" sz="4400"/>
              </a:p>
            </p:txBody>
          </p:sp>
          <p:sp>
            <p:nvSpPr>
              <p:cNvPr id="864327" name="Rectangle 1095"/>
              <p:cNvSpPr>
                <a:spLocks noChangeArrowheads="1"/>
              </p:cNvSpPr>
              <p:nvPr/>
            </p:nvSpPr>
            <p:spPr bwMode="auto">
              <a:xfrm>
                <a:off x="3391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6</a:t>
                </a:r>
                <a:endParaRPr lang="en-US" sz="4400"/>
              </a:p>
            </p:txBody>
          </p:sp>
          <p:sp>
            <p:nvSpPr>
              <p:cNvPr id="864328" name="Rectangle 1096"/>
              <p:cNvSpPr>
                <a:spLocks noChangeArrowheads="1"/>
              </p:cNvSpPr>
              <p:nvPr/>
            </p:nvSpPr>
            <p:spPr bwMode="auto">
              <a:xfrm>
                <a:off x="3322" y="3967"/>
                <a:ext cx="130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FS</a:t>
                </a:r>
                <a:endParaRPr lang="en-US" sz="4400"/>
              </a:p>
            </p:txBody>
          </p:sp>
          <p:sp>
            <p:nvSpPr>
              <p:cNvPr id="864329" name="Rectangle 1097"/>
              <p:cNvSpPr>
                <a:spLocks noChangeArrowheads="1"/>
              </p:cNvSpPr>
              <p:nvPr/>
            </p:nvSpPr>
            <p:spPr bwMode="auto">
              <a:xfrm>
                <a:off x="3673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5</a:t>
                </a:r>
                <a:endParaRPr lang="en-US" sz="4400"/>
              </a:p>
            </p:txBody>
          </p:sp>
          <p:sp>
            <p:nvSpPr>
              <p:cNvPr id="864330" name="Rectangle 1098"/>
              <p:cNvSpPr>
                <a:spLocks noChangeArrowheads="1"/>
              </p:cNvSpPr>
              <p:nvPr/>
            </p:nvSpPr>
            <p:spPr bwMode="auto">
              <a:xfrm>
                <a:off x="3621" y="3967"/>
                <a:ext cx="18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MD</a:t>
                </a:r>
                <a:endParaRPr lang="en-US" sz="4400"/>
              </a:p>
            </p:txBody>
          </p:sp>
          <p:sp>
            <p:nvSpPr>
              <p:cNvPr id="864331" name="Rectangle 1099"/>
              <p:cNvSpPr>
                <a:spLocks noChangeArrowheads="1"/>
              </p:cNvSpPr>
              <p:nvPr/>
            </p:nvSpPr>
            <p:spPr bwMode="auto">
              <a:xfrm>
                <a:off x="3896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4</a:t>
                </a:r>
                <a:endParaRPr lang="en-US" sz="4400"/>
              </a:p>
            </p:txBody>
          </p:sp>
          <p:sp>
            <p:nvSpPr>
              <p:cNvPr id="864332" name="Rectangle 1100"/>
              <p:cNvSpPr>
                <a:spLocks noChangeArrowheads="1"/>
              </p:cNvSpPr>
              <p:nvPr/>
            </p:nvSpPr>
            <p:spPr bwMode="auto">
              <a:xfrm>
                <a:off x="3846" y="3967"/>
                <a:ext cx="19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RW</a:t>
                </a:r>
                <a:endParaRPr lang="en-US" sz="4400"/>
              </a:p>
            </p:txBody>
          </p:sp>
          <p:sp>
            <p:nvSpPr>
              <p:cNvPr id="864333" name="Rectangle 1101"/>
              <p:cNvSpPr>
                <a:spLocks noChangeArrowheads="1"/>
              </p:cNvSpPr>
              <p:nvPr/>
            </p:nvSpPr>
            <p:spPr bwMode="auto">
              <a:xfrm>
                <a:off x="4112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3</a:t>
                </a:r>
                <a:endParaRPr lang="en-US" sz="4400"/>
              </a:p>
            </p:txBody>
          </p:sp>
          <p:sp>
            <p:nvSpPr>
              <p:cNvPr id="864334" name="Rectangle 1102"/>
              <p:cNvSpPr>
                <a:spLocks noChangeArrowheads="1"/>
              </p:cNvSpPr>
              <p:nvPr/>
            </p:nvSpPr>
            <p:spPr bwMode="auto">
              <a:xfrm>
                <a:off x="4053" y="3967"/>
                <a:ext cx="21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MW</a:t>
                </a:r>
                <a:endParaRPr lang="en-US" sz="4400"/>
              </a:p>
            </p:txBody>
          </p:sp>
          <p:sp>
            <p:nvSpPr>
              <p:cNvPr id="864335" name="Rectangle 1103"/>
              <p:cNvSpPr>
                <a:spLocks noChangeArrowheads="1"/>
              </p:cNvSpPr>
              <p:nvPr/>
            </p:nvSpPr>
            <p:spPr bwMode="auto">
              <a:xfrm>
                <a:off x="4326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2</a:t>
                </a:r>
                <a:endParaRPr lang="en-US" sz="4400"/>
              </a:p>
            </p:txBody>
          </p:sp>
          <p:sp>
            <p:nvSpPr>
              <p:cNvPr id="864336" name="Rectangle 1104"/>
              <p:cNvSpPr>
                <a:spLocks noChangeArrowheads="1"/>
              </p:cNvSpPr>
              <p:nvPr/>
            </p:nvSpPr>
            <p:spPr bwMode="auto">
              <a:xfrm>
                <a:off x="4295" y="3967"/>
                <a:ext cx="14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PL</a:t>
                </a:r>
                <a:endParaRPr lang="en-US" sz="4400"/>
              </a:p>
            </p:txBody>
          </p:sp>
          <p:sp>
            <p:nvSpPr>
              <p:cNvPr id="864337" name="Rectangle 1105"/>
              <p:cNvSpPr>
                <a:spLocks noChangeArrowheads="1"/>
              </p:cNvSpPr>
              <p:nvPr/>
            </p:nvSpPr>
            <p:spPr bwMode="auto">
              <a:xfrm>
                <a:off x="4550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</a:t>
                </a:r>
                <a:endParaRPr lang="en-US" sz="4400"/>
              </a:p>
            </p:txBody>
          </p:sp>
          <p:sp>
            <p:nvSpPr>
              <p:cNvPr id="864338" name="Rectangle 1106"/>
              <p:cNvSpPr>
                <a:spLocks noChangeArrowheads="1"/>
              </p:cNvSpPr>
              <p:nvPr/>
            </p:nvSpPr>
            <p:spPr bwMode="auto">
              <a:xfrm>
                <a:off x="4523" y="3967"/>
                <a:ext cx="13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JB</a:t>
                </a:r>
                <a:endParaRPr lang="en-US" sz="4400"/>
              </a:p>
            </p:txBody>
          </p:sp>
          <p:sp>
            <p:nvSpPr>
              <p:cNvPr id="864339" name="Rectangle 1107"/>
              <p:cNvSpPr>
                <a:spLocks noChangeArrowheads="1"/>
              </p:cNvSpPr>
              <p:nvPr/>
            </p:nvSpPr>
            <p:spPr bwMode="auto">
              <a:xfrm>
                <a:off x="4774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0</a:t>
                </a:r>
                <a:endParaRPr lang="en-US" sz="4400"/>
              </a:p>
            </p:txBody>
          </p:sp>
          <p:sp>
            <p:nvSpPr>
              <p:cNvPr id="864340" name="Rectangle 1108"/>
              <p:cNvSpPr>
                <a:spLocks noChangeArrowheads="1"/>
              </p:cNvSpPr>
              <p:nvPr/>
            </p:nvSpPr>
            <p:spPr bwMode="auto">
              <a:xfrm>
                <a:off x="4734" y="3967"/>
                <a:ext cx="1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BC</a:t>
                </a:r>
                <a:endParaRPr lang="en-US" sz="4400"/>
              </a:p>
            </p:txBody>
          </p:sp>
          <p:sp>
            <p:nvSpPr>
              <p:cNvPr id="864341" name="Rectangle 1109"/>
              <p:cNvSpPr>
                <a:spLocks noChangeArrowheads="1"/>
              </p:cNvSpPr>
              <p:nvPr/>
            </p:nvSpPr>
            <p:spPr bwMode="auto">
              <a:xfrm>
                <a:off x="3013" y="1202"/>
                <a:ext cx="53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Instruction</a:t>
                </a:r>
                <a:endParaRPr lang="en-US" sz="4400"/>
              </a:p>
            </p:txBody>
          </p:sp>
          <p:sp>
            <p:nvSpPr>
              <p:cNvPr id="864342" name="Freeform 1110"/>
              <p:cNvSpPr>
                <a:spLocks/>
              </p:cNvSpPr>
              <p:nvPr/>
            </p:nvSpPr>
            <p:spPr bwMode="auto">
              <a:xfrm>
                <a:off x="1945" y="1316"/>
                <a:ext cx="2526" cy="343"/>
              </a:xfrm>
              <a:custGeom>
                <a:avLst/>
                <a:gdLst/>
                <a:ahLst/>
                <a:cxnLst>
                  <a:cxn ang="0">
                    <a:pos x="1172" y="334"/>
                  </a:cxn>
                  <a:cxn ang="0">
                    <a:pos x="0" y="334"/>
                  </a:cxn>
                  <a:cxn ang="0">
                    <a:pos x="0" y="0"/>
                  </a:cxn>
                  <a:cxn ang="0">
                    <a:pos x="1172" y="0"/>
                  </a:cxn>
                  <a:cxn ang="0">
                    <a:pos x="2500" y="0"/>
                  </a:cxn>
                  <a:cxn ang="0">
                    <a:pos x="2500" y="334"/>
                  </a:cxn>
                  <a:cxn ang="0">
                    <a:pos x="1172" y="334"/>
                  </a:cxn>
                </a:cxnLst>
                <a:rect l="0" t="0" r="r" b="b"/>
                <a:pathLst>
                  <a:path w="2500" h="334">
                    <a:moveTo>
                      <a:pt x="1172" y="334"/>
                    </a:moveTo>
                    <a:lnTo>
                      <a:pt x="0" y="334"/>
                    </a:lnTo>
                    <a:lnTo>
                      <a:pt x="0" y="0"/>
                    </a:lnTo>
                    <a:lnTo>
                      <a:pt x="1172" y="0"/>
                    </a:lnTo>
                    <a:lnTo>
                      <a:pt x="2500" y="0"/>
                    </a:lnTo>
                    <a:lnTo>
                      <a:pt x="2500" y="334"/>
                    </a:lnTo>
                    <a:lnTo>
                      <a:pt x="1172" y="334"/>
                    </a:lnTo>
                    <a:close/>
                  </a:path>
                </a:pathLst>
              </a:custGeom>
              <a:noFill/>
              <a:ln w="15875" cap="flat">
                <a:solidFill>
                  <a:srgbClr val="00A0C6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343" name="Rectangle 1111"/>
              <p:cNvSpPr>
                <a:spLocks noChangeArrowheads="1"/>
              </p:cNvSpPr>
              <p:nvPr/>
            </p:nvSpPr>
            <p:spPr bwMode="auto">
              <a:xfrm>
                <a:off x="2424" y="1392"/>
                <a:ext cx="36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Opcode</a:t>
                </a:r>
                <a:endParaRPr lang="en-US" sz="4400"/>
              </a:p>
            </p:txBody>
          </p:sp>
          <p:sp>
            <p:nvSpPr>
              <p:cNvPr id="864344" name="Rectangle 1112"/>
              <p:cNvSpPr>
                <a:spLocks noChangeArrowheads="1"/>
              </p:cNvSpPr>
              <p:nvPr/>
            </p:nvSpPr>
            <p:spPr bwMode="auto">
              <a:xfrm>
                <a:off x="3297" y="1395"/>
                <a:ext cx="16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DR</a:t>
                </a:r>
                <a:endParaRPr lang="en-US" sz="4400"/>
              </a:p>
            </p:txBody>
          </p:sp>
          <p:sp>
            <p:nvSpPr>
              <p:cNvPr id="864345" name="Rectangle 1113"/>
              <p:cNvSpPr>
                <a:spLocks noChangeArrowheads="1"/>
              </p:cNvSpPr>
              <p:nvPr/>
            </p:nvSpPr>
            <p:spPr bwMode="auto">
              <a:xfrm>
                <a:off x="3747" y="1395"/>
                <a:ext cx="14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SA</a:t>
                </a:r>
                <a:endParaRPr lang="en-US" sz="4400"/>
              </a:p>
            </p:txBody>
          </p:sp>
          <p:sp>
            <p:nvSpPr>
              <p:cNvPr id="864346" name="Rectangle 1114"/>
              <p:cNvSpPr>
                <a:spLocks noChangeArrowheads="1"/>
              </p:cNvSpPr>
              <p:nvPr/>
            </p:nvSpPr>
            <p:spPr bwMode="auto">
              <a:xfrm>
                <a:off x="4197" y="1395"/>
                <a:ext cx="13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SB</a:t>
                </a:r>
                <a:endParaRPr lang="en-US" sz="4400"/>
              </a:p>
            </p:txBody>
          </p:sp>
          <p:sp>
            <p:nvSpPr>
              <p:cNvPr id="864347" name="Rectangle 1115"/>
              <p:cNvSpPr>
                <a:spLocks noChangeArrowheads="1"/>
              </p:cNvSpPr>
              <p:nvPr/>
            </p:nvSpPr>
            <p:spPr bwMode="auto">
              <a:xfrm>
                <a:off x="3094" y="4161"/>
                <a:ext cx="650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Control word</a:t>
                </a:r>
                <a:endParaRPr lang="en-US" sz="4400"/>
              </a:p>
            </p:txBody>
          </p:sp>
          <p:sp>
            <p:nvSpPr>
              <p:cNvPr id="864348" name="Rectangle 1116"/>
              <p:cNvSpPr>
                <a:spLocks noChangeArrowheads="1"/>
              </p:cNvSpPr>
              <p:nvPr/>
            </p:nvSpPr>
            <p:spPr bwMode="auto">
              <a:xfrm>
                <a:off x="1767" y="3681"/>
                <a:ext cx="3133" cy="460"/>
              </a:xfrm>
              <a:prstGeom prst="rect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349" name="Rectangle 1117"/>
              <p:cNvSpPr>
                <a:spLocks noChangeArrowheads="1"/>
              </p:cNvSpPr>
              <p:nvPr/>
            </p:nvSpPr>
            <p:spPr bwMode="auto">
              <a:xfrm>
                <a:off x="2062" y="1546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15</a:t>
                </a:r>
                <a:endParaRPr lang="en-US" sz="4400"/>
              </a:p>
            </p:txBody>
          </p:sp>
          <p:sp>
            <p:nvSpPr>
              <p:cNvPr id="864350" name="Rectangle 1118"/>
              <p:cNvSpPr>
                <a:spLocks noChangeArrowheads="1"/>
              </p:cNvSpPr>
              <p:nvPr/>
            </p:nvSpPr>
            <p:spPr bwMode="auto">
              <a:xfrm>
                <a:off x="2219" y="1546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14</a:t>
                </a:r>
                <a:endParaRPr lang="en-US" sz="4400"/>
              </a:p>
            </p:txBody>
          </p:sp>
          <p:sp>
            <p:nvSpPr>
              <p:cNvPr id="864351" name="Rectangle 1119"/>
              <p:cNvSpPr>
                <a:spLocks noChangeArrowheads="1"/>
              </p:cNvSpPr>
              <p:nvPr/>
            </p:nvSpPr>
            <p:spPr bwMode="auto">
              <a:xfrm>
                <a:off x="2376" y="1546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13</a:t>
                </a:r>
                <a:endParaRPr lang="en-US" sz="4400"/>
              </a:p>
            </p:txBody>
          </p:sp>
          <p:sp>
            <p:nvSpPr>
              <p:cNvPr id="864352" name="Rectangle 1120"/>
              <p:cNvSpPr>
                <a:spLocks noChangeArrowheads="1"/>
              </p:cNvSpPr>
              <p:nvPr/>
            </p:nvSpPr>
            <p:spPr bwMode="auto">
              <a:xfrm>
                <a:off x="2534" y="1546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12</a:t>
                </a:r>
                <a:endParaRPr lang="en-US" sz="4400"/>
              </a:p>
            </p:txBody>
          </p:sp>
          <p:sp>
            <p:nvSpPr>
              <p:cNvPr id="864353" name="Rectangle 1121"/>
              <p:cNvSpPr>
                <a:spLocks noChangeArrowheads="1"/>
              </p:cNvSpPr>
              <p:nvPr/>
            </p:nvSpPr>
            <p:spPr bwMode="auto">
              <a:xfrm>
                <a:off x="2690" y="1546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11</a:t>
                </a:r>
                <a:endParaRPr lang="en-US" sz="4400"/>
              </a:p>
            </p:txBody>
          </p:sp>
          <p:sp>
            <p:nvSpPr>
              <p:cNvPr id="864354" name="Rectangle 1122"/>
              <p:cNvSpPr>
                <a:spLocks noChangeArrowheads="1"/>
              </p:cNvSpPr>
              <p:nvPr/>
            </p:nvSpPr>
            <p:spPr bwMode="auto">
              <a:xfrm>
                <a:off x="2848" y="1546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10</a:t>
                </a:r>
                <a:endParaRPr lang="en-US" sz="4400"/>
              </a:p>
            </p:txBody>
          </p:sp>
          <p:sp>
            <p:nvSpPr>
              <p:cNvPr id="864355" name="Rectangle 1123"/>
              <p:cNvSpPr>
                <a:spLocks noChangeArrowheads="1"/>
              </p:cNvSpPr>
              <p:nvPr/>
            </p:nvSpPr>
            <p:spPr bwMode="auto">
              <a:xfrm>
                <a:off x="3026" y="1547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9</a:t>
                </a:r>
                <a:endParaRPr lang="en-US" sz="4400"/>
              </a:p>
            </p:txBody>
          </p:sp>
          <p:sp>
            <p:nvSpPr>
              <p:cNvPr id="864356" name="Rectangle 1124"/>
              <p:cNvSpPr>
                <a:spLocks noChangeArrowheads="1"/>
              </p:cNvSpPr>
              <p:nvPr/>
            </p:nvSpPr>
            <p:spPr bwMode="auto">
              <a:xfrm>
                <a:off x="3300" y="1545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8</a:t>
                </a:r>
                <a:endParaRPr lang="en-US" sz="4400"/>
              </a:p>
            </p:txBody>
          </p:sp>
          <p:sp>
            <p:nvSpPr>
              <p:cNvPr id="864357" name="Rectangle 1125"/>
              <p:cNvSpPr>
                <a:spLocks noChangeArrowheads="1"/>
              </p:cNvSpPr>
              <p:nvPr/>
            </p:nvSpPr>
            <p:spPr bwMode="auto">
              <a:xfrm>
                <a:off x="3341" y="1545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–</a:t>
                </a:r>
                <a:endParaRPr lang="en-US" sz="4400"/>
              </a:p>
            </p:txBody>
          </p:sp>
          <p:sp>
            <p:nvSpPr>
              <p:cNvPr id="864358" name="Rectangle 1126"/>
              <p:cNvSpPr>
                <a:spLocks noChangeArrowheads="1"/>
              </p:cNvSpPr>
              <p:nvPr/>
            </p:nvSpPr>
            <p:spPr bwMode="auto">
              <a:xfrm>
                <a:off x="3381" y="1545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6</a:t>
                </a:r>
                <a:endParaRPr lang="en-US" sz="4400"/>
              </a:p>
            </p:txBody>
          </p:sp>
          <p:sp>
            <p:nvSpPr>
              <p:cNvPr id="864359" name="Rectangle 1127"/>
              <p:cNvSpPr>
                <a:spLocks noChangeArrowheads="1"/>
              </p:cNvSpPr>
              <p:nvPr/>
            </p:nvSpPr>
            <p:spPr bwMode="auto">
              <a:xfrm>
                <a:off x="3743" y="1544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5</a:t>
                </a:r>
                <a:endParaRPr lang="en-US" sz="4400"/>
              </a:p>
            </p:txBody>
          </p:sp>
          <p:sp>
            <p:nvSpPr>
              <p:cNvPr id="864360" name="Rectangle 1128"/>
              <p:cNvSpPr>
                <a:spLocks noChangeArrowheads="1"/>
              </p:cNvSpPr>
              <p:nvPr/>
            </p:nvSpPr>
            <p:spPr bwMode="auto">
              <a:xfrm>
                <a:off x="3784" y="1544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–</a:t>
                </a:r>
                <a:endParaRPr lang="en-US" sz="4400"/>
              </a:p>
            </p:txBody>
          </p:sp>
          <p:sp>
            <p:nvSpPr>
              <p:cNvPr id="864361" name="Rectangle 1129"/>
              <p:cNvSpPr>
                <a:spLocks noChangeArrowheads="1"/>
              </p:cNvSpPr>
              <p:nvPr/>
            </p:nvSpPr>
            <p:spPr bwMode="auto">
              <a:xfrm>
                <a:off x="3825" y="1544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3</a:t>
                </a:r>
                <a:endParaRPr lang="en-US" sz="4400"/>
              </a:p>
            </p:txBody>
          </p:sp>
          <p:sp>
            <p:nvSpPr>
              <p:cNvPr id="864362" name="Rectangle 1130"/>
              <p:cNvSpPr>
                <a:spLocks noChangeArrowheads="1"/>
              </p:cNvSpPr>
              <p:nvPr/>
            </p:nvSpPr>
            <p:spPr bwMode="auto">
              <a:xfrm>
                <a:off x="4186" y="1545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2</a:t>
                </a:r>
                <a:endParaRPr lang="en-US" sz="4400"/>
              </a:p>
            </p:txBody>
          </p:sp>
          <p:sp>
            <p:nvSpPr>
              <p:cNvPr id="864363" name="Rectangle 1131"/>
              <p:cNvSpPr>
                <a:spLocks noChangeArrowheads="1"/>
              </p:cNvSpPr>
              <p:nvPr/>
            </p:nvSpPr>
            <p:spPr bwMode="auto">
              <a:xfrm>
                <a:off x="4227" y="1545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–</a:t>
                </a:r>
                <a:endParaRPr lang="en-US" sz="4400"/>
              </a:p>
            </p:txBody>
          </p:sp>
          <p:sp>
            <p:nvSpPr>
              <p:cNvPr id="864364" name="Rectangle 1132"/>
              <p:cNvSpPr>
                <a:spLocks noChangeArrowheads="1"/>
              </p:cNvSpPr>
              <p:nvPr/>
            </p:nvSpPr>
            <p:spPr bwMode="auto">
              <a:xfrm>
                <a:off x="4268" y="1545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0</a:t>
                </a:r>
                <a:endParaRPr lang="en-US" sz="4400"/>
              </a:p>
            </p:txBody>
          </p:sp>
        </p:grpSp>
        <p:sp>
          <p:nvSpPr>
            <p:cNvPr id="864365" name="Text Box 1133"/>
            <p:cNvSpPr txBox="1">
              <a:spLocks noChangeArrowheads="1"/>
            </p:cNvSpPr>
            <p:nvPr/>
          </p:nvSpPr>
          <p:spPr bwMode="auto">
            <a:xfrm>
              <a:off x="1602" y="956"/>
              <a:ext cx="11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1  0  0   0   0  1  0</a:t>
              </a:r>
            </a:p>
          </p:txBody>
        </p:sp>
        <p:sp>
          <p:nvSpPr>
            <p:cNvPr id="864366" name="Text Box 1134"/>
            <p:cNvSpPr txBox="1">
              <a:spLocks noChangeArrowheads="1"/>
            </p:cNvSpPr>
            <p:nvPr/>
          </p:nvSpPr>
          <p:spPr bwMode="auto">
            <a:xfrm>
              <a:off x="2526" y="348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64367" name="Text Box 1135"/>
            <p:cNvSpPr txBox="1">
              <a:spLocks noChangeArrowheads="1"/>
            </p:cNvSpPr>
            <p:nvPr/>
          </p:nvSpPr>
          <p:spPr bwMode="auto">
            <a:xfrm>
              <a:off x="3414" y="347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64368" name="Text Box 1136"/>
            <p:cNvSpPr txBox="1">
              <a:spLocks noChangeArrowheads="1"/>
            </p:cNvSpPr>
            <p:nvPr/>
          </p:nvSpPr>
          <p:spPr bwMode="auto">
            <a:xfrm>
              <a:off x="2694" y="3488"/>
              <a:ext cx="5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0 0 1 0</a:t>
              </a:r>
            </a:p>
          </p:txBody>
        </p:sp>
        <p:sp>
          <p:nvSpPr>
            <p:cNvPr id="864369" name="Text Box 1137"/>
            <p:cNvSpPr txBox="1">
              <a:spLocks noChangeArrowheads="1"/>
            </p:cNvSpPr>
            <p:nvPr/>
          </p:nvSpPr>
          <p:spPr bwMode="auto">
            <a:xfrm>
              <a:off x="3180" y="348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64370" name="Text Box 1138"/>
            <p:cNvSpPr txBox="1">
              <a:spLocks noChangeArrowheads="1"/>
            </p:cNvSpPr>
            <p:nvPr/>
          </p:nvSpPr>
          <p:spPr bwMode="auto">
            <a:xfrm>
              <a:off x="3840" y="347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64371" name="Text Box 1139"/>
            <p:cNvSpPr txBox="1">
              <a:spLocks noChangeArrowheads="1"/>
            </p:cNvSpPr>
            <p:nvPr/>
          </p:nvSpPr>
          <p:spPr bwMode="auto">
            <a:xfrm>
              <a:off x="3636" y="347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64372" name="Text Box 1140"/>
            <p:cNvSpPr txBox="1">
              <a:spLocks noChangeArrowheads="1"/>
            </p:cNvSpPr>
            <p:nvPr/>
          </p:nvSpPr>
          <p:spPr bwMode="auto">
            <a:xfrm>
              <a:off x="4062" y="347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64373" name="Text Box 1141"/>
            <p:cNvSpPr txBox="1">
              <a:spLocks noChangeArrowheads="1"/>
            </p:cNvSpPr>
            <p:nvPr/>
          </p:nvSpPr>
          <p:spPr bwMode="auto">
            <a:xfrm>
              <a:off x="4278" y="347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2"/>
          <p:cNvGrpSpPr>
            <a:grpSpLocks/>
          </p:cNvGrpSpPr>
          <p:nvPr/>
        </p:nvGrpSpPr>
        <p:grpSpPr bwMode="auto">
          <a:xfrm>
            <a:off x="201613" y="100013"/>
            <a:ext cx="8396287" cy="6661150"/>
            <a:chOff x="127" y="63"/>
            <a:chExt cx="5289" cy="4196"/>
          </a:xfrm>
        </p:grpSpPr>
        <p:grpSp>
          <p:nvGrpSpPr>
            <p:cNvPr id="3" name="Group 196"/>
            <p:cNvGrpSpPr>
              <a:grpSpLocks/>
            </p:cNvGrpSpPr>
            <p:nvPr/>
          </p:nvGrpSpPr>
          <p:grpSpPr bwMode="auto">
            <a:xfrm>
              <a:off x="127" y="63"/>
              <a:ext cx="4339" cy="4196"/>
              <a:chOff x="727" y="63"/>
              <a:chExt cx="4339" cy="4196"/>
            </a:xfrm>
          </p:grpSpPr>
          <p:sp>
            <p:nvSpPr>
              <p:cNvPr id="865285" name="Rectangle 5"/>
              <p:cNvSpPr>
                <a:spLocks noChangeArrowheads="1"/>
              </p:cNvSpPr>
              <p:nvPr/>
            </p:nvSpPr>
            <p:spPr bwMode="auto">
              <a:xfrm>
                <a:off x="727" y="65"/>
                <a:ext cx="1774" cy="2774"/>
              </a:xfrm>
              <a:prstGeom prst="rect">
                <a:avLst/>
              </a:prstGeom>
              <a:solidFill>
                <a:srgbClr val="E5F5F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286" name="Freeform 6"/>
              <p:cNvSpPr>
                <a:spLocks/>
              </p:cNvSpPr>
              <p:nvPr/>
            </p:nvSpPr>
            <p:spPr bwMode="auto">
              <a:xfrm>
                <a:off x="2501" y="63"/>
                <a:ext cx="1642" cy="418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642" y="0"/>
                  </a:cxn>
                  <a:cxn ang="0">
                    <a:pos x="1642" y="4188"/>
                  </a:cxn>
                  <a:cxn ang="0">
                    <a:pos x="0" y="4188"/>
                  </a:cxn>
                  <a:cxn ang="0">
                    <a:pos x="0" y="276"/>
                  </a:cxn>
                  <a:cxn ang="0">
                    <a:pos x="0" y="2"/>
                  </a:cxn>
                </a:cxnLst>
                <a:rect l="0" t="0" r="r" b="b"/>
                <a:pathLst>
                  <a:path w="1642" h="4188">
                    <a:moveTo>
                      <a:pt x="0" y="2"/>
                    </a:moveTo>
                    <a:lnTo>
                      <a:pt x="1642" y="0"/>
                    </a:lnTo>
                    <a:lnTo>
                      <a:pt x="1642" y="4188"/>
                    </a:lnTo>
                    <a:lnTo>
                      <a:pt x="0" y="4188"/>
                    </a:lnTo>
                    <a:lnTo>
                      <a:pt x="0" y="27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287" name="Line 7"/>
              <p:cNvSpPr>
                <a:spLocks noChangeShapeType="1"/>
              </p:cNvSpPr>
              <p:nvPr/>
            </p:nvSpPr>
            <p:spPr bwMode="auto">
              <a:xfrm>
                <a:off x="3607" y="1433"/>
                <a:ext cx="1" cy="33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288" name="Freeform 8"/>
              <p:cNvSpPr>
                <a:spLocks/>
              </p:cNvSpPr>
              <p:nvPr/>
            </p:nvSpPr>
            <p:spPr bwMode="auto">
              <a:xfrm>
                <a:off x="3589" y="1751"/>
                <a:ext cx="38" cy="62"/>
              </a:xfrm>
              <a:custGeom>
                <a:avLst/>
                <a:gdLst/>
                <a:ahLst/>
                <a:cxnLst>
                  <a:cxn ang="0">
                    <a:pos x="9" y="5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3" y="15"/>
                  </a:cxn>
                  <a:cxn ang="0">
                    <a:pos x="9" y="31"/>
                  </a:cxn>
                  <a:cxn ang="0">
                    <a:pos x="6" y="1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9" y="5"/>
                  </a:cxn>
                </a:cxnLst>
                <a:rect l="0" t="0" r="r" b="b"/>
                <a:pathLst>
                  <a:path w="19" h="31">
                    <a:moveTo>
                      <a:pt x="9" y="5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2" y="21"/>
                      <a:pt x="11" y="26"/>
                      <a:pt x="9" y="31"/>
                    </a:cubicBezTo>
                    <a:cubicBezTo>
                      <a:pt x="8" y="26"/>
                      <a:pt x="7" y="21"/>
                      <a:pt x="6" y="1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289" name="Freeform 9"/>
              <p:cNvSpPr>
                <a:spLocks/>
              </p:cNvSpPr>
              <p:nvPr/>
            </p:nvSpPr>
            <p:spPr bwMode="auto">
              <a:xfrm>
                <a:off x="2737" y="1561"/>
                <a:ext cx="756" cy="2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6" y="0"/>
                  </a:cxn>
                  <a:cxn ang="0">
                    <a:pos x="756" y="206"/>
                  </a:cxn>
                </a:cxnLst>
                <a:rect l="0" t="0" r="r" b="b"/>
                <a:pathLst>
                  <a:path w="756" h="206">
                    <a:moveTo>
                      <a:pt x="0" y="0"/>
                    </a:moveTo>
                    <a:lnTo>
                      <a:pt x="756" y="0"/>
                    </a:lnTo>
                    <a:lnTo>
                      <a:pt x="756" y="20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290" name="Freeform 10"/>
              <p:cNvSpPr>
                <a:spLocks/>
              </p:cNvSpPr>
              <p:nvPr/>
            </p:nvSpPr>
            <p:spPr bwMode="auto">
              <a:xfrm>
                <a:off x="3475" y="1751"/>
                <a:ext cx="38" cy="62"/>
              </a:xfrm>
              <a:custGeom>
                <a:avLst/>
                <a:gdLst/>
                <a:ahLst/>
                <a:cxnLst>
                  <a:cxn ang="0">
                    <a:pos x="9" y="5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3" y="15"/>
                  </a:cxn>
                  <a:cxn ang="0">
                    <a:pos x="9" y="31"/>
                  </a:cxn>
                  <a:cxn ang="0">
                    <a:pos x="6" y="1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9" y="5"/>
                  </a:cxn>
                </a:cxnLst>
                <a:rect l="0" t="0" r="r" b="b"/>
                <a:pathLst>
                  <a:path w="19" h="31">
                    <a:moveTo>
                      <a:pt x="9" y="5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2" y="21"/>
                      <a:pt x="10" y="26"/>
                      <a:pt x="9" y="31"/>
                    </a:cubicBezTo>
                    <a:cubicBezTo>
                      <a:pt x="8" y="26"/>
                      <a:pt x="7" y="21"/>
                      <a:pt x="6" y="1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291" name="Line 11"/>
              <p:cNvSpPr>
                <a:spLocks noChangeShapeType="1"/>
              </p:cNvSpPr>
              <p:nvPr/>
            </p:nvSpPr>
            <p:spPr bwMode="auto">
              <a:xfrm>
                <a:off x="3359" y="1433"/>
                <a:ext cx="1" cy="11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292" name="Freeform 12"/>
              <p:cNvSpPr>
                <a:spLocks/>
              </p:cNvSpPr>
              <p:nvPr/>
            </p:nvSpPr>
            <p:spPr bwMode="auto">
              <a:xfrm>
                <a:off x="3341" y="2527"/>
                <a:ext cx="38" cy="64"/>
              </a:xfrm>
              <a:custGeom>
                <a:avLst/>
                <a:gdLst/>
                <a:ahLst/>
                <a:cxnLst>
                  <a:cxn ang="0">
                    <a:pos x="9" y="6"/>
                  </a:cxn>
                  <a:cxn ang="0">
                    <a:pos x="19" y="0"/>
                  </a:cxn>
                  <a:cxn ang="0">
                    <a:pos x="19" y="1"/>
                  </a:cxn>
                  <a:cxn ang="0">
                    <a:pos x="13" y="16"/>
                  </a:cxn>
                  <a:cxn ang="0">
                    <a:pos x="9" y="32"/>
                  </a:cxn>
                  <a:cxn ang="0">
                    <a:pos x="6" y="16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9" y="6"/>
                  </a:cxn>
                </a:cxnLst>
                <a:rect l="0" t="0" r="r" b="b"/>
                <a:pathLst>
                  <a:path w="19" h="32">
                    <a:moveTo>
                      <a:pt x="9" y="6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2" y="21"/>
                      <a:pt x="11" y="27"/>
                      <a:pt x="9" y="32"/>
                    </a:cubicBezTo>
                    <a:cubicBezTo>
                      <a:pt x="8" y="27"/>
                      <a:pt x="7" y="21"/>
                      <a:pt x="6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293" name="Freeform 13"/>
              <p:cNvSpPr>
                <a:spLocks/>
              </p:cNvSpPr>
              <p:nvPr/>
            </p:nvSpPr>
            <p:spPr bwMode="auto">
              <a:xfrm>
                <a:off x="2856" y="903"/>
                <a:ext cx="823" cy="3228"/>
              </a:xfrm>
              <a:custGeom>
                <a:avLst/>
                <a:gdLst/>
                <a:ahLst/>
                <a:cxnLst>
                  <a:cxn ang="0">
                    <a:pos x="823" y="3158"/>
                  </a:cxn>
                  <a:cxn ang="0">
                    <a:pos x="823" y="3224"/>
                  </a:cxn>
                  <a:cxn ang="0">
                    <a:pos x="0" y="3228"/>
                  </a:cxn>
                  <a:cxn ang="0">
                    <a:pos x="0" y="0"/>
                  </a:cxn>
                  <a:cxn ang="0">
                    <a:pos x="637" y="0"/>
                  </a:cxn>
                  <a:cxn ang="0">
                    <a:pos x="637" y="94"/>
                  </a:cxn>
                </a:cxnLst>
                <a:rect l="0" t="0" r="r" b="b"/>
                <a:pathLst>
                  <a:path w="823" h="3228">
                    <a:moveTo>
                      <a:pt x="823" y="3158"/>
                    </a:moveTo>
                    <a:lnTo>
                      <a:pt x="823" y="3224"/>
                    </a:lnTo>
                    <a:lnTo>
                      <a:pt x="0" y="3228"/>
                    </a:lnTo>
                    <a:lnTo>
                      <a:pt x="0" y="0"/>
                    </a:lnTo>
                    <a:lnTo>
                      <a:pt x="637" y="0"/>
                    </a:lnTo>
                    <a:lnTo>
                      <a:pt x="637" y="94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294" name="Freeform 14"/>
              <p:cNvSpPr>
                <a:spLocks/>
              </p:cNvSpPr>
              <p:nvPr/>
            </p:nvSpPr>
            <p:spPr bwMode="auto">
              <a:xfrm>
                <a:off x="3475" y="979"/>
                <a:ext cx="38" cy="64"/>
              </a:xfrm>
              <a:custGeom>
                <a:avLst/>
                <a:gdLst/>
                <a:ahLst/>
                <a:cxnLst>
                  <a:cxn ang="0">
                    <a:pos x="9" y="6"/>
                  </a:cxn>
                  <a:cxn ang="0">
                    <a:pos x="19" y="0"/>
                  </a:cxn>
                  <a:cxn ang="0">
                    <a:pos x="19" y="1"/>
                  </a:cxn>
                  <a:cxn ang="0">
                    <a:pos x="13" y="16"/>
                  </a:cxn>
                  <a:cxn ang="0">
                    <a:pos x="9" y="32"/>
                  </a:cxn>
                  <a:cxn ang="0">
                    <a:pos x="6" y="16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9" y="6"/>
                  </a:cxn>
                </a:cxnLst>
                <a:rect l="0" t="0" r="r" b="b"/>
                <a:pathLst>
                  <a:path w="19" h="32">
                    <a:moveTo>
                      <a:pt x="9" y="6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2" y="22"/>
                      <a:pt x="10" y="27"/>
                      <a:pt x="9" y="32"/>
                    </a:cubicBezTo>
                    <a:cubicBezTo>
                      <a:pt x="8" y="27"/>
                      <a:pt x="7" y="22"/>
                      <a:pt x="6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295" name="Freeform 15"/>
              <p:cNvSpPr>
                <a:spLocks/>
              </p:cNvSpPr>
              <p:nvPr/>
            </p:nvSpPr>
            <p:spPr bwMode="auto">
              <a:xfrm>
                <a:off x="3555" y="2009"/>
                <a:ext cx="878" cy="5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86"/>
                  </a:cxn>
                  <a:cxn ang="0">
                    <a:pos x="878" y="386"/>
                  </a:cxn>
                  <a:cxn ang="0">
                    <a:pos x="878" y="536"/>
                  </a:cxn>
                </a:cxnLst>
                <a:rect l="0" t="0" r="r" b="b"/>
                <a:pathLst>
                  <a:path w="878" h="536">
                    <a:moveTo>
                      <a:pt x="0" y="0"/>
                    </a:moveTo>
                    <a:lnTo>
                      <a:pt x="0" y="386"/>
                    </a:lnTo>
                    <a:lnTo>
                      <a:pt x="878" y="386"/>
                    </a:lnTo>
                    <a:lnTo>
                      <a:pt x="878" y="5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296" name="Freeform 16"/>
              <p:cNvSpPr>
                <a:spLocks/>
              </p:cNvSpPr>
              <p:nvPr/>
            </p:nvSpPr>
            <p:spPr bwMode="auto">
              <a:xfrm>
                <a:off x="4413" y="2527"/>
                <a:ext cx="40" cy="64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9" y="0"/>
                  </a:cxn>
                  <a:cxn ang="0">
                    <a:pos x="20" y="1"/>
                  </a:cxn>
                  <a:cxn ang="0">
                    <a:pos x="14" y="16"/>
                  </a:cxn>
                  <a:cxn ang="0">
                    <a:pos x="10" y="32"/>
                  </a:cxn>
                  <a:cxn ang="0">
                    <a:pos x="7" y="16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0" y="6"/>
                  </a:cxn>
                </a:cxnLst>
                <a:rect l="0" t="0" r="r" b="b"/>
                <a:pathLst>
                  <a:path w="20" h="32">
                    <a:moveTo>
                      <a:pt x="10" y="6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2" y="21"/>
                      <a:pt x="11" y="27"/>
                      <a:pt x="10" y="32"/>
                    </a:cubicBezTo>
                    <a:cubicBezTo>
                      <a:pt x="9" y="27"/>
                      <a:pt x="8" y="21"/>
                      <a:pt x="7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297" name="Freeform 17"/>
              <p:cNvSpPr>
                <a:spLocks/>
              </p:cNvSpPr>
              <p:nvPr/>
            </p:nvSpPr>
            <p:spPr bwMode="auto">
              <a:xfrm>
                <a:off x="1581" y="135"/>
                <a:ext cx="3252" cy="2410"/>
              </a:xfrm>
              <a:custGeom>
                <a:avLst/>
                <a:gdLst/>
                <a:ahLst/>
                <a:cxnLst>
                  <a:cxn ang="0">
                    <a:pos x="3252" y="2410"/>
                  </a:cxn>
                  <a:cxn ang="0">
                    <a:pos x="3252" y="2070"/>
                  </a:cxn>
                  <a:cxn ang="0">
                    <a:pos x="1778" y="2070"/>
                  </a:cxn>
                  <a:cxn ang="0">
                    <a:pos x="1234" y="2070"/>
                  </a:cxn>
                  <a:cxn ang="0">
                    <a:pos x="1234" y="0"/>
                  </a:cxn>
                  <a:cxn ang="0">
                    <a:pos x="0" y="0"/>
                  </a:cxn>
                  <a:cxn ang="0">
                    <a:pos x="0" y="214"/>
                  </a:cxn>
                </a:cxnLst>
                <a:rect l="0" t="0" r="r" b="b"/>
                <a:pathLst>
                  <a:path w="3252" h="2410">
                    <a:moveTo>
                      <a:pt x="3252" y="2410"/>
                    </a:moveTo>
                    <a:lnTo>
                      <a:pt x="3252" y="2070"/>
                    </a:lnTo>
                    <a:lnTo>
                      <a:pt x="1778" y="2070"/>
                    </a:lnTo>
                    <a:lnTo>
                      <a:pt x="1234" y="2070"/>
                    </a:lnTo>
                    <a:lnTo>
                      <a:pt x="1234" y="0"/>
                    </a:lnTo>
                    <a:lnTo>
                      <a:pt x="0" y="0"/>
                    </a:lnTo>
                    <a:lnTo>
                      <a:pt x="0" y="214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298" name="Freeform 18"/>
              <p:cNvSpPr>
                <a:spLocks/>
              </p:cNvSpPr>
              <p:nvPr/>
            </p:nvSpPr>
            <p:spPr bwMode="auto">
              <a:xfrm>
                <a:off x="4815" y="2527"/>
                <a:ext cx="38" cy="64"/>
              </a:xfrm>
              <a:custGeom>
                <a:avLst/>
                <a:gdLst/>
                <a:ahLst/>
                <a:cxnLst>
                  <a:cxn ang="0">
                    <a:pos x="9" y="6"/>
                  </a:cxn>
                  <a:cxn ang="0">
                    <a:pos x="19" y="0"/>
                  </a:cxn>
                  <a:cxn ang="0">
                    <a:pos x="19" y="1"/>
                  </a:cxn>
                  <a:cxn ang="0">
                    <a:pos x="13" y="16"/>
                  </a:cxn>
                  <a:cxn ang="0">
                    <a:pos x="9" y="32"/>
                  </a:cxn>
                  <a:cxn ang="0">
                    <a:pos x="6" y="16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9" y="6"/>
                  </a:cxn>
                </a:cxnLst>
                <a:rect l="0" t="0" r="r" b="b"/>
                <a:pathLst>
                  <a:path w="19" h="32">
                    <a:moveTo>
                      <a:pt x="9" y="6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2" y="21"/>
                      <a:pt x="11" y="27"/>
                      <a:pt x="9" y="32"/>
                    </a:cubicBezTo>
                    <a:cubicBezTo>
                      <a:pt x="8" y="27"/>
                      <a:pt x="7" y="21"/>
                      <a:pt x="6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299" name="Freeform 19"/>
              <p:cNvSpPr>
                <a:spLocks/>
              </p:cNvSpPr>
              <p:nvPr/>
            </p:nvSpPr>
            <p:spPr bwMode="auto">
              <a:xfrm>
                <a:off x="1561" y="333"/>
                <a:ext cx="40" cy="64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4" y="16"/>
                  </a:cxn>
                  <a:cxn ang="0">
                    <a:pos x="10" y="32"/>
                  </a:cxn>
                  <a:cxn ang="0">
                    <a:pos x="7" y="16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0" y="6"/>
                  </a:cxn>
                </a:cxnLst>
                <a:rect l="0" t="0" r="r" b="b"/>
                <a:pathLst>
                  <a:path w="20" h="32">
                    <a:moveTo>
                      <a:pt x="10" y="6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3" y="21"/>
                      <a:pt x="11" y="27"/>
                      <a:pt x="10" y="32"/>
                    </a:cubicBezTo>
                    <a:cubicBezTo>
                      <a:pt x="9" y="27"/>
                      <a:pt x="8" y="21"/>
                      <a:pt x="7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00" name="Line 20"/>
              <p:cNvSpPr>
                <a:spLocks noChangeShapeType="1"/>
              </p:cNvSpPr>
              <p:nvPr/>
            </p:nvSpPr>
            <p:spPr bwMode="auto">
              <a:xfrm>
                <a:off x="3879" y="2395"/>
                <a:ext cx="1" cy="1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01" name="Freeform 21"/>
              <p:cNvSpPr>
                <a:spLocks/>
              </p:cNvSpPr>
              <p:nvPr/>
            </p:nvSpPr>
            <p:spPr bwMode="auto">
              <a:xfrm>
                <a:off x="3861" y="2527"/>
                <a:ext cx="38" cy="64"/>
              </a:xfrm>
              <a:custGeom>
                <a:avLst/>
                <a:gdLst/>
                <a:ahLst/>
                <a:cxnLst>
                  <a:cxn ang="0">
                    <a:pos x="9" y="6"/>
                  </a:cxn>
                  <a:cxn ang="0">
                    <a:pos x="19" y="0"/>
                  </a:cxn>
                  <a:cxn ang="0">
                    <a:pos x="19" y="1"/>
                  </a:cxn>
                  <a:cxn ang="0">
                    <a:pos x="13" y="16"/>
                  </a:cxn>
                  <a:cxn ang="0">
                    <a:pos x="9" y="32"/>
                  </a:cxn>
                  <a:cxn ang="0">
                    <a:pos x="6" y="16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9" y="6"/>
                  </a:cxn>
                </a:cxnLst>
                <a:rect l="0" t="0" r="r" b="b"/>
                <a:pathLst>
                  <a:path w="19" h="32">
                    <a:moveTo>
                      <a:pt x="9" y="6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2" y="21"/>
                      <a:pt x="11" y="27"/>
                      <a:pt x="9" y="32"/>
                    </a:cubicBezTo>
                    <a:cubicBezTo>
                      <a:pt x="8" y="27"/>
                      <a:pt x="7" y="21"/>
                      <a:pt x="6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02" name="Line 22"/>
              <p:cNvSpPr>
                <a:spLocks noChangeShapeType="1"/>
              </p:cNvSpPr>
              <p:nvPr/>
            </p:nvSpPr>
            <p:spPr bwMode="auto">
              <a:xfrm>
                <a:off x="3617" y="3363"/>
                <a:ext cx="1" cy="43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03" name="Freeform 23"/>
              <p:cNvSpPr>
                <a:spLocks/>
              </p:cNvSpPr>
              <p:nvPr/>
            </p:nvSpPr>
            <p:spPr bwMode="auto">
              <a:xfrm>
                <a:off x="3599" y="3779"/>
                <a:ext cx="38" cy="64"/>
              </a:xfrm>
              <a:custGeom>
                <a:avLst/>
                <a:gdLst/>
                <a:ahLst/>
                <a:cxnLst>
                  <a:cxn ang="0">
                    <a:pos x="9" y="5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3" y="15"/>
                  </a:cxn>
                  <a:cxn ang="0">
                    <a:pos x="9" y="32"/>
                  </a:cxn>
                  <a:cxn ang="0">
                    <a:pos x="6" y="1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9" y="5"/>
                  </a:cxn>
                </a:cxnLst>
                <a:rect l="0" t="0" r="r" b="b"/>
                <a:pathLst>
                  <a:path w="19" h="32">
                    <a:moveTo>
                      <a:pt x="9" y="5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2" y="21"/>
                      <a:pt x="10" y="26"/>
                      <a:pt x="9" y="32"/>
                    </a:cubicBezTo>
                    <a:cubicBezTo>
                      <a:pt x="8" y="26"/>
                      <a:pt x="7" y="21"/>
                      <a:pt x="6" y="1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04" name="Freeform 24"/>
              <p:cNvSpPr>
                <a:spLocks/>
              </p:cNvSpPr>
              <p:nvPr/>
            </p:nvSpPr>
            <p:spPr bwMode="auto">
              <a:xfrm>
                <a:off x="3727" y="3231"/>
                <a:ext cx="930" cy="564"/>
              </a:xfrm>
              <a:custGeom>
                <a:avLst/>
                <a:gdLst/>
                <a:ahLst/>
                <a:cxnLst>
                  <a:cxn ang="0">
                    <a:pos x="930" y="0"/>
                  </a:cxn>
                  <a:cxn ang="0">
                    <a:pos x="930" y="386"/>
                  </a:cxn>
                  <a:cxn ang="0">
                    <a:pos x="0" y="386"/>
                  </a:cxn>
                  <a:cxn ang="0">
                    <a:pos x="0" y="564"/>
                  </a:cxn>
                </a:cxnLst>
                <a:rect l="0" t="0" r="r" b="b"/>
                <a:pathLst>
                  <a:path w="930" h="564">
                    <a:moveTo>
                      <a:pt x="930" y="0"/>
                    </a:moveTo>
                    <a:lnTo>
                      <a:pt x="930" y="386"/>
                    </a:lnTo>
                    <a:lnTo>
                      <a:pt x="0" y="386"/>
                    </a:lnTo>
                    <a:lnTo>
                      <a:pt x="0" y="564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05" name="Freeform 25"/>
              <p:cNvSpPr>
                <a:spLocks/>
              </p:cNvSpPr>
              <p:nvPr/>
            </p:nvSpPr>
            <p:spPr bwMode="auto">
              <a:xfrm>
                <a:off x="3707" y="3779"/>
                <a:ext cx="40" cy="64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4" y="15"/>
                  </a:cxn>
                  <a:cxn ang="0">
                    <a:pos x="10" y="32"/>
                  </a:cxn>
                  <a:cxn ang="0">
                    <a:pos x="7" y="15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0" y="5"/>
                  </a:cxn>
                </a:cxnLst>
                <a:rect l="0" t="0" r="r" b="b"/>
                <a:pathLst>
                  <a:path w="20" h="32">
                    <a:moveTo>
                      <a:pt x="10" y="5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2" y="21"/>
                      <a:pt x="11" y="26"/>
                      <a:pt x="10" y="32"/>
                    </a:cubicBezTo>
                    <a:cubicBezTo>
                      <a:pt x="9" y="26"/>
                      <a:pt x="8" y="21"/>
                      <a:pt x="7" y="1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06" name="Line 26"/>
              <p:cNvSpPr>
                <a:spLocks noChangeShapeType="1"/>
              </p:cNvSpPr>
              <p:nvPr/>
            </p:nvSpPr>
            <p:spPr bwMode="auto">
              <a:xfrm>
                <a:off x="4633" y="2457"/>
                <a:ext cx="1" cy="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07" name="Freeform 27"/>
              <p:cNvSpPr>
                <a:spLocks/>
              </p:cNvSpPr>
              <p:nvPr/>
            </p:nvSpPr>
            <p:spPr bwMode="auto">
              <a:xfrm>
                <a:off x="4615" y="2533"/>
                <a:ext cx="34" cy="58"/>
              </a:xfrm>
              <a:custGeom>
                <a:avLst/>
                <a:gdLst/>
                <a:ahLst/>
                <a:cxnLst>
                  <a:cxn ang="0">
                    <a:pos x="9" y="5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2" y="14"/>
                  </a:cxn>
                  <a:cxn ang="0">
                    <a:pos x="9" y="29"/>
                  </a:cxn>
                  <a:cxn ang="0">
                    <a:pos x="5" y="1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9" y="5"/>
                  </a:cxn>
                </a:cxnLst>
                <a:rect l="0" t="0" r="r" b="b"/>
                <a:pathLst>
                  <a:path w="17" h="29">
                    <a:moveTo>
                      <a:pt x="9" y="5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9"/>
                      <a:pt x="10" y="24"/>
                      <a:pt x="9" y="29"/>
                    </a:cubicBezTo>
                    <a:cubicBezTo>
                      <a:pt x="8" y="24"/>
                      <a:pt x="6" y="19"/>
                      <a:pt x="5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08" name="Rectangle 28"/>
              <p:cNvSpPr>
                <a:spLocks noChangeArrowheads="1"/>
              </p:cNvSpPr>
              <p:nvPr/>
            </p:nvSpPr>
            <p:spPr bwMode="auto">
              <a:xfrm>
                <a:off x="3096" y="2212"/>
                <a:ext cx="290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Bus A</a:t>
                </a:r>
                <a:endParaRPr lang="en-US" sz="4000"/>
              </a:p>
            </p:txBody>
          </p:sp>
          <p:sp>
            <p:nvSpPr>
              <p:cNvPr id="865309" name="Rectangle 29"/>
              <p:cNvSpPr>
                <a:spLocks noChangeArrowheads="1"/>
              </p:cNvSpPr>
              <p:nvPr/>
            </p:nvSpPr>
            <p:spPr bwMode="auto">
              <a:xfrm>
                <a:off x="3585" y="2212"/>
                <a:ext cx="284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Bus B</a:t>
                </a:r>
                <a:endParaRPr lang="en-US" sz="4000"/>
              </a:p>
            </p:txBody>
          </p:sp>
          <p:sp>
            <p:nvSpPr>
              <p:cNvPr id="865310" name="Rectangle 30"/>
              <p:cNvSpPr>
                <a:spLocks noChangeArrowheads="1"/>
              </p:cNvSpPr>
              <p:nvPr/>
            </p:nvSpPr>
            <p:spPr bwMode="auto">
              <a:xfrm>
                <a:off x="4140" y="2081"/>
                <a:ext cx="57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Address out</a:t>
                </a:r>
                <a:endParaRPr lang="en-US" sz="4000"/>
              </a:p>
            </p:txBody>
          </p:sp>
          <p:sp>
            <p:nvSpPr>
              <p:cNvPr id="865311" name="Rectangle 31"/>
              <p:cNvSpPr>
                <a:spLocks noChangeArrowheads="1"/>
              </p:cNvSpPr>
              <p:nvPr/>
            </p:nvSpPr>
            <p:spPr bwMode="auto">
              <a:xfrm>
                <a:off x="4098" y="2277"/>
                <a:ext cx="41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Data out</a:t>
                </a:r>
                <a:endParaRPr lang="en-US" sz="4000"/>
              </a:p>
            </p:txBody>
          </p:sp>
          <p:sp>
            <p:nvSpPr>
              <p:cNvPr id="865312" name="Rectangle 32"/>
              <p:cNvSpPr>
                <a:spLocks noChangeArrowheads="1"/>
              </p:cNvSpPr>
              <p:nvPr/>
            </p:nvSpPr>
            <p:spPr bwMode="auto">
              <a:xfrm>
                <a:off x="4539" y="2347"/>
                <a:ext cx="21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MW</a:t>
                </a:r>
                <a:endParaRPr lang="en-US" sz="4000"/>
              </a:p>
            </p:txBody>
          </p:sp>
          <p:sp>
            <p:nvSpPr>
              <p:cNvPr id="865313" name="Rectangle 33"/>
              <p:cNvSpPr>
                <a:spLocks noChangeArrowheads="1"/>
              </p:cNvSpPr>
              <p:nvPr/>
            </p:nvSpPr>
            <p:spPr bwMode="auto">
              <a:xfrm>
                <a:off x="4171" y="3490"/>
                <a:ext cx="35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Data in</a:t>
                </a:r>
                <a:endParaRPr lang="en-US" sz="4000"/>
              </a:p>
            </p:txBody>
          </p:sp>
          <p:sp>
            <p:nvSpPr>
              <p:cNvPr id="865314" name="Freeform 34"/>
              <p:cNvSpPr>
                <a:spLocks/>
              </p:cNvSpPr>
              <p:nvPr/>
            </p:nvSpPr>
            <p:spPr bwMode="auto">
              <a:xfrm>
                <a:off x="3427" y="1813"/>
                <a:ext cx="374" cy="2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74" y="0"/>
                  </a:cxn>
                  <a:cxn ang="0">
                    <a:pos x="374" y="224"/>
                  </a:cxn>
                  <a:cxn ang="0">
                    <a:pos x="0" y="22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74" h="224">
                    <a:moveTo>
                      <a:pt x="0" y="0"/>
                    </a:moveTo>
                    <a:lnTo>
                      <a:pt x="374" y="0"/>
                    </a:lnTo>
                    <a:lnTo>
                      <a:pt x="374" y="224"/>
                    </a:lnTo>
                    <a:lnTo>
                      <a:pt x="0" y="22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15" name="Rectangle 35"/>
              <p:cNvSpPr>
                <a:spLocks noChangeArrowheads="1"/>
              </p:cNvSpPr>
              <p:nvPr/>
            </p:nvSpPr>
            <p:spPr bwMode="auto">
              <a:xfrm>
                <a:off x="3443" y="1924"/>
                <a:ext cx="37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MUX B</a:t>
                </a:r>
                <a:endParaRPr lang="en-US" sz="4000"/>
              </a:p>
            </p:txBody>
          </p:sp>
          <p:sp>
            <p:nvSpPr>
              <p:cNvPr id="865316" name="Rectangle 36"/>
              <p:cNvSpPr>
                <a:spLocks noChangeArrowheads="1"/>
              </p:cNvSpPr>
              <p:nvPr/>
            </p:nvSpPr>
            <p:spPr bwMode="auto">
              <a:xfrm>
                <a:off x="3474" y="1811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</a:t>
                </a:r>
                <a:endParaRPr lang="en-US" sz="4000"/>
              </a:p>
            </p:txBody>
          </p:sp>
          <p:sp>
            <p:nvSpPr>
              <p:cNvPr id="865317" name="Rectangle 37"/>
              <p:cNvSpPr>
                <a:spLocks noChangeArrowheads="1"/>
              </p:cNvSpPr>
              <p:nvPr/>
            </p:nvSpPr>
            <p:spPr bwMode="auto">
              <a:xfrm>
                <a:off x="3589" y="1810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0</a:t>
                </a:r>
                <a:endParaRPr lang="en-US" sz="4000"/>
              </a:p>
            </p:txBody>
          </p:sp>
          <p:sp>
            <p:nvSpPr>
              <p:cNvPr id="865318" name="Freeform 38"/>
              <p:cNvSpPr>
                <a:spLocks/>
              </p:cNvSpPr>
              <p:nvPr/>
            </p:nvSpPr>
            <p:spPr bwMode="auto">
              <a:xfrm>
                <a:off x="3507" y="3843"/>
                <a:ext cx="396" cy="2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96" y="0"/>
                  </a:cxn>
                  <a:cxn ang="0">
                    <a:pos x="396" y="222"/>
                  </a:cxn>
                  <a:cxn ang="0">
                    <a:pos x="0" y="222"/>
                  </a:cxn>
                  <a:cxn ang="0">
                    <a:pos x="0" y="26"/>
                  </a:cxn>
                  <a:cxn ang="0">
                    <a:pos x="0" y="0"/>
                  </a:cxn>
                </a:cxnLst>
                <a:rect l="0" t="0" r="r" b="b"/>
                <a:pathLst>
                  <a:path w="396" h="222">
                    <a:moveTo>
                      <a:pt x="0" y="0"/>
                    </a:moveTo>
                    <a:lnTo>
                      <a:pt x="396" y="0"/>
                    </a:lnTo>
                    <a:lnTo>
                      <a:pt x="396" y="222"/>
                    </a:lnTo>
                    <a:lnTo>
                      <a:pt x="0" y="222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19" name="Rectangle 39"/>
              <p:cNvSpPr>
                <a:spLocks noChangeArrowheads="1"/>
              </p:cNvSpPr>
              <p:nvPr/>
            </p:nvSpPr>
            <p:spPr bwMode="auto">
              <a:xfrm>
                <a:off x="3531" y="3949"/>
                <a:ext cx="37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MUX D</a:t>
                </a:r>
                <a:endParaRPr lang="en-US" sz="4000"/>
              </a:p>
            </p:txBody>
          </p:sp>
          <p:sp>
            <p:nvSpPr>
              <p:cNvPr id="865320" name="Rectangle 40"/>
              <p:cNvSpPr>
                <a:spLocks noChangeArrowheads="1"/>
              </p:cNvSpPr>
              <p:nvPr/>
            </p:nvSpPr>
            <p:spPr bwMode="auto">
              <a:xfrm>
                <a:off x="3598" y="3844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0</a:t>
                </a:r>
                <a:endParaRPr lang="en-US" sz="4000"/>
              </a:p>
            </p:txBody>
          </p:sp>
          <p:sp>
            <p:nvSpPr>
              <p:cNvPr id="865321" name="Rectangle 41"/>
              <p:cNvSpPr>
                <a:spLocks noChangeArrowheads="1"/>
              </p:cNvSpPr>
              <p:nvPr/>
            </p:nvSpPr>
            <p:spPr bwMode="auto">
              <a:xfrm>
                <a:off x="3708" y="3844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</a:t>
                </a:r>
                <a:endParaRPr lang="en-US" sz="4000"/>
              </a:p>
            </p:txBody>
          </p:sp>
          <p:sp>
            <p:nvSpPr>
              <p:cNvPr id="865322" name="Line 42"/>
              <p:cNvSpPr>
                <a:spLocks noChangeShapeType="1"/>
              </p:cNvSpPr>
              <p:nvPr/>
            </p:nvSpPr>
            <p:spPr bwMode="auto">
              <a:xfrm>
                <a:off x="3119" y="1107"/>
                <a:ext cx="8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23" name="Freeform 43"/>
              <p:cNvSpPr>
                <a:spLocks/>
              </p:cNvSpPr>
              <p:nvPr/>
            </p:nvSpPr>
            <p:spPr bwMode="auto">
              <a:xfrm>
                <a:off x="3191" y="1091"/>
                <a:ext cx="58" cy="34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5" y="5"/>
                  </a:cxn>
                  <a:cxn ang="0">
                    <a:pos x="29" y="8"/>
                  </a:cxn>
                  <a:cxn ang="0">
                    <a:pos x="15" y="12"/>
                  </a:cxn>
                  <a:cxn ang="0">
                    <a:pos x="1" y="17"/>
                  </a:cxn>
                  <a:cxn ang="0">
                    <a:pos x="0" y="17"/>
                  </a:cxn>
                  <a:cxn ang="0">
                    <a:pos x="6" y="8"/>
                  </a:cxn>
                </a:cxnLst>
                <a:rect l="0" t="0" r="r" b="b"/>
                <a:pathLst>
                  <a:path w="29" h="17">
                    <a:moveTo>
                      <a:pt x="6" y="8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20" y="6"/>
                      <a:pt x="25" y="7"/>
                      <a:pt x="29" y="8"/>
                    </a:cubicBezTo>
                    <a:cubicBezTo>
                      <a:pt x="25" y="9"/>
                      <a:pt x="20" y="11"/>
                      <a:pt x="15" y="12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24" name="Line 44"/>
              <p:cNvSpPr>
                <a:spLocks noChangeShapeType="1"/>
              </p:cNvSpPr>
              <p:nvPr/>
            </p:nvSpPr>
            <p:spPr bwMode="auto">
              <a:xfrm>
                <a:off x="3101" y="1213"/>
                <a:ext cx="102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25" name="Freeform 45"/>
              <p:cNvSpPr>
                <a:spLocks/>
              </p:cNvSpPr>
              <p:nvPr/>
            </p:nvSpPr>
            <p:spPr bwMode="auto">
              <a:xfrm>
                <a:off x="3187" y="1193"/>
                <a:ext cx="64" cy="4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6" y="6"/>
                  </a:cxn>
                  <a:cxn ang="0">
                    <a:pos x="32" y="10"/>
                  </a:cxn>
                  <a:cxn ang="0">
                    <a:pos x="16" y="13"/>
                  </a:cxn>
                  <a:cxn ang="0">
                    <a:pos x="0" y="20"/>
                  </a:cxn>
                  <a:cxn ang="0">
                    <a:pos x="0" y="19"/>
                  </a:cxn>
                  <a:cxn ang="0">
                    <a:pos x="6" y="10"/>
                  </a:cxn>
                </a:cxnLst>
                <a:rect l="0" t="0" r="r" b="b"/>
                <a:pathLst>
                  <a:path w="32" h="20">
                    <a:moveTo>
                      <a:pt x="6" y="1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21" y="8"/>
                      <a:pt x="26" y="9"/>
                      <a:pt x="32" y="10"/>
                    </a:cubicBezTo>
                    <a:cubicBezTo>
                      <a:pt x="26" y="11"/>
                      <a:pt x="21" y="12"/>
                      <a:pt x="16" y="13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26" name="Line 46"/>
              <p:cNvSpPr>
                <a:spLocks noChangeShapeType="1"/>
              </p:cNvSpPr>
              <p:nvPr/>
            </p:nvSpPr>
            <p:spPr bwMode="auto">
              <a:xfrm>
                <a:off x="3019" y="2705"/>
                <a:ext cx="172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27" name="Freeform 47"/>
              <p:cNvSpPr>
                <a:spLocks/>
              </p:cNvSpPr>
              <p:nvPr/>
            </p:nvSpPr>
            <p:spPr bwMode="auto">
              <a:xfrm>
                <a:off x="3175" y="2687"/>
                <a:ext cx="62" cy="38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6"/>
                  </a:cxn>
                  <a:cxn ang="0">
                    <a:pos x="31" y="9"/>
                  </a:cxn>
                  <a:cxn ang="0">
                    <a:pos x="15" y="13"/>
                  </a:cxn>
                  <a:cxn ang="0">
                    <a:pos x="0" y="19"/>
                  </a:cxn>
                  <a:cxn ang="0">
                    <a:pos x="0" y="19"/>
                  </a:cxn>
                  <a:cxn ang="0">
                    <a:pos x="5" y="9"/>
                  </a:cxn>
                </a:cxnLst>
                <a:rect l="0" t="0" r="r" b="b"/>
                <a:pathLst>
                  <a:path w="31" h="19">
                    <a:moveTo>
                      <a:pt x="5" y="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21" y="7"/>
                      <a:pt x="26" y="8"/>
                      <a:pt x="31" y="9"/>
                    </a:cubicBezTo>
                    <a:cubicBezTo>
                      <a:pt x="26" y="11"/>
                      <a:pt x="21" y="12"/>
                      <a:pt x="15" y="13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28" name="Line 48"/>
              <p:cNvSpPr>
                <a:spLocks noChangeShapeType="1"/>
              </p:cNvSpPr>
              <p:nvPr/>
            </p:nvSpPr>
            <p:spPr bwMode="auto">
              <a:xfrm flipH="1">
                <a:off x="3061" y="2839"/>
                <a:ext cx="17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29" name="Freeform 49"/>
              <p:cNvSpPr>
                <a:spLocks/>
              </p:cNvSpPr>
              <p:nvPr/>
            </p:nvSpPr>
            <p:spPr bwMode="auto">
              <a:xfrm>
                <a:off x="3019" y="2821"/>
                <a:ext cx="58" cy="36"/>
              </a:xfrm>
              <a:custGeom>
                <a:avLst/>
                <a:gdLst/>
                <a:ahLst/>
                <a:cxnLst>
                  <a:cxn ang="0">
                    <a:pos x="24" y="9"/>
                  </a:cxn>
                  <a:cxn ang="0">
                    <a:pos x="29" y="18"/>
                  </a:cxn>
                  <a:cxn ang="0">
                    <a:pos x="29" y="18"/>
                  </a:cxn>
                  <a:cxn ang="0">
                    <a:pos x="15" y="12"/>
                  </a:cxn>
                  <a:cxn ang="0">
                    <a:pos x="0" y="9"/>
                  </a:cxn>
                  <a:cxn ang="0">
                    <a:pos x="15" y="6"/>
                  </a:cxn>
                  <a:cxn ang="0">
                    <a:pos x="29" y="0"/>
                  </a:cxn>
                  <a:cxn ang="0">
                    <a:pos x="29" y="1"/>
                  </a:cxn>
                  <a:cxn ang="0">
                    <a:pos x="24" y="9"/>
                  </a:cxn>
                </a:cxnLst>
                <a:rect l="0" t="0" r="r" b="b"/>
                <a:pathLst>
                  <a:path w="29" h="18">
                    <a:moveTo>
                      <a:pt x="24" y="9"/>
                    </a:move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0" y="11"/>
                      <a:pt x="5" y="10"/>
                      <a:pt x="0" y="9"/>
                    </a:cubicBezTo>
                    <a:cubicBezTo>
                      <a:pt x="5" y="8"/>
                      <a:pt x="10" y="7"/>
                      <a:pt x="15" y="6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lnTo>
                      <a:pt x="24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30" name="Line 50"/>
              <p:cNvSpPr>
                <a:spLocks noChangeShapeType="1"/>
              </p:cNvSpPr>
              <p:nvPr/>
            </p:nvSpPr>
            <p:spPr bwMode="auto">
              <a:xfrm flipH="1">
                <a:off x="3061" y="2973"/>
                <a:ext cx="17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31" name="Freeform 51"/>
              <p:cNvSpPr>
                <a:spLocks/>
              </p:cNvSpPr>
              <p:nvPr/>
            </p:nvSpPr>
            <p:spPr bwMode="auto">
              <a:xfrm>
                <a:off x="3019" y="2955"/>
                <a:ext cx="58" cy="36"/>
              </a:xfrm>
              <a:custGeom>
                <a:avLst/>
                <a:gdLst/>
                <a:ahLst/>
                <a:cxnLst>
                  <a:cxn ang="0">
                    <a:pos x="24" y="9"/>
                  </a:cxn>
                  <a:cxn ang="0">
                    <a:pos x="29" y="18"/>
                  </a:cxn>
                  <a:cxn ang="0">
                    <a:pos x="29" y="18"/>
                  </a:cxn>
                  <a:cxn ang="0">
                    <a:pos x="15" y="12"/>
                  </a:cxn>
                  <a:cxn ang="0">
                    <a:pos x="0" y="9"/>
                  </a:cxn>
                  <a:cxn ang="0">
                    <a:pos x="15" y="6"/>
                  </a:cxn>
                  <a:cxn ang="0">
                    <a:pos x="29" y="0"/>
                  </a:cxn>
                  <a:cxn ang="0">
                    <a:pos x="29" y="0"/>
                  </a:cxn>
                  <a:cxn ang="0">
                    <a:pos x="24" y="9"/>
                  </a:cxn>
                </a:cxnLst>
                <a:rect l="0" t="0" r="r" b="b"/>
                <a:pathLst>
                  <a:path w="29" h="18">
                    <a:moveTo>
                      <a:pt x="24" y="9"/>
                    </a:move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0" y="11"/>
                      <a:pt x="5" y="10"/>
                      <a:pt x="0" y="9"/>
                    </a:cubicBezTo>
                    <a:cubicBezTo>
                      <a:pt x="5" y="8"/>
                      <a:pt x="10" y="7"/>
                      <a:pt x="15" y="6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24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32" name="Line 52"/>
              <p:cNvSpPr>
                <a:spLocks noChangeShapeType="1"/>
              </p:cNvSpPr>
              <p:nvPr/>
            </p:nvSpPr>
            <p:spPr bwMode="auto">
              <a:xfrm flipH="1">
                <a:off x="3061" y="3107"/>
                <a:ext cx="17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33" name="Freeform 53"/>
              <p:cNvSpPr>
                <a:spLocks/>
              </p:cNvSpPr>
              <p:nvPr/>
            </p:nvSpPr>
            <p:spPr bwMode="auto">
              <a:xfrm>
                <a:off x="3019" y="3089"/>
                <a:ext cx="58" cy="34"/>
              </a:xfrm>
              <a:custGeom>
                <a:avLst/>
                <a:gdLst/>
                <a:ahLst/>
                <a:cxnLst>
                  <a:cxn ang="0">
                    <a:pos x="24" y="9"/>
                  </a:cxn>
                  <a:cxn ang="0">
                    <a:pos x="29" y="17"/>
                  </a:cxn>
                  <a:cxn ang="0">
                    <a:pos x="29" y="17"/>
                  </a:cxn>
                  <a:cxn ang="0">
                    <a:pos x="15" y="12"/>
                  </a:cxn>
                  <a:cxn ang="0">
                    <a:pos x="0" y="9"/>
                  </a:cxn>
                  <a:cxn ang="0">
                    <a:pos x="15" y="5"/>
                  </a:cxn>
                  <a:cxn ang="0">
                    <a:pos x="29" y="0"/>
                  </a:cxn>
                  <a:cxn ang="0">
                    <a:pos x="29" y="0"/>
                  </a:cxn>
                  <a:cxn ang="0">
                    <a:pos x="24" y="9"/>
                  </a:cxn>
                </a:cxnLst>
                <a:rect l="0" t="0" r="r" b="b"/>
                <a:pathLst>
                  <a:path w="29" h="17">
                    <a:moveTo>
                      <a:pt x="24" y="9"/>
                    </a:moveTo>
                    <a:cubicBezTo>
                      <a:pt x="29" y="17"/>
                      <a:pt x="29" y="17"/>
                      <a:pt x="29" y="17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0" y="11"/>
                      <a:pt x="5" y="10"/>
                      <a:pt x="0" y="9"/>
                    </a:cubicBezTo>
                    <a:cubicBezTo>
                      <a:pt x="5" y="8"/>
                      <a:pt x="10" y="7"/>
                      <a:pt x="15" y="5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24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34" name="Line 54"/>
              <p:cNvSpPr>
                <a:spLocks noChangeShapeType="1"/>
              </p:cNvSpPr>
              <p:nvPr/>
            </p:nvSpPr>
            <p:spPr bwMode="auto">
              <a:xfrm flipH="1">
                <a:off x="3061" y="3239"/>
                <a:ext cx="17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35" name="Freeform 55"/>
              <p:cNvSpPr>
                <a:spLocks/>
              </p:cNvSpPr>
              <p:nvPr/>
            </p:nvSpPr>
            <p:spPr bwMode="auto">
              <a:xfrm>
                <a:off x="3019" y="3223"/>
                <a:ext cx="58" cy="34"/>
              </a:xfrm>
              <a:custGeom>
                <a:avLst/>
                <a:gdLst/>
                <a:ahLst/>
                <a:cxnLst>
                  <a:cxn ang="0">
                    <a:pos x="24" y="8"/>
                  </a:cxn>
                  <a:cxn ang="0">
                    <a:pos x="29" y="17"/>
                  </a:cxn>
                  <a:cxn ang="0">
                    <a:pos x="29" y="17"/>
                  </a:cxn>
                  <a:cxn ang="0">
                    <a:pos x="15" y="12"/>
                  </a:cxn>
                  <a:cxn ang="0">
                    <a:pos x="0" y="8"/>
                  </a:cxn>
                  <a:cxn ang="0">
                    <a:pos x="15" y="5"/>
                  </a:cxn>
                  <a:cxn ang="0">
                    <a:pos x="29" y="0"/>
                  </a:cxn>
                  <a:cxn ang="0">
                    <a:pos x="29" y="0"/>
                  </a:cxn>
                  <a:cxn ang="0">
                    <a:pos x="24" y="8"/>
                  </a:cxn>
                </a:cxnLst>
                <a:rect l="0" t="0" r="r" b="b"/>
                <a:pathLst>
                  <a:path w="29" h="17">
                    <a:moveTo>
                      <a:pt x="24" y="8"/>
                    </a:moveTo>
                    <a:cubicBezTo>
                      <a:pt x="29" y="17"/>
                      <a:pt x="29" y="17"/>
                      <a:pt x="29" y="17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0" y="11"/>
                      <a:pt x="5" y="10"/>
                      <a:pt x="0" y="8"/>
                    </a:cubicBezTo>
                    <a:cubicBezTo>
                      <a:pt x="5" y="7"/>
                      <a:pt x="10" y="6"/>
                      <a:pt x="15" y="5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36" name="Line 56"/>
              <p:cNvSpPr>
                <a:spLocks noChangeShapeType="1"/>
              </p:cNvSpPr>
              <p:nvPr/>
            </p:nvSpPr>
            <p:spPr bwMode="auto">
              <a:xfrm>
                <a:off x="3101" y="1357"/>
                <a:ext cx="102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37" name="Freeform 57"/>
              <p:cNvSpPr>
                <a:spLocks/>
              </p:cNvSpPr>
              <p:nvPr/>
            </p:nvSpPr>
            <p:spPr bwMode="auto">
              <a:xfrm>
                <a:off x="3187" y="1337"/>
                <a:ext cx="64" cy="4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6" y="7"/>
                  </a:cxn>
                  <a:cxn ang="0">
                    <a:pos x="32" y="10"/>
                  </a:cxn>
                  <a:cxn ang="0">
                    <a:pos x="16" y="14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6" y="10"/>
                  </a:cxn>
                </a:cxnLst>
                <a:rect l="0" t="0" r="r" b="b"/>
                <a:pathLst>
                  <a:path w="32" h="20">
                    <a:moveTo>
                      <a:pt x="6" y="1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21" y="8"/>
                      <a:pt x="26" y="9"/>
                      <a:pt x="32" y="10"/>
                    </a:cubicBezTo>
                    <a:cubicBezTo>
                      <a:pt x="26" y="11"/>
                      <a:pt x="21" y="12"/>
                      <a:pt x="16" y="1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38" name="Line 58"/>
              <p:cNvSpPr>
                <a:spLocks noChangeShapeType="1"/>
              </p:cNvSpPr>
              <p:nvPr/>
            </p:nvSpPr>
            <p:spPr bwMode="auto">
              <a:xfrm>
                <a:off x="3375" y="3963"/>
                <a:ext cx="86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39" name="Freeform 59"/>
              <p:cNvSpPr>
                <a:spLocks/>
              </p:cNvSpPr>
              <p:nvPr/>
            </p:nvSpPr>
            <p:spPr bwMode="auto">
              <a:xfrm>
                <a:off x="3443" y="3943"/>
                <a:ext cx="64" cy="4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6" y="6"/>
                  </a:cxn>
                  <a:cxn ang="0">
                    <a:pos x="32" y="10"/>
                  </a:cxn>
                  <a:cxn ang="0">
                    <a:pos x="16" y="14"/>
                  </a:cxn>
                  <a:cxn ang="0">
                    <a:pos x="1" y="20"/>
                  </a:cxn>
                  <a:cxn ang="0">
                    <a:pos x="0" y="20"/>
                  </a:cxn>
                  <a:cxn ang="0">
                    <a:pos x="6" y="10"/>
                  </a:cxn>
                </a:cxnLst>
                <a:rect l="0" t="0" r="r" b="b"/>
                <a:pathLst>
                  <a:path w="32" h="20">
                    <a:moveTo>
                      <a:pt x="6" y="1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22" y="8"/>
                      <a:pt x="27" y="9"/>
                      <a:pt x="32" y="10"/>
                    </a:cubicBezTo>
                    <a:cubicBezTo>
                      <a:pt x="27" y="11"/>
                      <a:pt x="22" y="12"/>
                      <a:pt x="16" y="14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0" y="20"/>
                      <a:pt x="0" y="20"/>
                      <a:pt x="0" y="20"/>
                    </a:cubicBez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40" name="Rectangle 60"/>
              <p:cNvSpPr>
                <a:spLocks noChangeArrowheads="1"/>
              </p:cNvSpPr>
              <p:nvPr/>
            </p:nvSpPr>
            <p:spPr bwMode="auto">
              <a:xfrm>
                <a:off x="3527" y="4125"/>
                <a:ext cx="629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DATAPATH</a:t>
                </a:r>
                <a:endParaRPr lang="en-US" sz="4000"/>
              </a:p>
            </p:txBody>
          </p:sp>
          <p:sp>
            <p:nvSpPr>
              <p:cNvPr id="865341" name="Rectangle 61"/>
              <p:cNvSpPr>
                <a:spLocks noChangeArrowheads="1"/>
              </p:cNvSpPr>
              <p:nvPr/>
            </p:nvSpPr>
            <p:spPr bwMode="auto">
              <a:xfrm>
                <a:off x="2914" y="1044"/>
                <a:ext cx="19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RW</a:t>
                </a:r>
                <a:endParaRPr lang="en-US" sz="4000"/>
              </a:p>
            </p:txBody>
          </p:sp>
          <p:sp>
            <p:nvSpPr>
              <p:cNvPr id="865342" name="Rectangle 62"/>
              <p:cNvSpPr>
                <a:spLocks noChangeArrowheads="1"/>
              </p:cNvSpPr>
              <p:nvPr/>
            </p:nvSpPr>
            <p:spPr bwMode="auto">
              <a:xfrm>
                <a:off x="2924" y="1150"/>
                <a:ext cx="16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DA</a:t>
                </a:r>
                <a:endParaRPr lang="en-US" sz="4000"/>
              </a:p>
            </p:txBody>
          </p:sp>
          <p:sp>
            <p:nvSpPr>
              <p:cNvPr id="865343" name="Rectangle 63"/>
              <p:cNvSpPr>
                <a:spLocks noChangeArrowheads="1"/>
              </p:cNvSpPr>
              <p:nvPr/>
            </p:nvSpPr>
            <p:spPr bwMode="auto">
              <a:xfrm>
                <a:off x="2916" y="1295"/>
                <a:ext cx="16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AA</a:t>
                </a:r>
                <a:endParaRPr lang="en-US" sz="4000"/>
              </a:p>
            </p:txBody>
          </p:sp>
          <p:sp>
            <p:nvSpPr>
              <p:cNvPr id="865344" name="Rectangle 64"/>
              <p:cNvSpPr>
                <a:spLocks noChangeArrowheads="1"/>
              </p:cNvSpPr>
              <p:nvPr/>
            </p:nvSpPr>
            <p:spPr bwMode="auto">
              <a:xfrm>
                <a:off x="2881" y="1569"/>
                <a:ext cx="43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Constant</a:t>
                </a:r>
                <a:endParaRPr lang="en-US" sz="4000"/>
              </a:p>
            </p:txBody>
          </p:sp>
          <p:sp>
            <p:nvSpPr>
              <p:cNvPr id="865345" name="Rectangle 65"/>
              <p:cNvSpPr>
                <a:spLocks noChangeArrowheads="1"/>
              </p:cNvSpPr>
              <p:nvPr/>
            </p:nvSpPr>
            <p:spPr bwMode="auto">
              <a:xfrm>
                <a:off x="2881" y="1677"/>
                <a:ext cx="9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in</a:t>
                </a:r>
                <a:endParaRPr lang="en-US" sz="4000"/>
              </a:p>
            </p:txBody>
          </p:sp>
          <p:sp>
            <p:nvSpPr>
              <p:cNvPr id="865346" name="Rectangle 66"/>
              <p:cNvSpPr>
                <a:spLocks noChangeArrowheads="1"/>
              </p:cNvSpPr>
              <p:nvPr/>
            </p:nvSpPr>
            <p:spPr bwMode="auto">
              <a:xfrm>
                <a:off x="3897" y="1297"/>
                <a:ext cx="1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BA</a:t>
                </a:r>
                <a:endParaRPr lang="en-US" sz="4000"/>
              </a:p>
            </p:txBody>
          </p:sp>
          <p:sp>
            <p:nvSpPr>
              <p:cNvPr id="865347" name="Line 67"/>
              <p:cNvSpPr>
                <a:spLocks noChangeShapeType="1"/>
              </p:cNvSpPr>
              <p:nvPr/>
            </p:nvSpPr>
            <p:spPr bwMode="auto">
              <a:xfrm flipH="1">
                <a:off x="3785" y="1357"/>
                <a:ext cx="8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48" name="Freeform 68"/>
              <p:cNvSpPr>
                <a:spLocks/>
              </p:cNvSpPr>
              <p:nvPr/>
            </p:nvSpPr>
            <p:spPr bwMode="auto">
              <a:xfrm>
                <a:off x="3739" y="1337"/>
                <a:ext cx="64" cy="40"/>
              </a:xfrm>
              <a:custGeom>
                <a:avLst/>
                <a:gdLst/>
                <a:ahLst/>
                <a:cxnLst>
                  <a:cxn ang="0">
                    <a:pos x="26" y="10"/>
                  </a:cxn>
                  <a:cxn ang="0">
                    <a:pos x="32" y="20"/>
                  </a:cxn>
                  <a:cxn ang="0">
                    <a:pos x="32" y="20"/>
                  </a:cxn>
                  <a:cxn ang="0">
                    <a:pos x="16" y="14"/>
                  </a:cxn>
                  <a:cxn ang="0">
                    <a:pos x="0" y="10"/>
                  </a:cxn>
                  <a:cxn ang="0">
                    <a:pos x="16" y="7"/>
                  </a:cxn>
                  <a:cxn ang="0">
                    <a:pos x="32" y="0"/>
                  </a:cxn>
                  <a:cxn ang="0">
                    <a:pos x="32" y="1"/>
                  </a:cxn>
                  <a:cxn ang="0">
                    <a:pos x="26" y="10"/>
                  </a:cxn>
                </a:cxnLst>
                <a:rect l="0" t="0" r="r" b="b"/>
                <a:pathLst>
                  <a:path w="32" h="20">
                    <a:moveTo>
                      <a:pt x="26" y="10"/>
                    </a:move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1" y="13"/>
                      <a:pt x="5" y="11"/>
                      <a:pt x="0" y="10"/>
                    </a:cubicBezTo>
                    <a:cubicBezTo>
                      <a:pt x="5" y="9"/>
                      <a:pt x="11" y="8"/>
                      <a:pt x="16" y="7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1"/>
                      <a:pt x="32" y="1"/>
                      <a:pt x="32" y="1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49" name="Rectangle 69"/>
              <p:cNvSpPr>
                <a:spLocks noChangeArrowheads="1"/>
              </p:cNvSpPr>
              <p:nvPr/>
            </p:nvSpPr>
            <p:spPr bwMode="auto">
              <a:xfrm>
                <a:off x="3944" y="1872"/>
                <a:ext cx="1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MB</a:t>
                </a:r>
                <a:endParaRPr lang="en-US" sz="4000"/>
              </a:p>
            </p:txBody>
          </p:sp>
          <p:sp>
            <p:nvSpPr>
              <p:cNvPr id="865350" name="Line 70"/>
              <p:cNvSpPr>
                <a:spLocks noChangeShapeType="1"/>
              </p:cNvSpPr>
              <p:nvPr/>
            </p:nvSpPr>
            <p:spPr bwMode="auto">
              <a:xfrm flipH="1">
                <a:off x="3847" y="1931"/>
                <a:ext cx="72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51" name="Freeform 71"/>
              <p:cNvSpPr>
                <a:spLocks/>
              </p:cNvSpPr>
              <p:nvPr/>
            </p:nvSpPr>
            <p:spPr bwMode="auto">
              <a:xfrm>
                <a:off x="3801" y="1911"/>
                <a:ext cx="62" cy="40"/>
              </a:xfrm>
              <a:custGeom>
                <a:avLst/>
                <a:gdLst/>
                <a:ahLst/>
                <a:cxnLst>
                  <a:cxn ang="0">
                    <a:pos x="26" y="10"/>
                  </a:cxn>
                  <a:cxn ang="0">
                    <a:pos x="31" y="19"/>
                  </a:cxn>
                  <a:cxn ang="0">
                    <a:pos x="31" y="20"/>
                  </a:cxn>
                  <a:cxn ang="0">
                    <a:pos x="16" y="13"/>
                  </a:cxn>
                  <a:cxn ang="0">
                    <a:pos x="0" y="10"/>
                  </a:cxn>
                  <a:cxn ang="0">
                    <a:pos x="16" y="6"/>
                  </a:cxn>
                  <a:cxn ang="0">
                    <a:pos x="31" y="0"/>
                  </a:cxn>
                  <a:cxn ang="0">
                    <a:pos x="31" y="0"/>
                  </a:cxn>
                  <a:cxn ang="0">
                    <a:pos x="26" y="10"/>
                  </a:cxn>
                </a:cxnLst>
                <a:rect l="0" t="0" r="r" b="b"/>
                <a:pathLst>
                  <a:path w="31" h="20">
                    <a:moveTo>
                      <a:pt x="26" y="10"/>
                    </a:moveTo>
                    <a:cubicBezTo>
                      <a:pt x="31" y="19"/>
                      <a:pt x="31" y="19"/>
                      <a:pt x="31" y="19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0" y="12"/>
                      <a:pt x="5" y="11"/>
                      <a:pt x="0" y="10"/>
                    </a:cubicBezTo>
                    <a:cubicBezTo>
                      <a:pt x="5" y="9"/>
                      <a:pt x="10" y="8"/>
                      <a:pt x="16" y="6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52" name="Rectangle 72"/>
              <p:cNvSpPr>
                <a:spLocks noChangeArrowheads="1"/>
              </p:cNvSpPr>
              <p:nvPr/>
            </p:nvSpPr>
            <p:spPr bwMode="auto">
              <a:xfrm>
                <a:off x="2892" y="2643"/>
                <a:ext cx="130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FS</a:t>
                </a:r>
                <a:endParaRPr lang="en-US" sz="4000"/>
              </a:p>
            </p:txBody>
          </p:sp>
          <p:sp>
            <p:nvSpPr>
              <p:cNvPr id="865353" name="Rectangle 73"/>
              <p:cNvSpPr>
                <a:spLocks noChangeArrowheads="1"/>
              </p:cNvSpPr>
              <p:nvPr/>
            </p:nvSpPr>
            <p:spPr bwMode="auto">
              <a:xfrm>
                <a:off x="2926" y="2776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V</a:t>
                </a:r>
                <a:endParaRPr lang="en-US" sz="4000"/>
              </a:p>
            </p:txBody>
          </p:sp>
          <p:sp>
            <p:nvSpPr>
              <p:cNvPr id="865354" name="Rectangle 74"/>
              <p:cNvSpPr>
                <a:spLocks noChangeArrowheads="1"/>
              </p:cNvSpPr>
              <p:nvPr/>
            </p:nvSpPr>
            <p:spPr bwMode="auto">
              <a:xfrm>
                <a:off x="2931" y="2909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C</a:t>
                </a:r>
                <a:endParaRPr lang="en-US" sz="4000"/>
              </a:p>
            </p:txBody>
          </p:sp>
          <p:sp>
            <p:nvSpPr>
              <p:cNvPr id="865355" name="Rectangle 75"/>
              <p:cNvSpPr>
                <a:spLocks noChangeArrowheads="1"/>
              </p:cNvSpPr>
              <p:nvPr/>
            </p:nvSpPr>
            <p:spPr bwMode="auto">
              <a:xfrm>
                <a:off x="2927" y="3043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N</a:t>
                </a:r>
                <a:endParaRPr lang="en-US" sz="4000"/>
              </a:p>
            </p:txBody>
          </p:sp>
          <p:sp>
            <p:nvSpPr>
              <p:cNvPr id="865356" name="Rectangle 76"/>
              <p:cNvSpPr>
                <a:spLocks noChangeArrowheads="1"/>
              </p:cNvSpPr>
              <p:nvPr/>
            </p:nvSpPr>
            <p:spPr bwMode="auto">
              <a:xfrm>
                <a:off x="2932" y="3176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Z</a:t>
                </a:r>
                <a:endParaRPr lang="en-US" sz="4000"/>
              </a:p>
            </p:txBody>
          </p:sp>
          <p:sp>
            <p:nvSpPr>
              <p:cNvPr id="865357" name="Freeform 77"/>
              <p:cNvSpPr>
                <a:spLocks/>
              </p:cNvSpPr>
              <p:nvPr/>
            </p:nvSpPr>
            <p:spPr bwMode="auto">
              <a:xfrm>
                <a:off x="3237" y="2591"/>
                <a:ext cx="776" cy="77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76" y="0"/>
                  </a:cxn>
                  <a:cxn ang="0">
                    <a:pos x="776" y="770"/>
                  </a:cxn>
                  <a:cxn ang="0">
                    <a:pos x="0" y="77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76" h="770">
                    <a:moveTo>
                      <a:pt x="0" y="0"/>
                    </a:moveTo>
                    <a:lnTo>
                      <a:pt x="776" y="0"/>
                    </a:lnTo>
                    <a:lnTo>
                      <a:pt x="776" y="770"/>
                    </a:lnTo>
                    <a:lnTo>
                      <a:pt x="0" y="7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58" name="Rectangle 78"/>
              <p:cNvSpPr>
                <a:spLocks noChangeArrowheads="1"/>
              </p:cNvSpPr>
              <p:nvPr/>
            </p:nvSpPr>
            <p:spPr bwMode="auto">
              <a:xfrm>
                <a:off x="3438" y="2870"/>
                <a:ext cx="42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Function</a:t>
                </a:r>
                <a:endParaRPr lang="en-US" sz="4000"/>
              </a:p>
            </p:txBody>
          </p:sp>
          <p:sp>
            <p:nvSpPr>
              <p:cNvPr id="865359" name="Rectangle 79"/>
              <p:cNvSpPr>
                <a:spLocks noChangeArrowheads="1"/>
              </p:cNvSpPr>
              <p:nvPr/>
            </p:nvSpPr>
            <p:spPr bwMode="auto">
              <a:xfrm>
                <a:off x="3542" y="2978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unit</a:t>
                </a:r>
                <a:endParaRPr lang="en-US" sz="4000"/>
              </a:p>
            </p:txBody>
          </p:sp>
          <p:sp>
            <p:nvSpPr>
              <p:cNvPr id="865360" name="Rectangle 80"/>
              <p:cNvSpPr>
                <a:spLocks noChangeArrowheads="1"/>
              </p:cNvSpPr>
              <p:nvPr/>
            </p:nvSpPr>
            <p:spPr bwMode="auto">
              <a:xfrm>
                <a:off x="3314" y="2596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A</a:t>
                </a:r>
                <a:endParaRPr lang="en-US" sz="4000"/>
              </a:p>
            </p:txBody>
          </p:sp>
          <p:sp>
            <p:nvSpPr>
              <p:cNvPr id="865361" name="Rectangle 81"/>
              <p:cNvSpPr>
                <a:spLocks noChangeArrowheads="1"/>
              </p:cNvSpPr>
              <p:nvPr/>
            </p:nvSpPr>
            <p:spPr bwMode="auto">
              <a:xfrm>
                <a:off x="3843" y="2596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</a:t>
                </a:r>
                <a:endParaRPr lang="en-US" sz="4000"/>
              </a:p>
            </p:txBody>
          </p:sp>
          <p:sp>
            <p:nvSpPr>
              <p:cNvPr id="865362" name="Rectangle 82"/>
              <p:cNvSpPr>
                <a:spLocks noChangeArrowheads="1"/>
              </p:cNvSpPr>
              <p:nvPr/>
            </p:nvSpPr>
            <p:spPr bwMode="auto">
              <a:xfrm>
                <a:off x="3588" y="3248"/>
                <a:ext cx="6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F</a:t>
                </a:r>
                <a:endParaRPr lang="en-US" sz="4000"/>
              </a:p>
            </p:txBody>
          </p:sp>
          <p:sp>
            <p:nvSpPr>
              <p:cNvPr id="865363" name="Rectangle 83"/>
              <p:cNvSpPr>
                <a:spLocks noChangeArrowheads="1"/>
              </p:cNvSpPr>
              <p:nvPr/>
            </p:nvSpPr>
            <p:spPr bwMode="auto">
              <a:xfrm>
                <a:off x="3180" y="3912"/>
                <a:ext cx="18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MD</a:t>
                </a:r>
                <a:endParaRPr lang="en-US" sz="4000"/>
              </a:p>
            </p:txBody>
          </p:sp>
          <p:sp>
            <p:nvSpPr>
              <p:cNvPr id="865364" name="Rectangle 84"/>
              <p:cNvSpPr>
                <a:spLocks noChangeArrowheads="1"/>
              </p:cNvSpPr>
              <p:nvPr/>
            </p:nvSpPr>
            <p:spPr bwMode="auto">
              <a:xfrm>
                <a:off x="2881" y="4002"/>
                <a:ext cx="290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Bus D</a:t>
                </a:r>
                <a:endParaRPr lang="en-US" sz="4000"/>
              </a:p>
            </p:txBody>
          </p:sp>
          <p:sp>
            <p:nvSpPr>
              <p:cNvPr id="865365" name="Rectangle 85"/>
              <p:cNvSpPr>
                <a:spLocks noChangeArrowheads="1"/>
              </p:cNvSpPr>
              <p:nvPr/>
            </p:nvSpPr>
            <p:spPr bwMode="auto">
              <a:xfrm>
                <a:off x="1975" y="1562"/>
                <a:ext cx="34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IR(2:0)</a:t>
                </a:r>
                <a:endParaRPr lang="en-US" sz="4000"/>
              </a:p>
            </p:txBody>
          </p:sp>
          <p:sp>
            <p:nvSpPr>
              <p:cNvPr id="865366" name="Freeform 86"/>
              <p:cNvSpPr>
                <a:spLocks/>
              </p:cNvSpPr>
              <p:nvPr/>
            </p:nvSpPr>
            <p:spPr bwMode="auto">
              <a:xfrm>
                <a:off x="3251" y="1043"/>
                <a:ext cx="486" cy="3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6" y="0"/>
                  </a:cxn>
                  <a:cxn ang="0">
                    <a:pos x="486" y="390"/>
                  </a:cxn>
                  <a:cxn ang="0">
                    <a:pos x="0" y="39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86" h="390">
                    <a:moveTo>
                      <a:pt x="0" y="0"/>
                    </a:moveTo>
                    <a:lnTo>
                      <a:pt x="486" y="0"/>
                    </a:lnTo>
                    <a:lnTo>
                      <a:pt x="486" y="390"/>
                    </a:lnTo>
                    <a:lnTo>
                      <a:pt x="0" y="39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ECF4"/>
              </a:solidFill>
              <a:ln w="19050" cap="flat">
                <a:solidFill>
                  <a:srgbClr val="00A0C6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67" name="Freeform 87"/>
              <p:cNvSpPr>
                <a:spLocks/>
              </p:cNvSpPr>
              <p:nvPr/>
            </p:nvSpPr>
            <p:spPr bwMode="auto">
              <a:xfrm>
                <a:off x="4259" y="2591"/>
                <a:ext cx="768" cy="6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8" y="0"/>
                  </a:cxn>
                  <a:cxn ang="0">
                    <a:pos x="768" y="640"/>
                  </a:cxn>
                  <a:cxn ang="0">
                    <a:pos x="0" y="64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68" h="640">
                    <a:moveTo>
                      <a:pt x="0" y="0"/>
                    </a:moveTo>
                    <a:lnTo>
                      <a:pt x="768" y="0"/>
                    </a:lnTo>
                    <a:lnTo>
                      <a:pt x="768" y="640"/>
                    </a:lnTo>
                    <a:lnTo>
                      <a:pt x="0" y="64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ECF4"/>
              </a:solidFill>
              <a:ln w="19050" cap="flat">
                <a:solidFill>
                  <a:srgbClr val="00A0C6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68" name="Rectangle 88"/>
              <p:cNvSpPr>
                <a:spLocks noChangeArrowheads="1"/>
              </p:cNvSpPr>
              <p:nvPr/>
            </p:nvSpPr>
            <p:spPr bwMode="auto">
              <a:xfrm>
                <a:off x="4292" y="2596"/>
                <a:ext cx="35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Data in</a:t>
                </a:r>
                <a:endParaRPr lang="en-US" sz="4000"/>
              </a:p>
            </p:txBody>
          </p:sp>
          <p:sp>
            <p:nvSpPr>
              <p:cNvPr id="865369" name="Rectangle 89"/>
              <p:cNvSpPr>
                <a:spLocks noChangeArrowheads="1"/>
              </p:cNvSpPr>
              <p:nvPr/>
            </p:nvSpPr>
            <p:spPr bwMode="auto">
              <a:xfrm>
                <a:off x="4673" y="2596"/>
                <a:ext cx="39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Address</a:t>
                </a:r>
                <a:endParaRPr lang="en-US" sz="4000"/>
              </a:p>
            </p:txBody>
          </p:sp>
          <p:sp>
            <p:nvSpPr>
              <p:cNvPr id="865370" name="Rectangle 90"/>
              <p:cNvSpPr>
                <a:spLocks noChangeArrowheads="1"/>
              </p:cNvSpPr>
              <p:nvPr/>
            </p:nvSpPr>
            <p:spPr bwMode="auto">
              <a:xfrm>
                <a:off x="4539" y="2804"/>
                <a:ext cx="230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Data</a:t>
                </a:r>
                <a:endParaRPr lang="en-US" sz="4000"/>
              </a:p>
            </p:txBody>
          </p:sp>
          <p:sp>
            <p:nvSpPr>
              <p:cNvPr id="865371" name="Rectangle 91"/>
              <p:cNvSpPr>
                <a:spLocks noChangeArrowheads="1"/>
              </p:cNvSpPr>
              <p:nvPr/>
            </p:nvSpPr>
            <p:spPr bwMode="auto">
              <a:xfrm>
                <a:off x="4469" y="2912"/>
                <a:ext cx="39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memory</a:t>
                </a:r>
                <a:endParaRPr lang="en-US" sz="4000"/>
              </a:p>
            </p:txBody>
          </p:sp>
          <p:sp>
            <p:nvSpPr>
              <p:cNvPr id="865372" name="Rectangle 92"/>
              <p:cNvSpPr>
                <a:spLocks noChangeArrowheads="1"/>
              </p:cNvSpPr>
              <p:nvPr/>
            </p:nvSpPr>
            <p:spPr bwMode="auto">
              <a:xfrm>
                <a:off x="4493" y="3114"/>
                <a:ext cx="41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Data out</a:t>
                </a:r>
                <a:endParaRPr lang="en-US" sz="4000"/>
              </a:p>
            </p:txBody>
          </p:sp>
          <p:sp>
            <p:nvSpPr>
              <p:cNvPr id="865373" name="Rectangle 93"/>
              <p:cNvSpPr>
                <a:spLocks noChangeArrowheads="1"/>
              </p:cNvSpPr>
              <p:nvPr/>
            </p:nvSpPr>
            <p:spPr bwMode="auto">
              <a:xfrm>
                <a:off x="3319" y="1132"/>
                <a:ext cx="399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Register</a:t>
                </a:r>
                <a:endParaRPr lang="en-US" sz="4000"/>
              </a:p>
            </p:txBody>
          </p:sp>
          <p:sp>
            <p:nvSpPr>
              <p:cNvPr id="865374" name="Rectangle 94"/>
              <p:cNvSpPr>
                <a:spLocks noChangeArrowheads="1"/>
              </p:cNvSpPr>
              <p:nvPr/>
            </p:nvSpPr>
            <p:spPr bwMode="auto">
              <a:xfrm>
                <a:off x="3429" y="1240"/>
                <a:ext cx="149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file</a:t>
                </a:r>
                <a:endParaRPr lang="en-US" sz="4000"/>
              </a:p>
            </p:txBody>
          </p:sp>
          <p:sp>
            <p:nvSpPr>
              <p:cNvPr id="865375" name="Rectangle 95"/>
              <p:cNvSpPr>
                <a:spLocks noChangeArrowheads="1"/>
              </p:cNvSpPr>
              <p:nvPr/>
            </p:nvSpPr>
            <p:spPr bwMode="auto">
              <a:xfrm>
                <a:off x="3458" y="1052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</a:t>
                </a:r>
                <a:endParaRPr lang="en-US" sz="4000"/>
              </a:p>
            </p:txBody>
          </p:sp>
          <p:sp>
            <p:nvSpPr>
              <p:cNvPr id="865376" name="Rectangle 96"/>
              <p:cNvSpPr>
                <a:spLocks noChangeArrowheads="1"/>
              </p:cNvSpPr>
              <p:nvPr/>
            </p:nvSpPr>
            <p:spPr bwMode="auto">
              <a:xfrm>
                <a:off x="3323" y="1313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A</a:t>
                </a:r>
                <a:endParaRPr lang="en-US" sz="4000"/>
              </a:p>
            </p:txBody>
          </p:sp>
          <p:sp>
            <p:nvSpPr>
              <p:cNvPr id="865377" name="Rectangle 97"/>
              <p:cNvSpPr>
                <a:spLocks noChangeArrowheads="1"/>
              </p:cNvSpPr>
              <p:nvPr/>
            </p:nvSpPr>
            <p:spPr bwMode="auto">
              <a:xfrm>
                <a:off x="3582" y="1313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</a:t>
                </a:r>
                <a:endParaRPr lang="en-US" sz="4000"/>
              </a:p>
            </p:txBody>
          </p:sp>
          <p:sp>
            <p:nvSpPr>
              <p:cNvPr id="865378" name="Line 98"/>
              <p:cNvSpPr>
                <a:spLocks noChangeShapeType="1"/>
              </p:cNvSpPr>
              <p:nvPr/>
            </p:nvSpPr>
            <p:spPr bwMode="auto">
              <a:xfrm>
                <a:off x="1675" y="531"/>
                <a:ext cx="1" cy="20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79" name="Freeform 99"/>
              <p:cNvSpPr>
                <a:spLocks/>
              </p:cNvSpPr>
              <p:nvPr/>
            </p:nvSpPr>
            <p:spPr bwMode="auto">
              <a:xfrm>
                <a:off x="1655" y="717"/>
                <a:ext cx="40" cy="64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4" y="16"/>
                  </a:cxn>
                  <a:cxn ang="0">
                    <a:pos x="10" y="32"/>
                  </a:cxn>
                  <a:cxn ang="0">
                    <a:pos x="7" y="16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0" y="6"/>
                  </a:cxn>
                </a:cxnLst>
                <a:rect l="0" t="0" r="r" b="b"/>
                <a:pathLst>
                  <a:path w="20" h="32">
                    <a:moveTo>
                      <a:pt x="10" y="6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3" y="21"/>
                      <a:pt x="11" y="27"/>
                      <a:pt x="10" y="32"/>
                    </a:cubicBezTo>
                    <a:cubicBezTo>
                      <a:pt x="9" y="27"/>
                      <a:pt x="8" y="21"/>
                      <a:pt x="7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80" name="Line 100"/>
              <p:cNvSpPr>
                <a:spLocks noChangeShapeType="1"/>
              </p:cNvSpPr>
              <p:nvPr/>
            </p:nvSpPr>
            <p:spPr bwMode="auto">
              <a:xfrm>
                <a:off x="1675" y="1293"/>
                <a:ext cx="1" cy="3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81" name="Freeform 101"/>
              <p:cNvSpPr>
                <a:spLocks/>
              </p:cNvSpPr>
              <p:nvPr/>
            </p:nvSpPr>
            <p:spPr bwMode="auto">
              <a:xfrm>
                <a:off x="1655" y="1625"/>
                <a:ext cx="38" cy="64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9" y="0"/>
                  </a:cxn>
                  <a:cxn ang="0">
                    <a:pos x="19" y="1"/>
                  </a:cxn>
                  <a:cxn ang="0">
                    <a:pos x="13" y="16"/>
                  </a:cxn>
                  <a:cxn ang="0">
                    <a:pos x="10" y="32"/>
                  </a:cxn>
                  <a:cxn ang="0">
                    <a:pos x="6" y="16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0" y="6"/>
                  </a:cxn>
                </a:cxnLst>
                <a:rect l="0" t="0" r="r" b="b"/>
                <a:pathLst>
                  <a:path w="19" h="32">
                    <a:moveTo>
                      <a:pt x="10" y="6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2" y="22"/>
                      <a:pt x="11" y="27"/>
                      <a:pt x="10" y="32"/>
                    </a:cubicBezTo>
                    <a:cubicBezTo>
                      <a:pt x="9" y="27"/>
                      <a:pt x="7" y="22"/>
                      <a:pt x="6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82" name="Line 102"/>
              <p:cNvSpPr>
                <a:spLocks noChangeShapeType="1"/>
              </p:cNvSpPr>
              <p:nvPr/>
            </p:nvSpPr>
            <p:spPr bwMode="auto">
              <a:xfrm>
                <a:off x="1675" y="1561"/>
                <a:ext cx="620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83" name="Freeform 103"/>
              <p:cNvSpPr>
                <a:spLocks/>
              </p:cNvSpPr>
              <p:nvPr/>
            </p:nvSpPr>
            <p:spPr bwMode="auto">
              <a:xfrm>
                <a:off x="2277" y="1541"/>
                <a:ext cx="64" cy="38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6" y="6"/>
                  </a:cxn>
                  <a:cxn ang="0">
                    <a:pos x="32" y="10"/>
                  </a:cxn>
                  <a:cxn ang="0">
                    <a:pos x="16" y="13"/>
                  </a:cxn>
                  <a:cxn ang="0">
                    <a:pos x="1" y="19"/>
                  </a:cxn>
                  <a:cxn ang="0">
                    <a:pos x="0" y="19"/>
                  </a:cxn>
                  <a:cxn ang="0">
                    <a:pos x="6" y="10"/>
                  </a:cxn>
                </a:cxnLst>
                <a:rect l="0" t="0" r="r" b="b"/>
                <a:pathLst>
                  <a:path w="32" h="19">
                    <a:moveTo>
                      <a:pt x="6" y="1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21" y="7"/>
                      <a:pt x="27" y="9"/>
                      <a:pt x="32" y="10"/>
                    </a:cubicBezTo>
                    <a:cubicBezTo>
                      <a:pt x="27" y="11"/>
                      <a:pt x="21" y="12"/>
                      <a:pt x="16" y="13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84" name="Line 104"/>
              <p:cNvSpPr>
                <a:spLocks noChangeShapeType="1"/>
              </p:cNvSpPr>
              <p:nvPr/>
            </p:nvSpPr>
            <p:spPr bwMode="auto">
              <a:xfrm>
                <a:off x="973" y="1925"/>
                <a:ext cx="1" cy="4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85" name="Freeform 105"/>
              <p:cNvSpPr>
                <a:spLocks/>
              </p:cNvSpPr>
              <p:nvPr/>
            </p:nvSpPr>
            <p:spPr bwMode="auto">
              <a:xfrm>
                <a:off x="953" y="2399"/>
                <a:ext cx="38" cy="64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9" y="0"/>
                  </a:cxn>
                  <a:cxn ang="0">
                    <a:pos x="19" y="1"/>
                  </a:cxn>
                  <a:cxn ang="0">
                    <a:pos x="13" y="16"/>
                  </a:cxn>
                  <a:cxn ang="0">
                    <a:pos x="10" y="32"/>
                  </a:cxn>
                  <a:cxn ang="0">
                    <a:pos x="6" y="16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0" y="6"/>
                  </a:cxn>
                </a:cxnLst>
                <a:rect l="0" t="0" r="r" b="b"/>
                <a:pathLst>
                  <a:path w="19" h="32">
                    <a:moveTo>
                      <a:pt x="10" y="6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2" y="21"/>
                      <a:pt x="11" y="27"/>
                      <a:pt x="10" y="32"/>
                    </a:cubicBezTo>
                    <a:cubicBezTo>
                      <a:pt x="8" y="27"/>
                      <a:pt x="7" y="21"/>
                      <a:pt x="6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86" name="Line 106"/>
              <p:cNvSpPr>
                <a:spLocks noChangeShapeType="1"/>
              </p:cNvSpPr>
              <p:nvPr/>
            </p:nvSpPr>
            <p:spPr bwMode="auto">
              <a:xfrm>
                <a:off x="1117" y="1925"/>
                <a:ext cx="1" cy="4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87" name="Freeform 107"/>
              <p:cNvSpPr>
                <a:spLocks/>
              </p:cNvSpPr>
              <p:nvPr/>
            </p:nvSpPr>
            <p:spPr bwMode="auto">
              <a:xfrm>
                <a:off x="1097" y="2399"/>
                <a:ext cx="40" cy="64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20" y="0"/>
                  </a:cxn>
                  <a:cxn ang="0">
                    <a:pos x="20" y="1"/>
                  </a:cxn>
                  <a:cxn ang="0">
                    <a:pos x="14" y="16"/>
                  </a:cxn>
                  <a:cxn ang="0">
                    <a:pos x="10" y="32"/>
                  </a:cxn>
                  <a:cxn ang="0">
                    <a:pos x="7" y="16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0" y="6"/>
                  </a:cxn>
                </a:cxnLst>
                <a:rect l="0" t="0" r="r" b="b"/>
                <a:pathLst>
                  <a:path w="20" h="32">
                    <a:moveTo>
                      <a:pt x="10" y="6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3" y="21"/>
                      <a:pt x="11" y="27"/>
                      <a:pt x="10" y="32"/>
                    </a:cubicBezTo>
                    <a:cubicBezTo>
                      <a:pt x="9" y="27"/>
                      <a:pt x="8" y="21"/>
                      <a:pt x="7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88" name="Line 108"/>
              <p:cNvSpPr>
                <a:spLocks noChangeShapeType="1"/>
              </p:cNvSpPr>
              <p:nvPr/>
            </p:nvSpPr>
            <p:spPr bwMode="auto">
              <a:xfrm>
                <a:off x="1263" y="1925"/>
                <a:ext cx="1" cy="4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89" name="Freeform 109"/>
              <p:cNvSpPr>
                <a:spLocks/>
              </p:cNvSpPr>
              <p:nvPr/>
            </p:nvSpPr>
            <p:spPr bwMode="auto">
              <a:xfrm>
                <a:off x="1243" y="2399"/>
                <a:ext cx="38" cy="64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9" y="0"/>
                  </a:cxn>
                  <a:cxn ang="0">
                    <a:pos x="19" y="1"/>
                  </a:cxn>
                  <a:cxn ang="0">
                    <a:pos x="13" y="16"/>
                  </a:cxn>
                  <a:cxn ang="0">
                    <a:pos x="10" y="32"/>
                  </a:cxn>
                  <a:cxn ang="0">
                    <a:pos x="6" y="16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0" y="6"/>
                  </a:cxn>
                </a:cxnLst>
                <a:rect l="0" t="0" r="r" b="b"/>
                <a:pathLst>
                  <a:path w="19" h="32">
                    <a:moveTo>
                      <a:pt x="10" y="6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2" y="21"/>
                      <a:pt x="11" y="27"/>
                      <a:pt x="10" y="32"/>
                    </a:cubicBezTo>
                    <a:cubicBezTo>
                      <a:pt x="9" y="27"/>
                      <a:pt x="7" y="21"/>
                      <a:pt x="6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90" name="Line 110"/>
              <p:cNvSpPr>
                <a:spLocks noChangeShapeType="1"/>
              </p:cNvSpPr>
              <p:nvPr/>
            </p:nvSpPr>
            <p:spPr bwMode="auto">
              <a:xfrm>
                <a:off x="1553" y="1925"/>
                <a:ext cx="1" cy="4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91" name="Freeform 111"/>
              <p:cNvSpPr>
                <a:spLocks/>
              </p:cNvSpPr>
              <p:nvPr/>
            </p:nvSpPr>
            <p:spPr bwMode="auto">
              <a:xfrm>
                <a:off x="1533" y="2399"/>
                <a:ext cx="38" cy="64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9" y="0"/>
                  </a:cxn>
                  <a:cxn ang="0">
                    <a:pos x="19" y="1"/>
                  </a:cxn>
                  <a:cxn ang="0">
                    <a:pos x="13" y="16"/>
                  </a:cxn>
                  <a:cxn ang="0">
                    <a:pos x="10" y="32"/>
                  </a:cxn>
                  <a:cxn ang="0">
                    <a:pos x="6" y="16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0" y="6"/>
                  </a:cxn>
                </a:cxnLst>
                <a:rect l="0" t="0" r="r" b="b"/>
                <a:pathLst>
                  <a:path w="19" h="32">
                    <a:moveTo>
                      <a:pt x="10" y="6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2" y="21"/>
                      <a:pt x="11" y="27"/>
                      <a:pt x="10" y="32"/>
                    </a:cubicBezTo>
                    <a:cubicBezTo>
                      <a:pt x="9" y="27"/>
                      <a:pt x="7" y="21"/>
                      <a:pt x="6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92" name="Line 112"/>
              <p:cNvSpPr>
                <a:spLocks noChangeShapeType="1"/>
              </p:cNvSpPr>
              <p:nvPr/>
            </p:nvSpPr>
            <p:spPr bwMode="auto">
              <a:xfrm>
                <a:off x="1697" y="1925"/>
                <a:ext cx="1" cy="4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93" name="Freeform 113"/>
              <p:cNvSpPr>
                <a:spLocks/>
              </p:cNvSpPr>
              <p:nvPr/>
            </p:nvSpPr>
            <p:spPr bwMode="auto">
              <a:xfrm>
                <a:off x="1681" y="2405"/>
                <a:ext cx="34" cy="58"/>
              </a:xfrm>
              <a:custGeom>
                <a:avLst/>
                <a:gdLst/>
                <a:ahLst/>
                <a:cxnLst>
                  <a:cxn ang="0">
                    <a:pos x="8" y="5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2" y="14"/>
                  </a:cxn>
                  <a:cxn ang="0">
                    <a:pos x="8" y="29"/>
                  </a:cxn>
                  <a:cxn ang="0">
                    <a:pos x="5" y="1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5"/>
                  </a:cxn>
                </a:cxnLst>
                <a:rect l="0" t="0" r="r" b="b"/>
                <a:pathLst>
                  <a:path w="17" h="29">
                    <a:moveTo>
                      <a:pt x="8" y="5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9"/>
                      <a:pt x="9" y="24"/>
                      <a:pt x="8" y="29"/>
                    </a:cubicBezTo>
                    <a:cubicBezTo>
                      <a:pt x="7" y="24"/>
                      <a:pt x="6" y="19"/>
                      <a:pt x="5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94" name="Line 114"/>
              <p:cNvSpPr>
                <a:spLocks noChangeShapeType="1"/>
              </p:cNvSpPr>
              <p:nvPr/>
            </p:nvSpPr>
            <p:spPr bwMode="auto">
              <a:xfrm>
                <a:off x="1843" y="1925"/>
                <a:ext cx="1" cy="4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95" name="Freeform 115"/>
              <p:cNvSpPr>
                <a:spLocks/>
              </p:cNvSpPr>
              <p:nvPr/>
            </p:nvSpPr>
            <p:spPr bwMode="auto">
              <a:xfrm>
                <a:off x="1825" y="2405"/>
                <a:ext cx="36" cy="58"/>
              </a:xfrm>
              <a:custGeom>
                <a:avLst/>
                <a:gdLst/>
                <a:ahLst/>
                <a:cxnLst>
                  <a:cxn ang="0">
                    <a:pos x="9" y="5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2" y="14"/>
                  </a:cxn>
                  <a:cxn ang="0">
                    <a:pos x="9" y="29"/>
                  </a:cxn>
                  <a:cxn ang="0">
                    <a:pos x="6" y="1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9" y="5"/>
                  </a:cxn>
                </a:cxnLst>
                <a:rect l="0" t="0" r="r" b="b"/>
                <a:pathLst>
                  <a:path w="18" h="29">
                    <a:moveTo>
                      <a:pt x="9" y="5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9"/>
                      <a:pt x="10" y="24"/>
                      <a:pt x="9" y="29"/>
                    </a:cubicBezTo>
                    <a:cubicBezTo>
                      <a:pt x="8" y="24"/>
                      <a:pt x="7" y="19"/>
                      <a:pt x="6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96" name="Line 116"/>
              <p:cNvSpPr>
                <a:spLocks noChangeShapeType="1"/>
              </p:cNvSpPr>
              <p:nvPr/>
            </p:nvSpPr>
            <p:spPr bwMode="auto">
              <a:xfrm>
                <a:off x="1987" y="1925"/>
                <a:ext cx="1" cy="4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97" name="Freeform 117"/>
              <p:cNvSpPr>
                <a:spLocks/>
              </p:cNvSpPr>
              <p:nvPr/>
            </p:nvSpPr>
            <p:spPr bwMode="auto">
              <a:xfrm>
                <a:off x="1971" y="2405"/>
                <a:ext cx="34" cy="58"/>
              </a:xfrm>
              <a:custGeom>
                <a:avLst/>
                <a:gdLst/>
                <a:ahLst/>
                <a:cxnLst>
                  <a:cxn ang="0">
                    <a:pos x="8" y="5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2" y="14"/>
                  </a:cxn>
                  <a:cxn ang="0">
                    <a:pos x="8" y="29"/>
                  </a:cxn>
                  <a:cxn ang="0">
                    <a:pos x="5" y="1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5"/>
                  </a:cxn>
                </a:cxnLst>
                <a:rect l="0" t="0" r="r" b="b"/>
                <a:pathLst>
                  <a:path w="17" h="29">
                    <a:moveTo>
                      <a:pt x="8" y="5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9"/>
                      <a:pt x="10" y="24"/>
                      <a:pt x="8" y="29"/>
                    </a:cubicBezTo>
                    <a:cubicBezTo>
                      <a:pt x="7" y="24"/>
                      <a:pt x="6" y="19"/>
                      <a:pt x="5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98" name="Freeform 118"/>
              <p:cNvSpPr>
                <a:spLocks/>
              </p:cNvSpPr>
              <p:nvPr/>
            </p:nvSpPr>
            <p:spPr bwMode="auto">
              <a:xfrm>
                <a:off x="1423" y="781"/>
                <a:ext cx="506" cy="5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06" y="0"/>
                  </a:cxn>
                  <a:cxn ang="0">
                    <a:pos x="506" y="512"/>
                  </a:cxn>
                  <a:cxn ang="0">
                    <a:pos x="0" y="5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06" h="512">
                    <a:moveTo>
                      <a:pt x="0" y="0"/>
                    </a:moveTo>
                    <a:lnTo>
                      <a:pt x="506" y="0"/>
                    </a:lnTo>
                    <a:lnTo>
                      <a:pt x="506" y="512"/>
                    </a:lnTo>
                    <a:lnTo>
                      <a:pt x="0" y="5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99" name="Rectangle 119"/>
              <p:cNvSpPr>
                <a:spLocks noChangeArrowheads="1"/>
              </p:cNvSpPr>
              <p:nvPr/>
            </p:nvSpPr>
            <p:spPr bwMode="auto">
              <a:xfrm>
                <a:off x="1447" y="936"/>
                <a:ext cx="53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Instruction</a:t>
                </a:r>
                <a:endParaRPr lang="en-US" sz="4000"/>
              </a:p>
            </p:txBody>
          </p:sp>
          <p:sp>
            <p:nvSpPr>
              <p:cNvPr id="865400" name="Rectangle 120"/>
              <p:cNvSpPr>
                <a:spLocks noChangeArrowheads="1"/>
              </p:cNvSpPr>
              <p:nvPr/>
            </p:nvSpPr>
            <p:spPr bwMode="auto">
              <a:xfrm>
                <a:off x="1503" y="1044"/>
                <a:ext cx="39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memory</a:t>
                </a:r>
                <a:endParaRPr lang="en-US" sz="4000"/>
              </a:p>
            </p:txBody>
          </p:sp>
          <p:sp>
            <p:nvSpPr>
              <p:cNvPr id="865401" name="Rectangle 121"/>
              <p:cNvSpPr>
                <a:spLocks noChangeArrowheads="1"/>
              </p:cNvSpPr>
              <p:nvPr/>
            </p:nvSpPr>
            <p:spPr bwMode="auto">
              <a:xfrm>
                <a:off x="1494" y="779"/>
                <a:ext cx="39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Address</a:t>
                </a:r>
                <a:endParaRPr lang="en-US" sz="4000"/>
              </a:p>
            </p:txBody>
          </p:sp>
          <p:sp>
            <p:nvSpPr>
              <p:cNvPr id="865402" name="Rectangle 122"/>
              <p:cNvSpPr>
                <a:spLocks noChangeArrowheads="1"/>
              </p:cNvSpPr>
              <p:nvPr/>
            </p:nvSpPr>
            <p:spPr bwMode="auto">
              <a:xfrm>
                <a:off x="1444" y="1170"/>
                <a:ext cx="53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Instruction</a:t>
                </a:r>
                <a:endParaRPr lang="en-US" sz="4000"/>
              </a:p>
            </p:txBody>
          </p:sp>
          <p:sp>
            <p:nvSpPr>
              <p:cNvPr id="865403" name="Freeform 123"/>
              <p:cNvSpPr>
                <a:spLocks/>
              </p:cNvSpPr>
              <p:nvPr/>
            </p:nvSpPr>
            <p:spPr bwMode="auto">
              <a:xfrm>
                <a:off x="2341" y="1487"/>
                <a:ext cx="396" cy="1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96" y="0"/>
                  </a:cxn>
                  <a:cxn ang="0">
                    <a:pos x="396" y="148"/>
                  </a:cxn>
                  <a:cxn ang="0">
                    <a:pos x="0" y="14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96" h="148">
                    <a:moveTo>
                      <a:pt x="0" y="0"/>
                    </a:moveTo>
                    <a:lnTo>
                      <a:pt x="396" y="0"/>
                    </a:lnTo>
                    <a:lnTo>
                      <a:pt x="396" y="148"/>
                    </a:lnTo>
                    <a:lnTo>
                      <a:pt x="0" y="14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04" name="Rectangle 124"/>
              <p:cNvSpPr>
                <a:spLocks noChangeArrowheads="1"/>
              </p:cNvSpPr>
              <p:nvPr/>
            </p:nvSpPr>
            <p:spPr bwMode="auto">
              <a:xfrm>
                <a:off x="2351" y="1498"/>
                <a:ext cx="389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Zero fill</a:t>
                </a:r>
                <a:endParaRPr lang="en-US" sz="4000"/>
              </a:p>
            </p:txBody>
          </p:sp>
          <p:sp>
            <p:nvSpPr>
              <p:cNvPr id="865405" name="Rectangle 125"/>
              <p:cNvSpPr>
                <a:spLocks noChangeArrowheads="1"/>
              </p:cNvSpPr>
              <p:nvPr/>
            </p:nvSpPr>
            <p:spPr bwMode="auto">
              <a:xfrm>
                <a:off x="932" y="2469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</a:t>
                </a:r>
                <a:endParaRPr lang="en-US" sz="4000"/>
              </a:p>
            </p:txBody>
          </p:sp>
          <p:sp>
            <p:nvSpPr>
              <p:cNvPr id="865406" name="Rectangle 126"/>
              <p:cNvSpPr>
                <a:spLocks noChangeArrowheads="1"/>
              </p:cNvSpPr>
              <p:nvPr/>
            </p:nvSpPr>
            <p:spPr bwMode="auto">
              <a:xfrm>
                <a:off x="932" y="2561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A</a:t>
                </a:r>
                <a:endParaRPr lang="en-US" sz="4000"/>
              </a:p>
            </p:txBody>
          </p:sp>
          <p:sp>
            <p:nvSpPr>
              <p:cNvPr id="865407" name="Rectangle 127"/>
              <p:cNvSpPr>
                <a:spLocks noChangeArrowheads="1"/>
              </p:cNvSpPr>
              <p:nvPr/>
            </p:nvSpPr>
            <p:spPr bwMode="auto">
              <a:xfrm>
                <a:off x="1083" y="2469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</a:t>
                </a:r>
                <a:endParaRPr lang="en-US" sz="4000"/>
              </a:p>
            </p:txBody>
          </p:sp>
          <p:sp>
            <p:nvSpPr>
              <p:cNvPr id="865408" name="Rectangle 128"/>
              <p:cNvSpPr>
                <a:spLocks noChangeArrowheads="1"/>
              </p:cNvSpPr>
              <p:nvPr/>
            </p:nvSpPr>
            <p:spPr bwMode="auto">
              <a:xfrm>
                <a:off x="1077" y="2561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A</a:t>
                </a:r>
                <a:endParaRPr lang="en-US" sz="4000"/>
              </a:p>
            </p:txBody>
          </p:sp>
          <p:sp>
            <p:nvSpPr>
              <p:cNvPr id="865409" name="Rectangle 129"/>
              <p:cNvSpPr>
                <a:spLocks noChangeArrowheads="1"/>
              </p:cNvSpPr>
              <p:nvPr/>
            </p:nvSpPr>
            <p:spPr bwMode="auto">
              <a:xfrm>
                <a:off x="1222" y="2469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A</a:t>
                </a:r>
                <a:endParaRPr lang="en-US" sz="4000"/>
              </a:p>
            </p:txBody>
          </p:sp>
          <p:sp>
            <p:nvSpPr>
              <p:cNvPr id="865410" name="Rectangle 130"/>
              <p:cNvSpPr>
                <a:spLocks noChangeArrowheads="1"/>
              </p:cNvSpPr>
              <p:nvPr/>
            </p:nvSpPr>
            <p:spPr bwMode="auto">
              <a:xfrm>
                <a:off x="1222" y="2561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A</a:t>
                </a:r>
                <a:endParaRPr lang="en-US" sz="4000"/>
              </a:p>
            </p:txBody>
          </p:sp>
          <p:sp>
            <p:nvSpPr>
              <p:cNvPr id="865411" name="Rectangle 131"/>
              <p:cNvSpPr>
                <a:spLocks noChangeArrowheads="1"/>
              </p:cNvSpPr>
              <p:nvPr/>
            </p:nvSpPr>
            <p:spPr bwMode="auto">
              <a:xfrm>
                <a:off x="1523" y="2469"/>
                <a:ext cx="6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F</a:t>
                </a:r>
                <a:endParaRPr lang="en-US" sz="4000"/>
              </a:p>
            </p:txBody>
          </p:sp>
          <p:sp>
            <p:nvSpPr>
              <p:cNvPr id="865412" name="Rectangle 132"/>
              <p:cNvSpPr>
                <a:spLocks noChangeArrowheads="1"/>
              </p:cNvSpPr>
              <p:nvPr/>
            </p:nvSpPr>
            <p:spPr bwMode="auto">
              <a:xfrm>
                <a:off x="1526" y="2561"/>
                <a:ext cx="6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S</a:t>
                </a:r>
                <a:endParaRPr lang="en-US" sz="4000"/>
              </a:p>
            </p:txBody>
          </p:sp>
          <p:sp>
            <p:nvSpPr>
              <p:cNvPr id="865413" name="Rectangle 133"/>
              <p:cNvSpPr>
                <a:spLocks noChangeArrowheads="1"/>
              </p:cNvSpPr>
              <p:nvPr/>
            </p:nvSpPr>
            <p:spPr bwMode="auto">
              <a:xfrm>
                <a:off x="1652" y="2469"/>
                <a:ext cx="10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</a:t>
                </a:r>
                <a:endParaRPr lang="en-US" sz="4000"/>
              </a:p>
            </p:txBody>
          </p:sp>
          <p:sp>
            <p:nvSpPr>
              <p:cNvPr id="865414" name="Rectangle 134"/>
              <p:cNvSpPr>
                <a:spLocks noChangeArrowheads="1"/>
              </p:cNvSpPr>
              <p:nvPr/>
            </p:nvSpPr>
            <p:spPr bwMode="auto">
              <a:xfrm>
                <a:off x="1658" y="2562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</a:t>
                </a:r>
                <a:endParaRPr lang="en-US" sz="4000"/>
              </a:p>
            </p:txBody>
          </p:sp>
          <p:sp>
            <p:nvSpPr>
              <p:cNvPr id="865415" name="Rectangle 135"/>
              <p:cNvSpPr>
                <a:spLocks noChangeArrowheads="1"/>
              </p:cNvSpPr>
              <p:nvPr/>
            </p:nvSpPr>
            <p:spPr bwMode="auto">
              <a:xfrm>
                <a:off x="1806" y="2469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R</a:t>
                </a:r>
                <a:endParaRPr lang="en-US" sz="4000"/>
              </a:p>
            </p:txBody>
          </p:sp>
          <p:sp>
            <p:nvSpPr>
              <p:cNvPr id="865416" name="Rectangle 136"/>
              <p:cNvSpPr>
                <a:spLocks noChangeArrowheads="1"/>
              </p:cNvSpPr>
              <p:nvPr/>
            </p:nvSpPr>
            <p:spPr bwMode="auto">
              <a:xfrm>
                <a:off x="1795" y="2561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W</a:t>
                </a:r>
                <a:endParaRPr lang="en-US" sz="4000"/>
              </a:p>
            </p:txBody>
          </p:sp>
          <p:sp>
            <p:nvSpPr>
              <p:cNvPr id="865417" name="Rectangle 137"/>
              <p:cNvSpPr>
                <a:spLocks noChangeArrowheads="1"/>
              </p:cNvSpPr>
              <p:nvPr/>
            </p:nvSpPr>
            <p:spPr bwMode="auto">
              <a:xfrm>
                <a:off x="1943" y="2469"/>
                <a:ext cx="10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</a:t>
                </a:r>
                <a:endParaRPr lang="en-US" sz="4000"/>
              </a:p>
            </p:txBody>
          </p:sp>
          <p:sp>
            <p:nvSpPr>
              <p:cNvPr id="865418" name="Rectangle 138"/>
              <p:cNvSpPr>
                <a:spLocks noChangeArrowheads="1"/>
              </p:cNvSpPr>
              <p:nvPr/>
            </p:nvSpPr>
            <p:spPr bwMode="auto">
              <a:xfrm>
                <a:off x="1940" y="2561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W</a:t>
                </a:r>
                <a:endParaRPr lang="en-US" sz="4000"/>
              </a:p>
            </p:txBody>
          </p:sp>
          <p:sp>
            <p:nvSpPr>
              <p:cNvPr id="865419" name="Freeform 139"/>
              <p:cNvSpPr>
                <a:spLocks/>
              </p:cNvSpPr>
              <p:nvPr/>
            </p:nvSpPr>
            <p:spPr bwMode="auto">
              <a:xfrm>
                <a:off x="1675" y="267"/>
                <a:ext cx="454" cy="1294"/>
              </a:xfrm>
              <a:custGeom>
                <a:avLst/>
                <a:gdLst/>
                <a:ahLst/>
                <a:cxnLst>
                  <a:cxn ang="0">
                    <a:pos x="454" y="1294"/>
                  </a:cxn>
                  <a:cxn ang="0">
                    <a:pos x="454" y="0"/>
                  </a:cxn>
                  <a:cxn ang="0">
                    <a:pos x="0" y="0"/>
                  </a:cxn>
                  <a:cxn ang="0">
                    <a:pos x="0" y="84"/>
                  </a:cxn>
                </a:cxnLst>
                <a:rect l="0" t="0" r="r" b="b"/>
                <a:pathLst>
                  <a:path w="454" h="1294">
                    <a:moveTo>
                      <a:pt x="454" y="1294"/>
                    </a:moveTo>
                    <a:lnTo>
                      <a:pt x="454" y="0"/>
                    </a:lnTo>
                    <a:lnTo>
                      <a:pt x="0" y="0"/>
                    </a:lnTo>
                    <a:lnTo>
                      <a:pt x="0" y="84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20" name="Freeform 140"/>
              <p:cNvSpPr>
                <a:spLocks/>
              </p:cNvSpPr>
              <p:nvPr/>
            </p:nvSpPr>
            <p:spPr bwMode="auto">
              <a:xfrm>
                <a:off x="1655" y="335"/>
                <a:ext cx="38" cy="62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3" y="15"/>
                  </a:cxn>
                  <a:cxn ang="0">
                    <a:pos x="10" y="31"/>
                  </a:cxn>
                  <a:cxn ang="0">
                    <a:pos x="6" y="1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0" y="5"/>
                  </a:cxn>
                </a:cxnLst>
                <a:rect l="0" t="0" r="r" b="b"/>
                <a:pathLst>
                  <a:path w="19" h="31">
                    <a:moveTo>
                      <a:pt x="10" y="5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2" y="21"/>
                      <a:pt x="11" y="26"/>
                      <a:pt x="10" y="31"/>
                    </a:cubicBezTo>
                    <a:cubicBezTo>
                      <a:pt x="9" y="26"/>
                      <a:pt x="7" y="21"/>
                      <a:pt x="6" y="1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21" name="Line 141"/>
              <p:cNvSpPr>
                <a:spLocks noChangeShapeType="1"/>
              </p:cNvSpPr>
              <p:nvPr/>
            </p:nvSpPr>
            <p:spPr bwMode="auto">
              <a:xfrm>
                <a:off x="1277" y="459"/>
                <a:ext cx="8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22" name="Freeform 142"/>
              <p:cNvSpPr>
                <a:spLocks/>
              </p:cNvSpPr>
              <p:nvPr/>
            </p:nvSpPr>
            <p:spPr bwMode="auto">
              <a:xfrm>
                <a:off x="1349" y="441"/>
                <a:ext cx="64" cy="38"/>
              </a:xfrm>
              <a:custGeom>
                <a:avLst/>
                <a:gdLst/>
                <a:ahLst/>
                <a:cxnLst>
                  <a:cxn ang="0">
                    <a:pos x="6" y="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6" y="6"/>
                  </a:cxn>
                  <a:cxn ang="0">
                    <a:pos x="32" y="9"/>
                  </a:cxn>
                  <a:cxn ang="0">
                    <a:pos x="16" y="13"/>
                  </a:cxn>
                  <a:cxn ang="0">
                    <a:pos x="0" y="19"/>
                  </a:cxn>
                  <a:cxn ang="0">
                    <a:pos x="0" y="19"/>
                  </a:cxn>
                  <a:cxn ang="0">
                    <a:pos x="6" y="9"/>
                  </a:cxn>
                </a:cxnLst>
                <a:rect l="0" t="0" r="r" b="b"/>
                <a:pathLst>
                  <a:path w="32" h="19">
                    <a:moveTo>
                      <a:pt x="6" y="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21" y="7"/>
                      <a:pt x="26" y="8"/>
                      <a:pt x="32" y="9"/>
                    </a:cubicBezTo>
                    <a:cubicBezTo>
                      <a:pt x="26" y="10"/>
                      <a:pt x="21" y="12"/>
                      <a:pt x="16" y="13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6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23" name="Line 143"/>
              <p:cNvSpPr>
                <a:spLocks noChangeShapeType="1"/>
              </p:cNvSpPr>
              <p:nvPr/>
            </p:nvSpPr>
            <p:spPr bwMode="auto">
              <a:xfrm>
                <a:off x="2279" y="1925"/>
                <a:ext cx="1" cy="4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24" name="Freeform 144"/>
              <p:cNvSpPr>
                <a:spLocks/>
              </p:cNvSpPr>
              <p:nvPr/>
            </p:nvSpPr>
            <p:spPr bwMode="auto">
              <a:xfrm>
                <a:off x="2261" y="2405"/>
                <a:ext cx="34" cy="58"/>
              </a:xfrm>
              <a:custGeom>
                <a:avLst/>
                <a:gdLst/>
                <a:ahLst/>
                <a:cxnLst>
                  <a:cxn ang="0">
                    <a:pos x="9" y="5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2" y="14"/>
                  </a:cxn>
                  <a:cxn ang="0">
                    <a:pos x="9" y="29"/>
                  </a:cxn>
                  <a:cxn ang="0">
                    <a:pos x="5" y="1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9" y="5"/>
                  </a:cxn>
                </a:cxnLst>
                <a:rect l="0" t="0" r="r" b="b"/>
                <a:pathLst>
                  <a:path w="17" h="29">
                    <a:moveTo>
                      <a:pt x="9" y="5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9"/>
                      <a:pt x="10" y="24"/>
                      <a:pt x="9" y="29"/>
                    </a:cubicBezTo>
                    <a:cubicBezTo>
                      <a:pt x="8" y="24"/>
                      <a:pt x="6" y="19"/>
                      <a:pt x="5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25" name="Line 145"/>
              <p:cNvSpPr>
                <a:spLocks noChangeShapeType="1"/>
              </p:cNvSpPr>
              <p:nvPr/>
            </p:nvSpPr>
            <p:spPr bwMode="auto">
              <a:xfrm>
                <a:off x="1407" y="1925"/>
                <a:ext cx="1" cy="4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26" name="Freeform 146"/>
              <p:cNvSpPr>
                <a:spLocks/>
              </p:cNvSpPr>
              <p:nvPr/>
            </p:nvSpPr>
            <p:spPr bwMode="auto">
              <a:xfrm>
                <a:off x="1389" y="2405"/>
                <a:ext cx="36" cy="58"/>
              </a:xfrm>
              <a:custGeom>
                <a:avLst/>
                <a:gdLst/>
                <a:ahLst/>
                <a:cxnLst>
                  <a:cxn ang="0">
                    <a:pos x="9" y="5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2" y="14"/>
                  </a:cxn>
                  <a:cxn ang="0">
                    <a:pos x="9" y="29"/>
                  </a:cxn>
                  <a:cxn ang="0">
                    <a:pos x="6" y="14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9" y="5"/>
                  </a:cxn>
                </a:cxnLst>
                <a:rect l="0" t="0" r="r" b="b"/>
                <a:pathLst>
                  <a:path w="18" h="29">
                    <a:moveTo>
                      <a:pt x="9" y="5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9"/>
                      <a:pt x="10" y="24"/>
                      <a:pt x="9" y="29"/>
                    </a:cubicBezTo>
                    <a:cubicBezTo>
                      <a:pt x="8" y="24"/>
                      <a:pt x="7" y="19"/>
                      <a:pt x="6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27" name="Rectangle 147"/>
              <p:cNvSpPr>
                <a:spLocks noChangeArrowheads="1"/>
              </p:cNvSpPr>
              <p:nvPr/>
            </p:nvSpPr>
            <p:spPr bwMode="auto">
              <a:xfrm>
                <a:off x="1362" y="2469"/>
                <a:ext cx="10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</a:t>
                </a:r>
                <a:endParaRPr lang="en-US" sz="4000"/>
              </a:p>
            </p:txBody>
          </p:sp>
          <p:sp>
            <p:nvSpPr>
              <p:cNvPr id="865428" name="Rectangle 148"/>
              <p:cNvSpPr>
                <a:spLocks noChangeArrowheads="1"/>
              </p:cNvSpPr>
              <p:nvPr/>
            </p:nvSpPr>
            <p:spPr bwMode="auto">
              <a:xfrm>
                <a:off x="1373" y="2562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</a:t>
                </a:r>
                <a:endParaRPr lang="en-US" sz="4000"/>
              </a:p>
            </p:txBody>
          </p:sp>
          <p:sp>
            <p:nvSpPr>
              <p:cNvPr id="865429" name="Freeform 149"/>
              <p:cNvSpPr>
                <a:spLocks/>
              </p:cNvSpPr>
              <p:nvPr/>
            </p:nvSpPr>
            <p:spPr bwMode="auto">
              <a:xfrm>
                <a:off x="901" y="1689"/>
                <a:ext cx="1570" cy="236"/>
              </a:xfrm>
              <a:custGeom>
                <a:avLst/>
                <a:gdLst/>
                <a:ahLst/>
                <a:cxnLst>
                  <a:cxn ang="0">
                    <a:pos x="146" y="0"/>
                  </a:cxn>
                  <a:cxn ang="0">
                    <a:pos x="1570" y="0"/>
                  </a:cxn>
                  <a:cxn ang="0">
                    <a:pos x="1570" y="236"/>
                  </a:cxn>
                  <a:cxn ang="0">
                    <a:pos x="0" y="236"/>
                  </a:cxn>
                  <a:cxn ang="0">
                    <a:pos x="0" y="0"/>
                  </a:cxn>
                  <a:cxn ang="0">
                    <a:pos x="146" y="0"/>
                  </a:cxn>
                </a:cxnLst>
                <a:rect l="0" t="0" r="r" b="b"/>
                <a:pathLst>
                  <a:path w="1570" h="236">
                    <a:moveTo>
                      <a:pt x="146" y="0"/>
                    </a:moveTo>
                    <a:lnTo>
                      <a:pt x="1570" y="0"/>
                    </a:lnTo>
                    <a:lnTo>
                      <a:pt x="1570" y="236"/>
                    </a:lnTo>
                    <a:lnTo>
                      <a:pt x="0" y="236"/>
                    </a:lnTo>
                    <a:lnTo>
                      <a:pt x="0" y="0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30" name="Rectangle 150"/>
              <p:cNvSpPr>
                <a:spLocks noChangeArrowheads="1"/>
              </p:cNvSpPr>
              <p:nvPr/>
            </p:nvSpPr>
            <p:spPr bwMode="auto">
              <a:xfrm>
                <a:off x="1277" y="1744"/>
                <a:ext cx="94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Instruction decoder</a:t>
                </a:r>
                <a:endParaRPr lang="en-US" sz="4000"/>
              </a:p>
            </p:txBody>
          </p:sp>
          <p:sp>
            <p:nvSpPr>
              <p:cNvPr id="865431" name="Rectangle 151"/>
              <p:cNvSpPr>
                <a:spLocks noChangeArrowheads="1"/>
              </p:cNvSpPr>
              <p:nvPr/>
            </p:nvSpPr>
            <p:spPr bwMode="auto">
              <a:xfrm>
                <a:off x="2257" y="246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J</a:t>
                </a:r>
                <a:endParaRPr lang="en-US" sz="4000"/>
              </a:p>
            </p:txBody>
          </p:sp>
          <p:sp>
            <p:nvSpPr>
              <p:cNvPr id="865432" name="Rectangle 152"/>
              <p:cNvSpPr>
                <a:spLocks noChangeArrowheads="1"/>
              </p:cNvSpPr>
              <p:nvPr/>
            </p:nvSpPr>
            <p:spPr bwMode="auto">
              <a:xfrm>
                <a:off x="2244" y="2562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</a:t>
                </a:r>
                <a:endParaRPr lang="en-US" sz="4000"/>
              </a:p>
            </p:txBody>
          </p:sp>
          <p:sp>
            <p:nvSpPr>
              <p:cNvPr id="865433" name="Rectangle 153"/>
              <p:cNvSpPr>
                <a:spLocks noChangeArrowheads="1"/>
              </p:cNvSpPr>
              <p:nvPr/>
            </p:nvSpPr>
            <p:spPr bwMode="auto">
              <a:xfrm>
                <a:off x="1725" y="197"/>
                <a:ext cx="362" cy="12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34" name="Rectangle 154"/>
              <p:cNvSpPr>
                <a:spLocks noChangeArrowheads="1"/>
              </p:cNvSpPr>
              <p:nvPr/>
            </p:nvSpPr>
            <p:spPr bwMode="auto">
              <a:xfrm>
                <a:off x="1753" y="202"/>
                <a:ext cx="34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Extend</a:t>
                </a:r>
                <a:endParaRPr lang="en-US" sz="4000"/>
              </a:p>
            </p:txBody>
          </p:sp>
          <p:sp>
            <p:nvSpPr>
              <p:cNvPr id="865435" name="Line 155"/>
              <p:cNvSpPr>
                <a:spLocks noChangeShapeType="1"/>
              </p:cNvSpPr>
              <p:nvPr/>
            </p:nvSpPr>
            <p:spPr bwMode="auto">
              <a:xfrm flipH="1">
                <a:off x="2133" y="1925"/>
                <a:ext cx="2" cy="4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36" name="Freeform 156"/>
              <p:cNvSpPr>
                <a:spLocks/>
              </p:cNvSpPr>
              <p:nvPr/>
            </p:nvSpPr>
            <p:spPr bwMode="auto">
              <a:xfrm>
                <a:off x="2115" y="2405"/>
                <a:ext cx="36" cy="58"/>
              </a:xfrm>
              <a:custGeom>
                <a:avLst/>
                <a:gdLst/>
                <a:ahLst/>
                <a:cxnLst>
                  <a:cxn ang="0">
                    <a:pos x="9" y="5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2" y="14"/>
                  </a:cxn>
                  <a:cxn ang="0">
                    <a:pos x="9" y="29"/>
                  </a:cxn>
                  <a:cxn ang="0">
                    <a:pos x="6" y="1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9" y="5"/>
                  </a:cxn>
                </a:cxnLst>
                <a:rect l="0" t="0" r="r" b="b"/>
                <a:pathLst>
                  <a:path w="18" h="29">
                    <a:moveTo>
                      <a:pt x="9" y="5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9"/>
                      <a:pt x="10" y="24"/>
                      <a:pt x="9" y="29"/>
                    </a:cubicBezTo>
                    <a:cubicBezTo>
                      <a:pt x="8" y="24"/>
                      <a:pt x="7" y="19"/>
                      <a:pt x="6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37" name="Rectangle 157"/>
              <p:cNvSpPr>
                <a:spLocks noChangeArrowheads="1"/>
              </p:cNvSpPr>
              <p:nvPr/>
            </p:nvSpPr>
            <p:spPr bwMode="auto">
              <a:xfrm>
                <a:off x="2101" y="2561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L</a:t>
                </a:r>
                <a:endParaRPr lang="en-US" sz="4000"/>
              </a:p>
            </p:txBody>
          </p:sp>
          <p:sp>
            <p:nvSpPr>
              <p:cNvPr id="865438" name="Rectangle 158"/>
              <p:cNvSpPr>
                <a:spLocks noChangeArrowheads="1"/>
              </p:cNvSpPr>
              <p:nvPr/>
            </p:nvSpPr>
            <p:spPr bwMode="auto">
              <a:xfrm>
                <a:off x="2104" y="2469"/>
                <a:ext cx="6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P</a:t>
                </a:r>
                <a:endParaRPr lang="en-US" sz="4000"/>
              </a:p>
            </p:txBody>
          </p:sp>
          <p:sp>
            <p:nvSpPr>
              <p:cNvPr id="865439" name="Line 159"/>
              <p:cNvSpPr>
                <a:spLocks noChangeShapeType="1"/>
              </p:cNvSpPr>
              <p:nvPr/>
            </p:nvSpPr>
            <p:spPr bwMode="auto">
              <a:xfrm>
                <a:off x="2423" y="1925"/>
                <a:ext cx="1" cy="4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40" name="Freeform 160"/>
              <p:cNvSpPr>
                <a:spLocks/>
              </p:cNvSpPr>
              <p:nvPr/>
            </p:nvSpPr>
            <p:spPr bwMode="auto">
              <a:xfrm>
                <a:off x="2403" y="2399"/>
                <a:ext cx="40" cy="64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4" y="16"/>
                  </a:cxn>
                  <a:cxn ang="0">
                    <a:pos x="10" y="32"/>
                  </a:cxn>
                  <a:cxn ang="0">
                    <a:pos x="7" y="16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0" y="6"/>
                  </a:cxn>
                </a:cxnLst>
                <a:rect l="0" t="0" r="r" b="b"/>
                <a:pathLst>
                  <a:path w="20" h="32">
                    <a:moveTo>
                      <a:pt x="10" y="6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2" y="21"/>
                      <a:pt x="11" y="27"/>
                      <a:pt x="10" y="32"/>
                    </a:cubicBezTo>
                    <a:cubicBezTo>
                      <a:pt x="9" y="27"/>
                      <a:pt x="8" y="21"/>
                      <a:pt x="7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41" name="Rectangle 161"/>
              <p:cNvSpPr>
                <a:spLocks noChangeArrowheads="1"/>
              </p:cNvSpPr>
              <p:nvPr/>
            </p:nvSpPr>
            <p:spPr bwMode="auto">
              <a:xfrm>
                <a:off x="2389" y="2469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</a:t>
                </a:r>
                <a:endParaRPr lang="en-US" sz="4000"/>
              </a:p>
            </p:txBody>
          </p:sp>
          <p:sp>
            <p:nvSpPr>
              <p:cNvPr id="865442" name="Rectangle 162"/>
              <p:cNvSpPr>
                <a:spLocks noChangeArrowheads="1"/>
              </p:cNvSpPr>
              <p:nvPr/>
            </p:nvSpPr>
            <p:spPr bwMode="auto">
              <a:xfrm>
                <a:off x="2389" y="2561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C</a:t>
                </a:r>
                <a:endParaRPr lang="en-US" sz="4000"/>
              </a:p>
            </p:txBody>
          </p:sp>
          <p:sp>
            <p:nvSpPr>
              <p:cNvPr id="865443" name="Rectangle 163"/>
              <p:cNvSpPr>
                <a:spLocks noChangeArrowheads="1"/>
              </p:cNvSpPr>
              <p:nvPr/>
            </p:nvSpPr>
            <p:spPr bwMode="auto">
              <a:xfrm>
                <a:off x="931" y="253"/>
                <a:ext cx="368" cy="41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44" name="Rectangle 164"/>
              <p:cNvSpPr>
                <a:spLocks noChangeArrowheads="1"/>
              </p:cNvSpPr>
              <p:nvPr/>
            </p:nvSpPr>
            <p:spPr bwMode="auto">
              <a:xfrm>
                <a:off x="944" y="355"/>
                <a:ext cx="35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Branch</a:t>
                </a:r>
                <a:endParaRPr lang="en-US" sz="4000"/>
              </a:p>
            </p:txBody>
          </p:sp>
          <p:sp>
            <p:nvSpPr>
              <p:cNvPr id="865445" name="Rectangle 165"/>
              <p:cNvSpPr>
                <a:spLocks noChangeArrowheads="1"/>
              </p:cNvSpPr>
              <p:nvPr/>
            </p:nvSpPr>
            <p:spPr bwMode="auto">
              <a:xfrm>
                <a:off x="933" y="463"/>
                <a:ext cx="37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Control</a:t>
                </a:r>
                <a:endParaRPr lang="en-US" sz="4000"/>
              </a:p>
            </p:txBody>
          </p:sp>
          <p:sp>
            <p:nvSpPr>
              <p:cNvPr id="865446" name="Line 166"/>
              <p:cNvSpPr>
                <a:spLocks noChangeShapeType="1"/>
              </p:cNvSpPr>
              <p:nvPr/>
            </p:nvSpPr>
            <p:spPr bwMode="auto">
              <a:xfrm>
                <a:off x="833" y="311"/>
                <a:ext cx="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47" name="Freeform 167"/>
              <p:cNvSpPr>
                <a:spLocks/>
              </p:cNvSpPr>
              <p:nvPr/>
            </p:nvSpPr>
            <p:spPr bwMode="auto">
              <a:xfrm>
                <a:off x="873" y="293"/>
                <a:ext cx="58" cy="36"/>
              </a:xfrm>
              <a:custGeom>
                <a:avLst/>
                <a:gdLst/>
                <a:ahLst/>
                <a:cxnLst>
                  <a:cxn ang="0">
                    <a:pos x="6" y="9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5" y="6"/>
                  </a:cxn>
                  <a:cxn ang="0">
                    <a:pos x="29" y="9"/>
                  </a:cxn>
                  <a:cxn ang="0">
                    <a:pos x="15" y="12"/>
                  </a:cxn>
                  <a:cxn ang="0">
                    <a:pos x="1" y="18"/>
                  </a:cxn>
                  <a:cxn ang="0">
                    <a:pos x="0" y="18"/>
                  </a:cxn>
                  <a:cxn ang="0">
                    <a:pos x="6" y="9"/>
                  </a:cxn>
                </a:cxnLst>
                <a:rect l="0" t="0" r="r" b="b"/>
                <a:pathLst>
                  <a:path w="29" h="18">
                    <a:moveTo>
                      <a:pt x="6" y="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20" y="7"/>
                      <a:pt x="24" y="8"/>
                      <a:pt x="29" y="9"/>
                    </a:cubicBezTo>
                    <a:cubicBezTo>
                      <a:pt x="24" y="10"/>
                      <a:pt x="20" y="11"/>
                      <a:pt x="15" y="12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8"/>
                      <a:pt x="0" y="18"/>
                      <a:pt x="0" y="18"/>
                    </a:cubicBezTo>
                    <a:lnTo>
                      <a:pt x="6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48" name="Line 168"/>
              <p:cNvSpPr>
                <a:spLocks noChangeShapeType="1"/>
              </p:cNvSpPr>
              <p:nvPr/>
            </p:nvSpPr>
            <p:spPr bwMode="auto">
              <a:xfrm>
                <a:off x="833" y="517"/>
                <a:ext cx="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49" name="Freeform 169"/>
              <p:cNvSpPr>
                <a:spLocks/>
              </p:cNvSpPr>
              <p:nvPr/>
            </p:nvSpPr>
            <p:spPr bwMode="auto">
              <a:xfrm>
                <a:off x="873" y="499"/>
                <a:ext cx="58" cy="34"/>
              </a:xfrm>
              <a:custGeom>
                <a:avLst/>
                <a:gdLst/>
                <a:ahLst/>
                <a:cxnLst>
                  <a:cxn ang="0">
                    <a:pos x="6" y="9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5" y="5"/>
                  </a:cxn>
                  <a:cxn ang="0">
                    <a:pos x="29" y="9"/>
                  </a:cxn>
                  <a:cxn ang="0">
                    <a:pos x="15" y="12"/>
                  </a:cxn>
                  <a:cxn ang="0">
                    <a:pos x="1" y="17"/>
                  </a:cxn>
                  <a:cxn ang="0">
                    <a:pos x="0" y="17"/>
                  </a:cxn>
                  <a:cxn ang="0">
                    <a:pos x="6" y="9"/>
                  </a:cxn>
                </a:cxnLst>
                <a:rect l="0" t="0" r="r" b="b"/>
                <a:pathLst>
                  <a:path w="29" h="17">
                    <a:moveTo>
                      <a:pt x="6" y="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20" y="6"/>
                      <a:pt x="24" y="7"/>
                      <a:pt x="29" y="9"/>
                    </a:cubicBezTo>
                    <a:cubicBezTo>
                      <a:pt x="24" y="10"/>
                      <a:pt x="20" y="11"/>
                      <a:pt x="15" y="12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6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50" name="Line 170"/>
              <p:cNvSpPr>
                <a:spLocks noChangeShapeType="1"/>
              </p:cNvSpPr>
              <p:nvPr/>
            </p:nvSpPr>
            <p:spPr bwMode="auto">
              <a:xfrm>
                <a:off x="833" y="411"/>
                <a:ext cx="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51" name="Freeform 171"/>
              <p:cNvSpPr>
                <a:spLocks/>
              </p:cNvSpPr>
              <p:nvPr/>
            </p:nvSpPr>
            <p:spPr bwMode="auto">
              <a:xfrm>
                <a:off x="873" y="393"/>
                <a:ext cx="58" cy="36"/>
              </a:xfrm>
              <a:custGeom>
                <a:avLst/>
                <a:gdLst/>
                <a:ahLst/>
                <a:cxnLst>
                  <a:cxn ang="0">
                    <a:pos x="6" y="9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5" y="6"/>
                  </a:cxn>
                  <a:cxn ang="0">
                    <a:pos x="29" y="9"/>
                  </a:cxn>
                  <a:cxn ang="0">
                    <a:pos x="15" y="12"/>
                  </a:cxn>
                  <a:cxn ang="0">
                    <a:pos x="1" y="18"/>
                  </a:cxn>
                  <a:cxn ang="0">
                    <a:pos x="0" y="18"/>
                  </a:cxn>
                  <a:cxn ang="0">
                    <a:pos x="6" y="9"/>
                  </a:cxn>
                </a:cxnLst>
                <a:rect l="0" t="0" r="r" b="b"/>
                <a:pathLst>
                  <a:path w="29" h="18">
                    <a:moveTo>
                      <a:pt x="6" y="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20" y="7"/>
                      <a:pt x="24" y="8"/>
                      <a:pt x="29" y="9"/>
                    </a:cubicBezTo>
                    <a:cubicBezTo>
                      <a:pt x="24" y="10"/>
                      <a:pt x="20" y="11"/>
                      <a:pt x="15" y="12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8"/>
                      <a:pt x="0" y="18"/>
                      <a:pt x="0" y="18"/>
                    </a:cubicBezTo>
                    <a:lnTo>
                      <a:pt x="6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52" name="Line 172"/>
              <p:cNvSpPr>
                <a:spLocks noChangeShapeType="1"/>
              </p:cNvSpPr>
              <p:nvPr/>
            </p:nvSpPr>
            <p:spPr bwMode="auto">
              <a:xfrm>
                <a:off x="833" y="611"/>
                <a:ext cx="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53" name="Freeform 173"/>
              <p:cNvSpPr>
                <a:spLocks/>
              </p:cNvSpPr>
              <p:nvPr/>
            </p:nvSpPr>
            <p:spPr bwMode="auto">
              <a:xfrm>
                <a:off x="873" y="593"/>
                <a:ext cx="58" cy="36"/>
              </a:xfrm>
              <a:custGeom>
                <a:avLst/>
                <a:gdLst/>
                <a:ahLst/>
                <a:cxnLst>
                  <a:cxn ang="0">
                    <a:pos x="6" y="9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5" y="6"/>
                  </a:cxn>
                  <a:cxn ang="0">
                    <a:pos x="29" y="9"/>
                  </a:cxn>
                  <a:cxn ang="0">
                    <a:pos x="15" y="12"/>
                  </a:cxn>
                  <a:cxn ang="0">
                    <a:pos x="1" y="18"/>
                  </a:cxn>
                  <a:cxn ang="0">
                    <a:pos x="0" y="18"/>
                  </a:cxn>
                  <a:cxn ang="0">
                    <a:pos x="6" y="9"/>
                  </a:cxn>
                </a:cxnLst>
                <a:rect l="0" t="0" r="r" b="b"/>
                <a:pathLst>
                  <a:path w="29" h="18">
                    <a:moveTo>
                      <a:pt x="6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20" y="7"/>
                      <a:pt x="24" y="8"/>
                      <a:pt x="29" y="9"/>
                    </a:cubicBezTo>
                    <a:cubicBezTo>
                      <a:pt x="24" y="10"/>
                      <a:pt x="20" y="11"/>
                      <a:pt x="15" y="12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8"/>
                      <a:pt x="0" y="18"/>
                      <a:pt x="0" y="18"/>
                    </a:cubicBezTo>
                    <a:lnTo>
                      <a:pt x="6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54" name="Rectangle 174"/>
              <p:cNvSpPr>
                <a:spLocks noChangeArrowheads="1"/>
              </p:cNvSpPr>
              <p:nvPr/>
            </p:nvSpPr>
            <p:spPr bwMode="auto">
              <a:xfrm>
                <a:off x="733" y="248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V</a:t>
                </a:r>
                <a:endParaRPr lang="en-US" sz="4000"/>
              </a:p>
            </p:txBody>
          </p:sp>
          <p:sp>
            <p:nvSpPr>
              <p:cNvPr id="865455" name="Rectangle 175"/>
              <p:cNvSpPr>
                <a:spLocks noChangeArrowheads="1"/>
              </p:cNvSpPr>
              <p:nvPr/>
            </p:nvSpPr>
            <p:spPr bwMode="auto">
              <a:xfrm>
                <a:off x="738" y="348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C</a:t>
                </a:r>
                <a:endParaRPr lang="en-US" sz="4000"/>
              </a:p>
            </p:txBody>
          </p:sp>
          <p:sp>
            <p:nvSpPr>
              <p:cNvPr id="865456" name="Rectangle 176"/>
              <p:cNvSpPr>
                <a:spLocks noChangeArrowheads="1"/>
              </p:cNvSpPr>
              <p:nvPr/>
            </p:nvSpPr>
            <p:spPr bwMode="auto">
              <a:xfrm>
                <a:off x="734" y="453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N</a:t>
                </a:r>
                <a:endParaRPr lang="en-US" sz="4000"/>
              </a:p>
            </p:txBody>
          </p:sp>
          <p:sp>
            <p:nvSpPr>
              <p:cNvPr id="865457" name="Rectangle 177"/>
              <p:cNvSpPr>
                <a:spLocks noChangeArrowheads="1"/>
              </p:cNvSpPr>
              <p:nvPr/>
            </p:nvSpPr>
            <p:spPr bwMode="auto">
              <a:xfrm>
                <a:off x="739" y="548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Z</a:t>
                </a:r>
                <a:endParaRPr lang="en-US" sz="4000"/>
              </a:p>
            </p:txBody>
          </p:sp>
          <p:sp>
            <p:nvSpPr>
              <p:cNvPr id="865458" name="Line 178"/>
              <p:cNvSpPr>
                <a:spLocks noChangeShapeType="1"/>
              </p:cNvSpPr>
              <p:nvPr/>
            </p:nvSpPr>
            <p:spPr bwMode="auto">
              <a:xfrm flipV="1">
                <a:off x="989" y="711"/>
                <a:ext cx="1" cy="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59" name="Freeform 179"/>
              <p:cNvSpPr>
                <a:spLocks/>
              </p:cNvSpPr>
              <p:nvPr/>
            </p:nvSpPr>
            <p:spPr bwMode="auto">
              <a:xfrm>
                <a:off x="971" y="669"/>
                <a:ext cx="36" cy="58"/>
              </a:xfrm>
              <a:custGeom>
                <a:avLst/>
                <a:gdLst/>
                <a:ahLst/>
                <a:cxnLst>
                  <a:cxn ang="0">
                    <a:pos x="9" y="24"/>
                  </a:cxn>
                  <a:cxn ang="0">
                    <a:pos x="1" y="29"/>
                  </a:cxn>
                  <a:cxn ang="0">
                    <a:pos x="0" y="28"/>
                  </a:cxn>
                  <a:cxn ang="0">
                    <a:pos x="6" y="14"/>
                  </a:cxn>
                  <a:cxn ang="0">
                    <a:pos x="9" y="0"/>
                  </a:cxn>
                  <a:cxn ang="0">
                    <a:pos x="12" y="14"/>
                  </a:cxn>
                  <a:cxn ang="0">
                    <a:pos x="18" y="28"/>
                  </a:cxn>
                  <a:cxn ang="0">
                    <a:pos x="18" y="29"/>
                  </a:cxn>
                  <a:cxn ang="0">
                    <a:pos x="9" y="24"/>
                  </a:cxn>
                </a:cxnLst>
                <a:rect l="0" t="0" r="r" b="b"/>
                <a:pathLst>
                  <a:path w="18" h="29">
                    <a:moveTo>
                      <a:pt x="9" y="24"/>
                    </a:moveTo>
                    <a:cubicBezTo>
                      <a:pt x="1" y="29"/>
                      <a:pt x="1" y="29"/>
                      <a:pt x="1" y="29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0"/>
                      <a:pt x="8" y="5"/>
                      <a:pt x="9" y="0"/>
                    </a:cubicBezTo>
                    <a:cubicBezTo>
                      <a:pt x="10" y="5"/>
                      <a:pt x="11" y="10"/>
                      <a:pt x="12" y="14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9"/>
                      <a:pt x="18" y="29"/>
                      <a:pt x="18" y="29"/>
                    </a:cubicBezTo>
                    <a:lnTo>
                      <a:pt x="9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60" name="Line 180"/>
              <p:cNvSpPr>
                <a:spLocks noChangeShapeType="1"/>
              </p:cNvSpPr>
              <p:nvPr/>
            </p:nvSpPr>
            <p:spPr bwMode="auto">
              <a:xfrm flipV="1">
                <a:off x="1085" y="711"/>
                <a:ext cx="1" cy="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61" name="Freeform 181"/>
              <p:cNvSpPr>
                <a:spLocks/>
              </p:cNvSpPr>
              <p:nvPr/>
            </p:nvSpPr>
            <p:spPr bwMode="auto">
              <a:xfrm>
                <a:off x="1067" y="669"/>
                <a:ext cx="36" cy="58"/>
              </a:xfrm>
              <a:custGeom>
                <a:avLst/>
                <a:gdLst/>
                <a:ahLst/>
                <a:cxnLst>
                  <a:cxn ang="0">
                    <a:pos x="9" y="24"/>
                  </a:cxn>
                  <a:cxn ang="0">
                    <a:pos x="0" y="29"/>
                  </a:cxn>
                  <a:cxn ang="0">
                    <a:pos x="0" y="29"/>
                  </a:cxn>
                  <a:cxn ang="0">
                    <a:pos x="6" y="15"/>
                  </a:cxn>
                  <a:cxn ang="0">
                    <a:pos x="9" y="0"/>
                  </a:cxn>
                  <a:cxn ang="0">
                    <a:pos x="12" y="15"/>
                  </a:cxn>
                  <a:cxn ang="0">
                    <a:pos x="18" y="29"/>
                  </a:cxn>
                  <a:cxn ang="0">
                    <a:pos x="17" y="29"/>
                  </a:cxn>
                  <a:cxn ang="0">
                    <a:pos x="9" y="24"/>
                  </a:cxn>
                </a:cxnLst>
                <a:rect l="0" t="0" r="r" b="b"/>
                <a:pathLst>
                  <a:path w="18" h="29">
                    <a:moveTo>
                      <a:pt x="9" y="24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7" y="10"/>
                      <a:pt x="8" y="5"/>
                      <a:pt x="9" y="0"/>
                    </a:cubicBezTo>
                    <a:cubicBezTo>
                      <a:pt x="10" y="5"/>
                      <a:pt x="11" y="10"/>
                      <a:pt x="12" y="1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7" y="29"/>
                      <a:pt x="17" y="29"/>
                      <a:pt x="17" y="29"/>
                    </a:cubicBezTo>
                    <a:lnTo>
                      <a:pt x="9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62" name="Line 182"/>
              <p:cNvSpPr>
                <a:spLocks noChangeShapeType="1"/>
              </p:cNvSpPr>
              <p:nvPr/>
            </p:nvSpPr>
            <p:spPr bwMode="auto">
              <a:xfrm flipV="1">
                <a:off x="1179" y="715"/>
                <a:ext cx="1" cy="8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63" name="Freeform 183"/>
              <p:cNvSpPr>
                <a:spLocks/>
              </p:cNvSpPr>
              <p:nvPr/>
            </p:nvSpPr>
            <p:spPr bwMode="auto">
              <a:xfrm>
                <a:off x="1161" y="669"/>
                <a:ext cx="38" cy="64"/>
              </a:xfrm>
              <a:custGeom>
                <a:avLst/>
                <a:gdLst/>
                <a:ahLst/>
                <a:cxnLst>
                  <a:cxn ang="0">
                    <a:pos x="9" y="26"/>
                  </a:cxn>
                  <a:cxn ang="0">
                    <a:pos x="0" y="32"/>
                  </a:cxn>
                  <a:cxn ang="0">
                    <a:pos x="0" y="31"/>
                  </a:cxn>
                  <a:cxn ang="0">
                    <a:pos x="6" y="16"/>
                  </a:cxn>
                  <a:cxn ang="0">
                    <a:pos x="9" y="0"/>
                  </a:cxn>
                  <a:cxn ang="0">
                    <a:pos x="13" y="16"/>
                  </a:cxn>
                  <a:cxn ang="0">
                    <a:pos x="19" y="31"/>
                  </a:cxn>
                  <a:cxn ang="0">
                    <a:pos x="19" y="32"/>
                  </a:cxn>
                  <a:cxn ang="0">
                    <a:pos x="9" y="26"/>
                  </a:cxn>
                </a:cxnLst>
                <a:rect l="0" t="0" r="r" b="b"/>
                <a:pathLst>
                  <a:path w="19" h="32">
                    <a:moveTo>
                      <a:pt x="9" y="26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7" y="11"/>
                      <a:pt x="8" y="5"/>
                      <a:pt x="9" y="0"/>
                    </a:cubicBezTo>
                    <a:cubicBezTo>
                      <a:pt x="11" y="5"/>
                      <a:pt x="12" y="11"/>
                      <a:pt x="13" y="16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32"/>
                      <a:pt x="19" y="32"/>
                      <a:pt x="19" y="32"/>
                    </a:cubicBezTo>
                    <a:lnTo>
                      <a:pt x="9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64" name="Rectangle 184"/>
              <p:cNvSpPr>
                <a:spLocks noChangeArrowheads="1"/>
              </p:cNvSpPr>
              <p:nvPr/>
            </p:nvSpPr>
            <p:spPr bwMode="auto">
              <a:xfrm>
                <a:off x="1063" y="80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J</a:t>
                </a:r>
                <a:endParaRPr lang="en-US" sz="4000"/>
              </a:p>
            </p:txBody>
          </p:sp>
          <p:sp>
            <p:nvSpPr>
              <p:cNvPr id="865465" name="Rectangle 185"/>
              <p:cNvSpPr>
                <a:spLocks noChangeArrowheads="1"/>
              </p:cNvSpPr>
              <p:nvPr/>
            </p:nvSpPr>
            <p:spPr bwMode="auto">
              <a:xfrm>
                <a:off x="1050" y="898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</a:t>
                </a:r>
                <a:endParaRPr lang="en-US" sz="4000"/>
              </a:p>
            </p:txBody>
          </p:sp>
          <p:sp>
            <p:nvSpPr>
              <p:cNvPr id="865466" name="Rectangle 186"/>
              <p:cNvSpPr>
                <a:spLocks noChangeArrowheads="1"/>
              </p:cNvSpPr>
              <p:nvPr/>
            </p:nvSpPr>
            <p:spPr bwMode="auto">
              <a:xfrm>
                <a:off x="957" y="898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L</a:t>
                </a:r>
                <a:endParaRPr lang="en-US" sz="4000"/>
              </a:p>
            </p:txBody>
          </p:sp>
          <p:sp>
            <p:nvSpPr>
              <p:cNvPr id="865467" name="Rectangle 187"/>
              <p:cNvSpPr>
                <a:spLocks noChangeArrowheads="1"/>
              </p:cNvSpPr>
              <p:nvPr/>
            </p:nvSpPr>
            <p:spPr bwMode="auto">
              <a:xfrm>
                <a:off x="960" y="809"/>
                <a:ext cx="6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P</a:t>
                </a:r>
                <a:endParaRPr lang="en-US" sz="4000"/>
              </a:p>
            </p:txBody>
          </p:sp>
          <p:sp>
            <p:nvSpPr>
              <p:cNvPr id="865468" name="Rectangle 188"/>
              <p:cNvSpPr>
                <a:spLocks noChangeArrowheads="1"/>
              </p:cNvSpPr>
              <p:nvPr/>
            </p:nvSpPr>
            <p:spPr bwMode="auto">
              <a:xfrm>
                <a:off x="1145" y="808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</a:t>
                </a:r>
                <a:endParaRPr lang="en-US" sz="4000"/>
              </a:p>
            </p:txBody>
          </p:sp>
          <p:sp>
            <p:nvSpPr>
              <p:cNvPr id="865469" name="Rectangle 189"/>
              <p:cNvSpPr>
                <a:spLocks noChangeArrowheads="1"/>
              </p:cNvSpPr>
              <p:nvPr/>
            </p:nvSpPr>
            <p:spPr bwMode="auto">
              <a:xfrm>
                <a:off x="1145" y="898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C</a:t>
                </a:r>
                <a:endParaRPr lang="en-US" sz="4000"/>
              </a:p>
            </p:txBody>
          </p:sp>
          <p:sp>
            <p:nvSpPr>
              <p:cNvPr id="865470" name="Rectangle 190"/>
              <p:cNvSpPr>
                <a:spLocks noChangeArrowheads="1"/>
              </p:cNvSpPr>
              <p:nvPr/>
            </p:nvSpPr>
            <p:spPr bwMode="auto">
              <a:xfrm>
                <a:off x="2104" y="144"/>
                <a:ext cx="80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IR(8:6) || IR(2:0)</a:t>
                </a:r>
                <a:endParaRPr lang="en-US" sz="4000"/>
              </a:p>
            </p:txBody>
          </p:sp>
          <p:sp>
            <p:nvSpPr>
              <p:cNvPr id="865471" name="Rectangle 191"/>
              <p:cNvSpPr>
                <a:spLocks noChangeArrowheads="1"/>
              </p:cNvSpPr>
              <p:nvPr/>
            </p:nvSpPr>
            <p:spPr bwMode="auto">
              <a:xfrm>
                <a:off x="1413" y="397"/>
                <a:ext cx="524" cy="134"/>
              </a:xfrm>
              <a:prstGeom prst="rect">
                <a:avLst/>
              </a:prstGeom>
              <a:solidFill>
                <a:srgbClr val="CCECF4"/>
              </a:solidFill>
              <a:ln w="19050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72" name="Rectangle 192"/>
              <p:cNvSpPr>
                <a:spLocks noChangeArrowheads="1"/>
              </p:cNvSpPr>
              <p:nvPr/>
            </p:nvSpPr>
            <p:spPr bwMode="auto">
              <a:xfrm>
                <a:off x="1611" y="400"/>
                <a:ext cx="149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PC</a:t>
                </a:r>
                <a:endParaRPr lang="en-US" sz="4000"/>
              </a:p>
            </p:txBody>
          </p:sp>
          <p:sp>
            <p:nvSpPr>
              <p:cNvPr id="865473" name="Rectangle 193"/>
              <p:cNvSpPr>
                <a:spLocks noChangeArrowheads="1"/>
              </p:cNvSpPr>
              <p:nvPr/>
            </p:nvSpPr>
            <p:spPr bwMode="auto">
              <a:xfrm>
                <a:off x="1910" y="2713"/>
                <a:ext cx="56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A0C6"/>
                    </a:solidFill>
                  </a:rPr>
                  <a:t>CONTROL</a:t>
                </a:r>
                <a:endParaRPr lang="en-US" sz="4000"/>
              </a:p>
            </p:txBody>
          </p:sp>
          <p:sp>
            <p:nvSpPr>
              <p:cNvPr id="865474" name="Oval 194"/>
              <p:cNvSpPr>
                <a:spLocks noChangeArrowheads="1"/>
              </p:cNvSpPr>
              <p:nvPr/>
            </p:nvSpPr>
            <p:spPr bwMode="auto">
              <a:xfrm>
                <a:off x="3341" y="2187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865475" name="Text Box 195"/>
            <p:cNvSpPr txBox="1">
              <a:spLocks noChangeArrowheads="1"/>
            </p:cNvSpPr>
            <p:nvPr/>
          </p:nvSpPr>
          <p:spPr bwMode="auto">
            <a:xfrm>
              <a:off x="2518" y="386"/>
              <a:ext cx="28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/>
                <a:t>Control Inputs and Paths for </a:t>
              </a:r>
              <a:r>
                <a:rPr lang="en-US" sz="2400" u="none" baseline="0">
                  <a:solidFill>
                    <a:schemeClr val="accent2"/>
                  </a:solidFill>
                </a:rPr>
                <a:t>ADI</a:t>
              </a:r>
            </a:p>
          </p:txBody>
        </p:sp>
        <p:sp>
          <p:nvSpPr>
            <p:cNvPr id="865477" name="Text Box 197"/>
            <p:cNvSpPr txBox="1">
              <a:spLocks noChangeArrowheads="1"/>
            </p:cNvSpPr>
            <p:nvPr/>
          </p:nvSpPr>
          <p:spPr bwMode="auto">
            <a:xfrm>
              <a:off x="718" y="263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65478" name="Text Box 198"/>
            <p:cNvSpPr txBox="1">
              <a:spLocks noChangeArrowheads="1"/>
            </p:cNvSpPr>
            <p:nvPr/>
          </p:nvSpPr>
          <p:spPr bwMode="auto">
            <a:xfrm>
              <a:off x="1158" y="262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65479" name="Text Box 199"/>
            <p:cNvSpPr txBox="1">
              <a:spLocks noChangeArrowheads="1"/>
            </p:cNvSpPr>
            <p:nvPr/>
          </p:nvSpPr>
          <p:spPr bwMode="auto">
            <a:xfrm rot="-5400000">
              <a:off x="702" y="2784"/>
              <a:ext cx="5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0 0 1 0</a:t>
              </a:r>
            </a:p>
          </p:txBody>
        </p:sp>
        <p:sp>
          <p:nvSpPr>
            <p:cNvPr id="865480" name="Text Box 200"/>
            <p:cNvSpPr txBox="1">
              <a:spLocks noChangeArrowheads="1"/>
            </p:cNvSpPr>
            <p:nvPr/>
          </p:nvSpPr>
          <p:spPr bwMode="auto">
            <a:xfrm>
              <a:off x="1004" y="262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65481" name="Text Box 201"/>
            <p:cNvSpPr txBox="1">
              <a:spLocks noChangeArrowheads="1"/>
            </p:cNvSpPr>
            <p:nvPr/>
          </p:nvSpPr>
          <p:spPr bwMode="auto">
            <a:xfrm>
              <a:off x="1448" y="262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65482" name="Text Box 202"/>
            <p:cNvSpPr txBox="1">
              <a:spLocks noChangeArrowheads="1"/>
            </p:cNvSpPr>
            <p:nvPr/>
          </p:nvSpPr>
          <p:spPr bwMode="auto">
            <a:xfrm>
              <a:off x="1316" y="262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65483" name="Text Box 203"/>
            <p:cNvSpPr txBox="1">
              <a:spLocks noChangeArrowheads="1"/>
            </p:cNvSpPr>
            <p:nvPr/>
          </p:nvSpPr>
          <p:spPr bwMode="auto">
            <a:xfrm>
              <a:off x="1590" y="263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65484" name="Text Box 204"/>
            <p:cNvSpPr txBox="1">
              <a:spLocks noChangeArrowheads="1"/>
            </p:cNvSpPr>
            <p:nvPr/>
          </p:nvSpPr>
          <p:spPr bwMode="auto">
            <a:xfrm>
              <a:off x="1742" y="262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65486" name="Text Box 206"/>
            <p:cNvSpPr txBox="1">
              <a:spLocks noChangeArrowheads="1"/>
            </p:cNvSpPr>
            <p:nvPr/>
          </p:nvSpPr>
          <p:spPr bwMode="auto">
            <a:xfrm>
              <a:off x="2110" y="2488"/>
              <a:ext cx="5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0 0 1 0</a:t>
              </a:r>
            </a:p>
          </p:txBody>
        </p:sp>
        <p:sp>
          <p:nvSpPr>
            <p:cNvPr id="865487" name="Text Box 207"/>
            <p:cNvSpPr txBox="1">
              <a:spLocks noChangeArrowheads="1"/>
            </p:cNvSpPr>
            <p:nvPr/>
          </p:nvSpPr>
          <p:spPr bwMode="auto">
            <a:xfrm>
              <a:off x="3486" y="182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65488" name="Text Box 208"/>
            <p:cNvSpPr txBox="1">
              <a:spLocks noChangeArrowheads="1"/>
            </p:cNvSpPr>
            <p:nvPr/>
          </p:nvSpPr>
          <p:spPr bwMode="auto">
            <a:xfrm>
              <a:off x="2444" y="385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65489" name="Text Box 209"/>
            <p:cNvSpPr txBox="1">
              <a:spLocks noChangeArrowheads="1"/>
            </p:cNvSpPr>
            <p:nvPr/>
          </p:nvSpPr>
          <p:spPr bwMode="auto">
            <a:xfrm>
              <a:off x="2246" y="86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65490" name="Text Box 210"/>
            <p:cNvSpPr txBox="1">
              <a:spLocks noChangeArrowheads="1"/>
            </p:cNvSpPr>
            <p:nvPr/>
          </p:nvSpPr>
          <p:spPr bwMode="auto">
            <a:xfrm>
              <a:off x="3934" y="2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65491" name="Text Box 211"/>
            <p:cNvSpPr txBox="1">
              <a:spLocks noChangeArrowheads="1"/>
            </p:cNvSpPr>
            <p:nvPr/>
          </p:nvSpPr>
          <p:spPr bwMode="auto">
            <a:xfrm>
              <a:off x="288" y="95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65492" name="Text Box 212"/>
            <p:cNvSpPr txBox="1">
              <a:spLocks noChangeArrowheads="1"/>
            </p:cNvSpPr>
            <p:nvPr/>
          </p:nvSpPr>
          <p:spPr bwMode="auto">
            <a:xfrm>
              <a:off x="382" y="95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65493" name="Text Box 213"/>
            <p:cNvSpPr txBox="1">
              <a:spLocks noChangeArrowheads="1"/>
            </p:cNvSpPr>
            <p:nvPr/>
          </p:nvSpPr>
          <p:spPr bwMode="auto">
            <a:xfrm>
              <a:off x="494" y="95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65494" name="Text Box 214"/>
            <p:cNvSpPr txBox="1">
              <a:spLocks noChangeArrowheads="1"/>
            </p:cNvSpPr>
            <p:nvPr/>
          </p:nvSpPr>
          <p:spPr bwMode="auto">
            <a:xfrm>
              <a:off x="2910" y="2580"/>
              <a:ext cx="2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u="none" baseline="0">
                  <a:solidFill>
                    <a:schemeClr val="accent2"/>
                  </a:solidFill>
                </a:rPr>
                <a:t>+</a:t>
              </a:r>
            </a:p>
          </p:txBody>
        </p:sp>
        <p:sp>
          <p:nvSpPr>
            <p:cNvPr id="865504" name="Freeform 224"/>
            <p:cNvSpPr>
              <a:spLocks/>
            </p:cNvSpPr>
            <p:nvPr/>
          </p:nvSpPr>
          <p:spPr bwMode="auto">
            <a:xfrm>
              <a:off x="1012" y="1304"/>
              <a:ext cx="2301" cy="1432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208"/>
                </a:cxn>
                <a:cxn ang="0">
                  <a:pos x="140" y="264"/>
                </a:cxn>
                <a:cxn ang="0">
                  <a:pos x="900" y="264"/>
                </a:cxn>
                <a:cxn ang="0">
                  <a:pos x="1796" y="264"/>
                </a:cxn>
                <a:cxn ang="0">
                  <a:pos x="1884" y="336"/>
                </a:cxn>
                <a:cxn ang="0">
                  <a:pos x="1884" y="512"/>
                </a:cxn>
                <a:cxn ang="0">
                  <a:pos x="1948" y="728"/>
                </a:cxn>
                <a:cxn ang="0">
                  <a:pos x="1948" y="1008"/>
                </a:cxn>
                <a:cxn ang="0">
                  <a:pos x="2020" y="1088"/>
                </a:cxn>
                <a:cxn ang="0">
                  <a:pos x="2204" y="1088"/>
                </a:cxn>
                <a:cxn ang="0">
                  <a:pos x="2268" y="1152"/>
                </a:cxn>
                <a:cxn ang="0">
                  <a:pos x="2276" y="1280"/>
                </a:cxn>
                <a:cxn ang="0">
                  <a:pos x="2116" y="1432"/>
                </a:cxn>
              </a:cxnLst>
              <a:rect l="0" t="0" r="r" b="b"/>
              <a:pathLst>
                <a:path w="2301" h="1432">
                  <a:moveTo>
                    <a:pt x="60" y="0"/>
                  </a:moveTo>
                  <a:cubicBezTo>
                    <a:pt x="54" y="82"/>
                    <a:pt x="47" y="164"/>
                    <a:pt x="60" y="208"/>
                  </a:cubicBezTo>
                  <a:cubicBezTo>
                    <a:pt x="73" y="252"/>
                    <a:pt x="0" y="255"/>
                    <a:pt x="140" y="264"/>
                  </a:cubicBezTo>
                  <a:cubicBezTo>
                    <a:pt x="280" y="273"/>
                    <a:pt x="624" y="264"/>
                    <a:pt x="900" y="264"/>
                  </a:cubicBezTo>
                  <a:cubicBezTo>
                    <a:pt x="1176" y="264"/>
                    <a:pt x="1632" y="252"/>
                    <a:pt x="1796" y="264"/>
                  </a:cubicBezTo>
                  <a:cubicBezTo>
                    <a:pt x="1960" y="276"/>
                    <a:pt x="1869" y="295"/>
                    <a:pt x="1884" y="336"/>
                  </a:cubicBezTo>
                  <a:cubicBezTo>
                    <a:pt x="1899" y="377"/>
                    <a:pt x="1873" y="447"/>
                    <a:pt x="1884" y="512"/>
                  </a:cubicBezTo>
                  <a:cubicBezTo>
                    <a:pt x="1895" y="577"/>
                    <a:pt x="1937" y="645"/>
                    <a:pt x="1948" y="728"/>
                  </a:cubicBezTo>
                  <a:cubicBezTo>
                    <a:pt x="1959" y="811"/>
                    <a:pt x="1936" y="948"/>
                    <a:pt x="1948" y="1008"/>
                  </a:cubicBezTo>
                  <a:cubicBezTo>
                    <a:pt x="1960" y="1068"/>
                    <a:pt x="1977" y="1075"/>
                    <a:pt x="2020" y="1088"/>
                  </a:cubicBezTo>
                  <a:cubicBezTo>
                    <a:pt x="2063" y="1101"/>
                    <a:pt x="2163" y="1077"/>
                    <a:pt x="2204" y="1088"/>
                  </a:cubicBezTo>
                  <a:cubicBezTo>
                    <a:pt x="2245" y="1099"/>
                    <a:pt x="2256" y="1120"/>
                    <a:pt x="2268" y="1152"/>
                  </a:cubicBezTo>
                  <a:cubicBezTo>
                    <a:pt x="2280" y="1184"/>
                    <a:pt x="2301" y="1233"/>
                    <a:pt x="2276" y="1280"/>
                  </a:cubicBezTo>
                  <a:cubicBezTo>
                    <a:pt x="2251" y="1327"/>
                    <a:pt x="2183" y="1379"/>
                    <a:pt x="2116" y="1432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65505" name="Freeform 225"/>
            <p:cNvSpPr>
              <a:spLocks/>
            </p:cNvSpPr>
            <p:nvPr/>
          </p:nvSpPr>
          <p:spPr bwMode="auto">
            <a:xfrm>
              <a:off x="2744" y="1440"/>
              <a:ext cx="200" cy="13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656"/>
                </a:cxn>
                <a:cxn ang="0">
                  <a:pos x="16" y="1144"/>
                </a:cxn>
                <a:cxn ang="0">
                  <a:pos x="104" y="1264"/>
                </a:cxn>
                <a:cxn ang="0">
                  <a:pos x="200" y="1312"/>
                </a:cxn>
              </a:cxnLst>
              <a:rect l="0" t="0" r="r" b="b"/>
              <a:pathLst>
                <a:path w="200" h="1312">
                  <a:moveTo>
                    <a:pt x="8" y="0"/>
                  </a:moveTo>
                  <a:cubicBezTo>
                    <a:pt x="8" y="109"/>
                    <a:pt x="7" y="465"/>
                    <a:pt x="8" y="656"/>
                  </a:cubicBezTo>
                  <a:cubicBezTo>
                    <a:pt x="9" y="847"/>
                    <a:pt x="0" y="1043"/>
                    <a:pt x="16" y="1144"/>
                  </a:cubicBezTo>
                  <a:cubicBezTo>
                    <a:pt x="31" y="1247"/>
                    <a:pt x="73" y="1236"/>
                    <a:pt x="104" y="1264"/>
                  </a:cubicBezTo>
                  <a:cubicBezTo>
                    <a:pt x="135" y="1292"/>
                    <a:pt x="180" y="1302"/>
                    <a:pt x="200" y="1312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65506" name="Freeform 226"/>
            <p:cNvSpPr>
              <a:spLocks/>
            </p:cNvSpPr>
            <p:nvPr/>
          </p:nvSpPr>
          <p:spPr bwMode="auto">
            <a:xfrm>
              <a:off x="2236" y="856"/>
              <a:ext cx="877" cy="3308"/>
            </a:xfrm>
            <a:custGeom>
              <a:avLst/>
              <a:gdLst/>
              <a:ahLst/>
              <a:cxnLst>
                <a:cxn ang="0">
                  <a:pos x="796" y="2080"/>
                </a:cxn>
                <a:cxn ang="0">
                  <a:pos x="780" y="2984"/>
                </a:cxn>
                <a:cxn ang="0">
                  <a:pos x="852" y="3208"/>
                </a:cxn>
                <a:cxn ang="0">
                  <a:pos x="756" y="3264"/>
                </a:cxn>
                <a:cxn ang="0">
                  <a:pos x="124" y="3280"/>
                </a:cxn>
                <a:cxn ang="0">
                  <a:pos x="12" y="3096"/>
                </a:cxn>
                <a:cxn ang="0">
                  <a:pos x="20" y="152"/>
                </a:cxn>
                <a:cxn ang="0">
                  <a:pos x="172" y="48"/>
                </a:cxn>
                <a:cxn ang="0">
                  <a:pos x="516" y="48"/>
                </a:cxn>
                <a:cxn ang="0">
                  <a:pos x="660" y="80"/>
                </a:cxn>
                <a:cxn ang="0">
                  <a:pos x="660" y="360"/>
                </a:cxn>
              </a:cxnLst>
              <a:rect l="0" t="0" r="r" b="b"/>
              <a:pathLst>
                <a:path w="877" h="3308">
                  <a:moveTo>
                    <a:pt x="796" y="2080"/>
                  </a:moveTo>
                  <a:cubicBezTo>
                    <a:pt x="783" y="2438"/>
                    <a:pt x="771" y="2796"/>
                    <a:pt x="780" y="2984"/>
                  </a:cubicBezTo>
                  <a:cubicBezTo>
                    <a:pt x="789" y="3172"/>
                    <a:pt x="856" y="3161"/>
                    <a:pt x="852" y="3208"/>
                  </a:cubicBezTo>
                  <a:cubicBezTo>
                    <a:pt x="848" y="3255"/>
                    <a:pt x="877" y="3252"/>
                    <a:pt x="756" y="3264"/>
                  </a:cubicBezTo>
                  <a:cubicBezTo>
                    <a:pt x="635" y="3276"/>
                    <a:pt x="248" y="3308"/>
                    <a:pt x="124" y="3280"/>
                  </a:cubicBezTo>
                  <a:cubicBezTo>
                    <a:pt x="0" y="3252"/>
                    <a:pt x="4" y="3256"/>
                    <a:pt x="12" y="3096"/>
                  </a:cubicBezTo>
                  <a:cubicBezTo>
                    <a:pt x="20" y="2936"/>
                    <a:pt x="28" y="304"/>
                    <a:pt x="20" y="152"/>
                  </a:cubicBezTo>
                  <a:cubicBezTo>
                    <a:pt x="12" y="0"/>
                    <a:pt x="90" y="65"/>
                    <a:pt x="172" y="48"/>
                  </a:cubicBezTo>
                  <a:cubicBezTo>
                    <a:pt x="254" y="31"/>
                    <a:pt x="435" y="43"/>
                    <a:pt x="516" y="48"/>
                  </a:cubicBezTo>
                  <a:cubicBezTo>
                    <a:pt x="597" y="53"/>
                    <a:pt x="636" y="28"/>
                    <a:pt x="660" y="80"/>
                  </a:cubicBezTo>
                  <a:cubicBezTo>
                    <a:pt x="684" y="132"/>
                    <a:pt x="672" y="246"/>
                    <a:pt x="660" y="360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65507" name="Text Box 227"/>
            <p:cNvSpPr txBox="1">
              <a:spLocks noChangeArrowheads="1"/>
            </p:cNvSpPr>
            <p:nvPr/>
          </p:nvSpPr>
          <p:spPr bwMode="auto">
            <a:xfrm>
              <a:off x="4366" y="2176"/>
              <a:ext cx="6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No Write</a:t>
              </a:r>
            </a:p>
          </p:txBody>
        </p:sp>
        <p:sp>
          <p:nvSpPr>
            <p:cNvPr id="865508" name="Line 228"/>
            <p:cNvSpPr>
              <a:spLocks noChangeShapeType="1"/>
            </p:cNvSpPr>
            <p:nvPr/>
          </p:nvSpPr>
          <p:spPr bwMode="auto">
            <a:xfrm flipV="1">
              <a:off x="4080" y="2288"/>
              <a:ext cx="312" cy="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65510" name="Text Box 230"/>
            <p:cNvSpPr txBox="1">
              <a:spLocks noChangeArrowheads="1"/>
            </p:cNvSpPr>
            <p:nvPr/>
          </p:nvSpPr>
          <p:spPr bwMode="auto">
            <a:xfrm>
              <a:off x="286" y="1248"/>
              <a:ext cx="79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Increment </a:t>
              </a:r>
              <a:br>
                <a:rPr lang="en-US" sz="1800" u="none" baseline="0">
                  <a:solidFill>
                    <a:schemeClr val="accent2"/>
                  </a:solidFill>
                </a:rPr>
              </a:br>
              <a:r>
                <a:rPr lang="en-US" sz="1800" u="none" baseline="0">
                  <a:solidFill>
                    <a:schemeClr val="accent2"/>
                  </a:solidFill>
                </a:rPr>
                <a:t>PC</a:t>
              </a:r>
            </a:p>
          </p:txBody>
        </p:sp>
        <p:sp>
          <p:nvSpPr>
            <p:cNvPr id="865511" name="Line 231"/>
            <p:cNvSpPr>
              <a:spLocks noChangeShapeType="1"/>
            </p:cNvSpPr>
            <p:nvPr/>
          </p:nvSpPr>
          <p:spPr bwMode="auto">
            <a:xfrm>
              <a:off x="372" y="1152"/>
              <a:ext cx="3" cy="13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Decoding for </a:t>
            </a:r>
            <a:r>
              <a:rPr lang="en-US">
                <a:solidFill>
                  <a:schemeClr val="accent2"/>
                </a:solidFill>
              </a:rPr>
              <a:t>LD</a:t>
            </a:r>
          </a:p>
        </p:txBody>
      </p:sp>
      <p:grpSp>
        <p:nvGrpSpPr>
          <p:cNvPr id="2" name="Group 117"/>
          <p:cNvGrpSpPr>
            <a:grpSpLocks/>
          </p:cNvGrpSpPr>
          <p:nvPr/>
        </p:nvGrpSpPr>
        <p:grpSpPr bwMode="auto">
          <a:xfrm>
            <a:off x="2144713" y="1425575"/>
            <a:ext cx="4973637" cy="4910138"/>
            <a:chOff x="1351" y="898"/>
            <a:chExt cx="3133" cy="309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351" y="898"/>
              <a:ext cx="3133" cy="3093"/>
              <a:chOff x="1767" y="1202"/>
              <a:chExt cx="3133" cy="3093"/>
            </a:xfrm>
          </p:grpSpPr>
          <p:sp>
            <p:nvSpPr>
              <p:cNvPr id="872452" name="Line 4"/>
              <p:cNvSpPr>
                <a:spLocks noChangeShapeType="1"/>
              </p:cNvSpPr>
              <p:nvPr/>
            </p:nvSpPr>
            <p:spPr bwMode="auto">
              <a:xfrm>
                <a:off x="3141" y="1316"/>
                <a:ext cx="1" cy="343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53" name="Line 5"/>
              <p:cNvSpPr>
                <a:spLocks noChangeShapeType="1"/>
              </p:cNvSpPr>
              <p:nvPr/>
            </p:nvSpPr>
            <p:spPr bwMode="auto">
              <a:xfrm>
                <a:off x="3585" y="1316"/>
                <a:ext cx="1" cy="343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54" name="Line 6"/>
              <p:cNvSpPr>
                <a:spLocks noChangeShapeType="1"/>
              </p:cNvSpPr>
              <p:nvPr/>
            </p:nvSpPr>
            <p:spPr bwMode="auto">
              <a:xfrm>
                <a:off x="4028" y="1316"/>
                <a:ext cx="1" cy="343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55" name="Freeform 7"/>
              <p:cNvSpPr>
                <a:spLocks/>
              </p:cNvSpPr>
              <p:nvPr/>
            </p:nvSpPr>
            <p:spPr bwMode="auto">
              <a:xfrm>
                <a:off x="2750" y="1659"/>
                <a:ext cx="1498" cy="2022"/>
              </a:xfrm>
              <a:custGeom>
                <a:avLst/>
                <a:gdLst/>
                <a:ahLst/>
                <a:cxnLst>
                  <a:cxn ang="0">
                    <a:pos x="1483" y="0"/>
                  </a:cxn>
                  <a:cxn ang="0">
                    <a:pos x="1483" y="366"/>
                  </a:cxn>
                  <a:cxn ang="0">
                    <a:pos x="0" y="366"/>
                  </a:cxn>
                  <a:cxn ang="0">
                    <a:pos x="0" y="1969"/>
                  </a:cxn>
                </a:cxnLst>
                <a:rect l="0" t="0" r="r" b="b"/>
                <a:pathLst>
                  <a:path w="1483" h="1969">
                    <a:moveTo>
                      <a:pt x="1483" y="0"/>
                    </a:moveTo>
                    <a:lnTo>
                      <a:pt x="1483" y="366"/>
                    </a:lnTo>
                    <a:lnTo>
                      <a:pt x="0" y="366"/>
                    </a:lnTo>
                    <a:lnTo>
                      <a:pt x="0" y="1969"/>
                    </a:lnTo>
                  </a:path>
                </a:pathLst>
              </a:custGeom>
              <a:noFill/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56" name="Freeform 8"/>
              <p:cNvSpPr>
                <a:spLocks/>
              </p:cNvSpPr>
              <p:nvPr/>
            </p:nvSpPr>
            <p:spPr bwMode="auto">
              <a:xfrm>
                <a:off x="2369" y="1659"/>
                <a:ext cx="1435" cy="2022"/>
              </a:xfrm>
              <a:custGeom>
                <a:avLst/>
                <a:gdLst/>
                <a:ahLst/>
                <a:cxnLst>
                  <a:cxn ang="0">
                    <a:pos x="1420" y="0"/>
                  </a:cxn>
                  <a:cxn ang="0">
                    <a:pos x="1420" y="274"/>
                  </a:cxn>
                  <a:cxn ang="0">
                    <a:pos x="0" y="272"/>
                  </a:cxn>
                  <a:cxn ang="0">
                    <a:pos x="0" y="1969"/>
                  </a:cxn>
                </a:cxnLst>
                <a:rect l="0" t="0" r="r" b="b"/>
                <a:pathLst>
                  <a:path w="1420" h="1969">
                    <a:moveTo>
                      <a:pt x="1420" y="0"/>
                    </a:moveTo>
                    <a:lnTo>
                      <a:pt x="1420" y="274"/>
                    </a:lnTo>
                    <a:lnTo>
                      <a:pt x="0" y="272"/>
                    </a:lnTo>
                    <a:lnTo>
                      <a:pt x="0" y="1969"/>
                    </a:lnTo>
                  </a:path>
                </a:pathLst>
              </a:custGeom>
              <a:noFill/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57" name="Freeform 9"/>
              <p:cNvSpPr>
                <a:spLocks/>
              </p:cNvSpPr>
              <p:nvPr/>
            </p:nvSpPr>
            <p:spPr bwMode="auto">
              <a:xfrm>
                <a:off x="1956" y="1659"/>
                <a:ext cx="1405" cy="2022"/>
              </a:xfrm>
              <a:custGeom>
                <a:avLst/>
                <a:gdLst/>
                <a:ahLst/>
                <a:cxnLst>
                  <a:cxn ang="0">
                    <a:pos x="1391" y="0"/>
                  </a:cxn>
                  <a:cxn ang="0">
                    <a:pos x="1391" y="172"/>
                  </a:cxn>
                  <a:cxn ang="0">
                    <a:pos x="0" y="172"/>
                  </a:cxn>
                  <a:cxn ang="0">
                    <a:pos x="0" y="1969"/>
                  </a:cxn>
                </a:cxnLst>
                <a:rect l="0" t="0" r="r" b="b"/>
                <a:pathLst>
                  <a:path w="1391" h="1969">
                    <a:moveTo>
                      <a:pt x="1391" y="0"/>
                    </a:moveTo>
                    <a:lnTo>
                      <a:pt x="1391" y="172"/>
                    </a:lnTo>
                    <a:lnTo>
                      <a:pt x="0" y="172"/>
                    </a:lnTo>
                    <a:lnTo>
                      <a:pt x="0" y="1969"/>
                    </a:lnTo>
                  </a:path>
                </a:pathLst>
              </a:custGeom>
              <a:noFill/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58" name="Line 10"/>
              <p:cNvSpPr>
                <a:spLocks noChangeShapeType="1"/>
              </p:cNvSpPr>
              <p:nvPr/>
            </p:nvSpPr>
            <p:spPr bwMode="auto">
              <a:xfrm>
                <a:off x="2144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59" name="Line 11"/>
              <p:cNvSpPr>
                <a:spLocks noChangeShapeType="1"/>
              </p:cNvSpPr>
              <p:nvPr/>
            </p:nvSpPr>
            <p:spPr bwMode="auto">
              <a:xfrm>
                <a:off x="2540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60" name="Line 12"/>
              <p:cNvSpPr>
                <a:spLocks noChangeShapeType="1"/>
              </p:cNvSpPr>
              <p:nvPr/>
            </p:nvSpPr>
            <p:spPr bwMode="auto">
              <a:xfrm>
                <a:off x="2936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61" name="Line 13"/>
              <p:cNvSpPr>
                <a:spLocks noChangeShapeType="1"/>
              </p:cNvSpPr>
              <p:nvPr/>
            </p:nvSpPr>
            <p:spPr bwMode="auto">
              <a:xfrm>
                <a:off x="3127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62" name="Line 14"/>
              <p:cNvSpPr>
                <a:spLocks noChangeShapeType="1"/>
              </p:cNvSpPr>
              <p:nvPr/>
            </p:nvSpPr>
            <p:spPr bwMode="auto">
              <a:xfrm>
                <a:off x="3584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63" name="Line 15"/>
              <p:cNvSpPr>
                <a:spLocks noChangeShapeType="1"/>
              </p:cNvSpPr>
              <p:nvPr/>
            </p:nvSpPr>
            <p:spPr bwMode="auto">
              <a:xfrm>
                <a:off x="3804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64" name="Line 16"/>
              <p:cNvSpPr>
                <a:spLocks noChangeShapeType="1"/>
              </p:cNvSpPr>
              <p:nvPr/>
            </p:nvSpPr>
            <p:spPr bwMode="auto">
              <a:xfrm>
                <a:off x="4023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65" name="Line 17"/>
              <p:cNvSpPr>
                <a:spLocks noChangeShapeType="1"/>
              </p:cNvSpPr>
              <p:nvPr/>
            </p:nvSpPr>
            <p:spPr bwMode="auto">
              <a:xfrm>
                <a:off x="4242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66" name="Line 18"/>
              <p:cNvSpPr>
                <a:spLocks noChangeShapeType="1"/>
              </p:cNvSpPr>
              <p:nvPr/>
            </p:nvSpPr>
            <p:spPr bwMode="auto">
              <a:xfrm>
                <a:off x="4463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67" name="Line 19"/>
              <p:cNvSpPr>
                <a:spLocks noChangeShapeType="1"/>
              </p:cNvSpPr>
              <p:nvPr/>
            </p:nvSpPr>
            <p:spPr bwMode="auto">
              <a:xfrm>
                <a:off x="4682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68" name="Freeform 20"/>
              <p:cNvSpPr>
                <a:spLocks/>
              </p:cNvSpPr>
              <p:nvPr/>
            </p:nvSpPr>
            <p:spPr bwMode="auto">
              <a:xfrm>
                <a:off x="2430" y="1659"/>
                <a:ext cx="2141" cy="20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46"/>
                  </a:cxn>
                  <a:cxn ang="0">
                    <a:pos x="2119" y="746"/>
                  </a:cxn>
                  <a:cxn ang="0">
                    <a:pos x="2119" y="1969"/>
                  </a:cxn>
                </a:cxnLst>
                <a:rect l="0" t="0" r="r" b="b"/>
                <a:pathLst>
                  <a:path w="2119" h="1969">
                    <a:moveTo>
                      <a:pt x="0" y="0"/>
                    </a:moveTo>
                    <a:lnTo>
                      <a:pt x="0" y="746"/>
                    </a:lnTo>
                    <a:lnTo>
                      <a:pt x="2119" y="746"/>
                    </a:lnTo>
                    <a:lnTo>
                      <a:pt x="2119" y="1969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69" name="Freeform 21"/>
              <p:cNvSpPr>
                <a:spLocks/>
              </p:cNvSpPr>
              <p:nvPr/>
            </p:nvSpPr>
            <p:spPr bwMode="auto">
              <a:xfrm>
                <a:off x="2578" y="1659"/>
                <a:ext cx="633" cy="20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53"/>
                  </a:cxn>
                  <a:cxn ang="0">
                    <a:pos x="626" y="653"/>
                  </a:cxn>
                  <a:cxn ang="0">
                    <a:pos x="626" y="1969"/>
                  </a:cxn>
                </a:cxnLst>
                <a:rect l="0" t="0" r="r" b="b"/>
                <a:pathLst>
                  <a:path w="626" h="1969">
                    <a:moveTo>
                      <a:pt x="0" y="0"/>
                    </a:moveTo>
                    <a:lnTo>
                      <a:pt x="0" y="653"/>
                    </a:lnTo>
                    <a:lnTo>
                      <a:pt x="626" y="653"/>
                    </a:lnTo>
                    <a:lnTo>
                      <a:pt x="626" y="1969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70" name="Freeform 22"/>
              <p:cNvSpPr>
                <a:spLocks/>
              </p:cNvSpPr>
              <p:nvPr/>
            </p:nvSpPr>
            <p:spPr bwMode="auto">
              <a:xfrm>
                <a:off x="2740" y="1659"/>
                <a:ext cx="557" cy="20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1"/>
                  </a:cxn>
                  <a:cxn ang="0">
                    <a:pos x="71" y="91"/>
                  </a:cxn>
                  <a:cxn ang="0">
                    <a:pos x="71" y="566"/>
                  </a:cxn>
                  <a:cxn ang="0">
                    <a:pos x="551" y="566"/>
                  </a:cxn>
                  <a:cxn ang="0">
                    <a:pos x="551" y="1969"/>
                  </a:cxn>
                </a:cxnLst>
                <a:rect l="0" t="0" r="r" b="b"/>
                <a:pathLst>
                  <a:path w="551" h="1969">
                    <a:moveTo>
                      <a:pt x="0" y="0"/>
                    </a:moveTo>
                    <a:lnTo>
                      <a:pt x="0" y="91"/>
                    </a:lnTo>
                    <a:lnTo>
                      <a:pt x="71" y="91"/>
                    </a:lnTo>
                    <a:lnTo>
                      <a:pt x="71" y="566"/>
                    </a:lnTo>
                    <a:lnTo>
                      <a:pt x="551" y="566"/>
                    </a:lnTo>
                    <a:lnTo>
                      <a:pt x="551" y="1969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71" name="Freeform 23"/>
              <p:cNvSpPr>
                <a:spLocks/>
              </p:cNvSpPr>
              <p:nvPr/>
            </p:nvSpPr>
            <p:spPr bwMode="auto">
              <a:xfrm>
                <a:off x="2921" y="1659"/>
                <a:ext cx="456" cy="20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93"/>
                  </a:cxn>
                  <a:cxn ang="0">
                    <a:pos x="452" y="493"/>
                  </a:cxn>
                  <a:cxn ang="0">
                    <a:pos x="452" y="1969"/>
                  </a:cxn>
                </a:cxnLst>
                <a:rect l="0" t="0" r="r" b="b"/>
                <a:pathLst>
                  <a:path w="452" h="1969">
                    <a:moveTo>
                      <a:pt x="0" y="0"/>
                    </a:moveTo>
                    <a:lnTo>
                      <a:pt x="0" y="493"/>
                    </a:lnTo>
                    <a:lnTo>
                      <a:pt x="452" y="493"/>
                    </a:lnTo>
                    <a:lnTo>
                      <a:pt x="452" y="1969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72" name="Freeform 24"/>
              <p:cNvSpPr>
                <a:spLocks/>
              </p:cNvSpPr>
              <p:nvPr/>
            </p:nvSpPr>
            <p:spPr bwMode="auto">
              <a:xfrm>
                <a:off x="3046" y="1659"/>
                <a:ext cx="1746" cy="20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18"/>
                  </a:cxn>
                  <a:cxn ang="0">
                    <a:pos x="1728" y="418"/>
                  </a:cxn>
                  <a:cxn ang="0">
                    <a:pos x="1728" y="1966"/>
                  </a:cxn>
                </a:cxnLst>
                <a:rect l="0" t="0" r="r" b="b"/>
                <a:pathLst>
                  <a:path w="1728" h="1966">
                    <a:moveTo>
                      <a:pt x="0" y="0"/>
                    </a:moveTo>
                    <a:lnTo>
                      <a:pt x="0" y="418"/>
                    </a:lnTo>
                    <a:lnTo>
                      <a:pt x="1728" y="418"/>
                    </a:lnTo>
                    <a:lnTo>
                      <a:pt x="1728" y="1966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73" name="Line 25"/>
              <p:cNvSpPr>
                <a:spLocks noChangeShapeType="1"/>
              </p:cNvSpPr>
              <p:nvPr/>
            </p:nvSpPr>
            <p:spPr bwMode="auto">
              <a:xfrm>
                <a:off x="3445" y="2088"/>
                <a:ext cx="1" cy="112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74" name="Freeform 26"/>
              <p:cNvSpPr>
                <a:spLocks/>
              </p:cNvSpPr>
              <p:nvPr/>
            </p:nvSpPr>
            <p:spPr bwMode="auto">
              <a:xfrm>
                <a:off x="3560" y="2343"/>
                <a:ext cx="1123" cy="1338"/>
              </a:xfrm>
              <a:custGeom>
                <a:avLst/>
                <a:gdLst/>
                <a:ahLst/>
                <a:cxnLst>
                  <a:cxn ang="0">
                    <a:pos x="0" y="848"/>
                  </a:cxn>
                  <a:cxn ang="0">
                    <a:pos x="0" y="0"/>
                  </a:cxn>
                  <a:cxn ang="0">
                    <a:pos x="1111" y="0"/>
                  </a:cxn>
                  <a:cxn ang="0">
                    <a:pos x="1111" y="1149"/>
                  </a:cxn>
                  <a:cxn ang="0">
                    <a:pos x="784" y="1149"/>
                  </a:cxn>
                  <a:cxn ang="0">
                    <a:pos x="784" y="1303"/>
                  </a:cxn>
                </a:cxnLst>
                <a:rect l="0" t="0" r="r" b="b"/>
                <a:pathLst>
                  <a:path w="1111" h="1303">
                    <a:moveTo>
                      <a:pt x="0" y="848"/>
                    </a:moveTo>
                    <a:lnTo>
                      <a:pt x="0" y="0"/>
                    </a:lnTo>
                    <a:lnTo>
                      <a:pt x="1111" y="0"/>
                    </a:lnTo>
                    <a:lnTo>
                      <a:pt x="1111" y="1149"/>
                    </a:lnTo>
                    <a:lnTo>
                      <a:pt x="784" y="1149"/>
                    </a:lnTo>
                    <a:lnTo>
                      <a:pt x="784" y="1303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75" name="Line 27"/>
              <p:cNvSpPr>
                <a:spLocks noChangeShapeType="1"/>
              </p:cNvSpPr>
              <p:nvPr/>
            </p:nvSpPr>
            <p:spPr bwMode="auto">
              <a:xfrm flipV="1">
                <a:off x="4133" y="3428"/>
                <a:ext cx="1" cy="253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76" name="Line 28"/>
              <p:cNvSpPr>
                <a:spLocks noChangeShapeType="1"/>
              </p:cNvSpPr>
              <p:nvPr/>
            </p:nvSpPr>
            <p:spPr bwMode="auto">
              <a:xfrm flipV="1">
                <a:off x="3501" y="3428"/>
                <a:ext cx="1" cy="253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77" name="Line 29"/>
              <p:cNvSpPr>
                <a:spLocks noChangeShapeType="1"/>
              </p:cNvSpPr>
              <p:nvPr/>
            </p:nvSpPr>
            <p:spPr bwMode="auto">
              <a:xfrm>
                <a:off x="3913" y="2510"/>
                <a:ext cx="1" cy="117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78" name="Line 30"/>
              <p:cNvSpPr>
                <a:spLocks noChangeShapeType="1"/>
              </p:cNvSpPr>
              <p:nvPr/>
            </p:nvSpPr>
            <p:spPr bwMode="auto">
              <a:xfrm>
                <a:off x="3008" y="2591"/>
                <a:ext cx="1" cy="109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79" name="Line 31"/>
              <p:cNvSpPr>
                <a:spLocks noChangeShapeType="1"/>
              </p:cNvSpPr>
              <p:nvPr/>
            </p:nvSpPr>
            <p:spPr bwMode="auto">
              <a:xfrm>
                <a:off x="3694" y="2425"/>
                <a:ext cx="1" cy="125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80" name="Freeform 32"/>
              <p:cNvSpPr>
                <a:spLocks/>
              </p:cNvSpPr>
              <p:nvPr/>
            </p:nvSpPr>
            <p:spPr bwMode="auto">
              <a:xfrm>
                <a:off x="3479" y="2699"/>
                <a:ext cx="159" cy="126"/>
              </a:xfrm>
              <a:custGeom>
                <a:avLst/>
                <a:gdLst/>
                <a:ahLst/>
                <a:cxnLst>
                  <a:cxn ang="0">
                    <a:pos x="157" y="0"/>
                  </a:cxn>
                  <a:cxn ang="0">
                    <a:pos x="0" y="0"/>
                  </a:cxn>
                  <a:cxn ang="0">
                    <a:pos x="80" y="123"/>
                  </a:cxn>
                  <a:cxn ang="0">
                    <a:pos x="157" y="0"/>
                  </a:cxn>
                  <a:cxn ang="0">
                    <a:pos x="157" y="0"/>
                  </a:cxn>
                </a:cxnLst>
                <a:rect l="0" t="0" r="r" b="b"/>
                <a:pathLst>
                  <a:path w="157" h="123">
                    <a:moveTo>
                      <a:pt x="157" y="0"/>
                    </a:moveTo>
                    <a:lnTo>
                      <a:pt x="0" y="0"/>
                    </a:lnTo>
                    <a:lnTo>
                      <a:pt x="80" y="123"/>
                    </a:lnTo>
                    <a:lnTo>
                      <a:pt x="157" y="0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81" name="Freeform 33"/>
              <p:cNvSpPr>
                <a:spLocks/>
              </p:cNvSpPr>
              <p:nvPr/>
            </p:nvSpPr>
            <p:spPr bwMode="auto">
              <a:xfrm>
                <a:off x="3832" y="2699"/>
                <a:ext cx="159" cy="126"/>
              </a:xfrm>
              <a:custGeom>
                <a:avLst/>
                <a:gdLst/>
                <a:ahLst/>
                <a:cxnLst>
                  <a:cxn ang="0">
                    <a:pos x="157" y="0"/>
                  </a:cxn>
                  <a:cxn ang="0">
                    <a:pos x="0" y="0"/>
                  </a:cxn>
                  <a:cxn ang="0">
                    <a:pos x="80" y="123"/>
                  </a:cxn>
                  <a:cxn ang="0">
                    <a:pos x="157" y="0"/>
                  </a:cxn>
                  <a:cxn ang="0">
                    <a:pos x="157" y="0"/>
                  </a:cxn>
                </a:cxnLst>
                <a:rect l="0" t="0" r="r" b="b"/>
                <a:pathLst>
                  <a:path w="157" h="123">
                    <a:moveTo>
                      <a:pt x="157" y="0"/>
                    </a:moveTo>
                    <a:lnTo>
                      <a:pt x="0" y="0"/>
                    </a:lnTo>
                    <a:lnTo>
                      <a:pt x="80" y="123"/>
                    </a:lnTo>
                    <a:lnTo>
                      <a:pt x="157" y="0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82" name="Freeform 34"/>
              <p:cNvSpPr>
                <a:spLocks/>
              </p:cNvSpPr>
              <p:nvPr/>
            </p:nvSpPr>
            <p:spPr bwMode="auto">
              <a:xfrm>
                <a:off x="2102" y="1659"/>
                <a:ext cx="2309" cy="15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08"/>
                  </a:cxn>
                  <a:cxn ang="0">
                    <a:pos x="2285" y="908"/>
                  </a:cxn>
                  <a:cxn ang="0">
                    <a:pos x="2285" y="1514"/>
                  </a:cxn>
                </a:cxnLst>
                <a:rect l="0" t="0" r="r" b="b"/>
                <a:pathLst>
                  <a:path w="2285" h="1514">
                    <a:moveTo>
                      <a:pt x="0" y="0"/>
                    </a:moveTo>
                    <a:lnTo>
                      <a:pt x="0" y="908"/>
                    </a:lnTo>
                    <a:lnTo>
                      <a:pt x="2285" y="908"/>
                    </a:lnTo>
                    <a:lnTo>
                      <a:pt x="2285" y="1514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83" name="Freeform 35"/>
              <p:cNvSpPr>
                <a:spLocks/>
              </p:cNvSpPr>
              <p:nvPr/>
            </p:nvSpPr>
            <p:spPr bwMode="auto">
              <a:xfrm>
                <a:off x="4266" y="3213"/>
                <a:ext cx="174" cy="215"/>
              </a:xfrm>
              <a:custGeom>
                <a:avLst/>
                <a:gdLst/>
                <a:ahLst/>
                <a:cxnLst>
                  <a:cxn ang="0">
                    <a:pos x="113" y="0"/>
                  </a:cxn>
                  <a:cxn ang="0">
                    <a:pos x="0" y="0"/>
                  </a:cxn>
                  <a:cxn ang="0">
                    <a:pos x="0" y="79"/>
                  </a:cxn>
                  <a:cxn ang="0">
                    <a:pos x="56" y="136"/>
                  </a:cxn>
                  <a:cxn ang="0">
                    <a:pos x="113" y="80"/>
                  </a:cxn>
                  <a:cxn ang="0">
                    <a:pos x="113" y="0"/>
                  </a:cxn>
                </a:cxnLst>
                <a:rect l="0" t="0" r="r" b="b"/>
                <a:pathLst>
                  <a:path w="113" h="136">
                    <a:moveTo>
                      <a:pt x="11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110"/>
                      <a:pt x="25" y="136"/>
                      <a:pt x="56" y="136"/>
                    </a:cubicBezTo>
                    <a:cubicBezTo>
                      <a:pt x="87" y="136"/>
                      <a:pt x="113" y="111"/>
                      <a:pt x="113" y="80"/>
                    </a:cubicBezTo>
                    <a:cubicBezTo>
                      <a:pt x="113" y="0"/>
                      <a:pt x="113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84" name="Freeform 36"/>
              <p:cNvSpPr>
                <a:spLocks/>
              </p:cNvSpPr>
              <p:nvPr/>
            </p:nvSpPr>
            <p:spPr bwMode="auto">
              <a:xfrm>
                <a:off x="4076" y="3043"/>
                <a:ext cx="220" cy="17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8" y="0"/>
                  </a:cxn>
                  <a:cxn ang="0">
                    <a:pos x="218" y="166"/>
                  </a:cxn>
                </a:cxnLst>
                <a:rect l="0" t="0" r="r" b="b"/>
                <a:pathLst>
                  <a:path w="218" h="166">
                    <a:moveTo>
                      <a:pt x="0" y="0"/>
                    </a:moveTo>
                    <a:lnTo>
                      <a:pt x="218" y="0"/>
                    </a:lnTo>
                    <a:lnTo>
                      <a:pt x="218" y="166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85" name="Freeform 37"/>
              <p:cNvSpPr>
                <a:spLocks/>
              </p:cNvSpPr>
              <p:nvPr/>
            </p:nvSpPr>
            <p:spPr bwMode="auto">
              <a:xfrm>
                <a:off x="2268" y="1659"/>
                <a:ext cx="1808" cy="15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29"/>
                  </a:cxn>
                  <a:cxn ang="0">
                    <a:pos x="1789" y="829"/>
                  </a:cxn>
                  <a:cxn ang="0">
                    <a:pos x="1789" y="1514"/>
                  </a:cxn>
                </a:cxnLst>
                <a:rect l="0" t="0" r="r" b="b"/>
                <a:pathLst>
                  <a:path w="1789" h="1514">
                    <a:moveTo>
                      <a:pt x="0" y="0"/>
                    </a:moveTo>
                    <a:lnTo>
                      <a:pt x="0" y="829"/>
                    </a:lnTo>
                    <a:lnTo>
                      <a:pt x="1789" y="829"/>
                    </a:lnTo>
                    <a:lnTo>
                      <a:pt x="1789" y="1514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86" name="Freeform 38"/>
              <p:cNvSpPr>
                <a:spLocks/>
              </p:cNvSpPr>
              <p:nvPr/>
            </p:nvSpPr>
            <p:spPr bwMode="auto">
              <a:xfrm>
                <a:off x="4044" y="3213"/>
                <a:ext cx="178" cy="215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1" y="79"/>
                  </a:cxn>
                  <a:cxn ang="0">
                    <a:pos x="57" y="136"/>
                  </a:cxn>
                  <a:cxn ang="0">
                    <a:pos x="114" y="80"/>
                  </a:cxn>
                  <a:cxn ang="0">
                    <a:pos x="114" y="0"/>
                  </a:cxn>
                </a:cxnLst>
                <a:rect l="0" t="0" r="r" b="b"/>
                <a:pathLst>
                  <a:path w="114" h="136">
                    <a:moveTo>
                      <a:pt x="11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79"/>
                      <a:pt x="1" y="79"/>
                      <a:pt x="1" y="79"/>
                    </a:cubicBezTo>
                    <a:cubicBezTo>
                      <a:pt x="1" y="110"/>
                      <a:pt x="26" y="136"/>
                      <a:pt x="57" y="136"/>
                    </a:cubicBezTo>
                    <a:cubicBezTo>
                      <a:pt x="88" y="136"/>
                      <a:pt x="113" y="111"/>
                      <a:pt x="114" y="80"/>
                    </a:cubicBezTo>
                    <a:cubicBezTo>
                      <a:pt x="114" y="0"/>
                      <a:pt x="114" y="0"/>
                      <a:pt x="1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87" name="Freeform 39"/>
              <p:cNvSpPr>
                <a:spLocks/>
              </p:cNvSpPr>
              <p:nvPr/>
            </p:nvSpPr>
            <p:spPr bwMode="auto">
              <a:xfrm>
                <a:off x="4191" y="2591"/>
                <a:ext cx="1" cy="6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06"/>
                  </a:cxn>
                  <a:cxn ang="0">
                    <a:pos x="0" y="0"/>
                  </a:cxn>
                </a:cxnLst>
                <a:rect l="0" t="0" r="r" b="b"/>
                <a:pathLst>
                  <a:path h="606">
                    <a:moveTo>
                      <a:pt x="0" y="0"/>
                    </a:moveTo>
                    <a:lnTo>
                      <a:pt x="0" y="6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88" name="Line 40"/>
              <p:cNvSpPr>
                <a:spLocks noChangeShapeType="1"/>
              </p:cNvSpPr>
              <p:nvPr/>
            </p:nvSpPr>
            <p:spPr bwMode="auto">
              <a:xfrm>
                <a:off x="4191" y="2591"/>
                <a:ext cx="1" cy="622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89" name="Freeform 41"/>
              <p:cNvSpPr>
                <a:spLocks/>
              </p:cNvSpPr>
              <p:nvPr/>
            </p:nvSpPr>
            <p:spPr bwMode="auto">
              <a:xfrm>
                <a:off x="3414" y="3213"/>
                <a:ext cx="178" cy="215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79"/>
                  </a:cxn>
                  <a:cxn ang="0">
                    <a:pos x="56" y="136"/>
                  </a:cxn>
                  <a:cxn ang="0">
                    <a:pos x="114" y="80"/>
                  </a:cxn>
                  <a:cxn ang="0">
                    <a:pos x="114" y="0"/>
                  </a:cxn>
                </a:cxnLst>
                <a:rect l="0" t="0" r="r" b="b"/>
                <a:pathLst>
                  <a:path w="114" h="136">
                    <a:moveTo>
                      <a:pt x="11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110"/>
                      <a:pt x="25" y="136"/>
                      <a:pt x="56" y="136"/>
                    </a:cubicBezTo>
                    <a:cubicBezTo>
                      <a:pt x="88" y="136"/>
                      <a:pt x="113" y="111"/>
                      <a:pt x="114" y="80"/>
                    </a:cubicBezTo>
                    <a:cubicBezTo>
                      <a:pt x="114" y="0"/>
                      <a:pt x="114" y="0"/>
                      <a:pt x="1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90" name="Line 42"/>
              <p:cNvSpPr>
                <a:spLocks noChangeShapeType="1"/>
              </p:cNvSpPr>
              <p:nvPr/>
            </p:nvSpPr>
            <p:spPr bwMode="auto">
              <a:xfrm flipV="1">
                <a:off x="4352" y="3428"/>
                <a:ext cx="1" cy="9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91" name="Oval 43"/>
              <p:cNvSpPr>
                <a:spLocks noChangeArrowheads="1"/>
              </p:cNvSpPr>
              <p:nvPr/>
            </p:nvSpPr>
            <p:spPr bwMode="auto">
              <a:xfrm>
                <a:off x="3888" y="2823"/>
                <a:ext cx="51" cy="53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92" name="Oval 44"/>
              <p:cNvSpPr>
                <a:spLocks noChangeArrowheads="1"/>
              </p:cNvSpPr>
              <p:nvPr/>
            </p:nvSpPr>
            <p:spPr bwMode="auto">
              <a:xfrm>
                <a:off x="3535" y="2823"/>
                <a:ext cx="52" cy="53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93" name="Oval 45"/>
              <p:cNvSpPr>
                <a:spLocks noChangeArrowheads="1"/>
              </p:cNvSpPr>
              <p:nvPr/>
            </p:nvSpPr>
            <p:spPr bwMode="auto">
              <a:xfrm>
                <a:off x="4336" y="3507"/>
                <a:ext cx="32" cy="30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94" name="Oval 46"/>
              <p:cNvSpPr>
                <a:spLocks noChangeArrowheads="1"/>
              </p:cNvSpPr>
              <p:nvPr/>
            </p:nvSpPr>
            <p:spPr bwMode="auto">
              <a:xfrm>
                <a:off x="4176" y="2576"/>
                <a:ext cx="30" cy="32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95" name="Oval 47"/>
              <p:cNvSpPr>
                <a:spLocks noChangeArrowheads="1"/>
              </p:cNvSpPr>
              <p:nvPr/>
            </p:nvSpPr>
            <p:spPr bwMode="auto">
              <a:xfrm>
                <a:off x="3897" y="2494"/>
                <a:ext cx="31" cy="31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96" name="Oval 48"/>
              <p:cNvSpPr>
                <a:spLocks noChangeArrowheads="1"/>
              </p:cNvSpPr>
              <p:nvPr/>
            </p:nvSpPr>
            <p:spPr bwMode="auto">
              <a:xfrm>
                <a:off x="3679" y="2408"/>
                <a:ext cx="30" cy="32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97" name="Oval 49"/>
              <p:cNvSpPr>
                <a:spLocks noChangeArrowheads="1"/>
              </p:cNvSpPr>
              <p:nvPr/>
            </p:nvSpPr>
            <p:spPr bwMode="auto">
              <a:xfrm>
                <a:off x="3430" y="2073"/>
                <a:ext cx="31" cy="30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98" name="Oval 50"/>
              <p:cNvSpPr>
                <a:spLocks noChangeArrowheads="1"/>
              </p:cNvSpPr>
              <p:nvPr/>
            </p:nvSpPr>
            <p:spPr bwMode="auto">
              <a:xfrm>
                <a:off x="2992" y="2576"/>
                <a:ext cx="31" cy="32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99" name="Oval 51"/>
              <p:cNvSpPr>
                <a:spLocks noChangeArrowheads="1"/>
              </p:cNvSpPr>
              <p:nvPr/>
            </p:nvSpPr>
            <p:spPr bwMode="auto">
              <a:xfrm>
                <a:off x="4060" y="3028"/>
                <a:ext cx="32" cy="30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500" name="Freeform 52"/>
              <p:cNvSpPr>
                <a:spLocks/>
              </p:cNvSpPr>
              <p:nvPr/>
            </p:nvSpPr>
            <p:spPr bwMode="auto">
              <a:xfrm>
                <a:off x="4110" y="2699"/>
                <a:ext cx="159" cy="126"/>
              </a:xfrm>
              <a:custGeom>
                <a:avLst/>
                <a:gdLst/>
                <a:ahLst/>
                <a:cxnLst>
                  <a:cxn ang="0">
                    <a:pos x="157" y="0"/>
                  </a:cxn>
                  <a:cxn ang="0">
                    <a:pos x="0" y="0"/>
                  </a:cxn>
                  <a:cxn ang="0">
                    <a:pos x="80" y="123"/>
                  </a:cxn>
                  <a:cxn ang="0">
                    <a:pos x="157" y="0"/>
                  </a:cxn>
                  <a:cxn ang="0">
                    <a:pos x="157" y="0"/>
                  </a:cxn>
                </a:cxnLst>
                <a:rect l="0" t="0" r="r" b="b"/>
                <a:pathLst>
                  <a:path w="157" h="123">
                    <a:moveTo>
                      <a:pt x="157" y="0"/>
                    </a:moveTo>
                    <a:lnTo>
                      <a:pt x="0" y="0"/>
                    </a:lnTo>
                    <a:lnTo>
                      <a:pt x="80" y="123"/>
                    </a:lnTo>
                    <a:lnTo>
                      <a:pt x="157" y="0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501" name="Oval 53"/>
              <p:cNvSpPr>
                <a:spLocks noChangeArrowheads="1"/>
              </p:cNvSpPr>
              <p:nvPr/>
            </p:nvSpPr>
            <p:spPr bwMode="auto">
              <a:xfrm>
                <a:off x="4165" y="2823"/>
                <a:ext cx="52" cy="53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502" name="Rectangle 54"/>
              <p:cNvSpPr>
                <a:spLocks noChangeArrowheads="1"/>
              </p:cNvSpPr>
              <p:nvPr/>
            </p:nvSpPr>
            <p:spPr bwMode="auto">
              <a:xfrm>
                <a:off x="1856" y="3699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19</a:t>
                </a:r>
                <a:endParaRPr lang="en-US" sz="4400"/>
              </a:p>
            </p:txBody>
          </p:sp>
          <p:sp>
            <p:nvSpPr>
              <p:cNvPr id="872503" name="Rectangle 55"/>
              <p:cNvSpPr>
                <a:spLocks noChangeArrowheads="1"/>
              </p:cNvSpPr>
              <p:nvPr/>
            </p:nvSpPr>
            <p:spPr bwMode="auto">
              <a:xfrm>
                <a:off x="1938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–</a:t>
                </a:r>
                <a:endParaRPr lang="en-US" sz="4400"/>
              </a:p>
            </p:txBody>
          </p:sp>
          <p:sp>
            <p:nvSpPr>
              <p:cNvPr id="872504" name="Rectangle 56"/>
              <p:cNvSpPr>
                <a:spLocks noChangeArrowheads="1"/>
              </p:cNvSpPr>
              <p:nvPr/>
            </p:nvSpPr>
            <p:spPr bwMode="auto">
              <a:xfrm>
                <a:off x="1979" y="3699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17</a:t>
                </a:r>
                <a:endParaRPr lang="en-US" sz="4400"/>
              </a:p>
            </p:txBody>
          </p:sp>
          <p:sp>
            <p:nvSpPr>
              <p:cNvPr id="872505" name="Rectangle 57"/>
              <p:cNvSpPr>
                <a:spLocks noChangeArrowheads="1"/>
              </p:cNvSpPr>
              <p:nvPr/>
            </p:nvSpPr>
            <p:spPr bwMode="auto">
              <a:xfrm>
                <a:off x="1893" y="3967"/>
                <a:ext cx="16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DA</a:t>
                </a:r>
                <a:endParaRPr lang="en-US" sz="4400"/>
              </a:p>
            </p:txBody>
          </p:sp>
          <p:sp>
            <p:nvSpPr>
              <p:cNvPr id="872506" name="Rectangle 58"/>
              <p:cNvSpPr>
                <a:spLocks noChangeArrowheads="1"/>
              </p:cNvSpPr>
              <p:nvPr/>
            </p:nvSpPr>
            <p:spPr bwMode="auto">
              <a:xfrm>
                <a:off x="2243" y="3698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16</a:t>
                </a:r>
                <a:endParaRPr lang="en-US" sz="4400"/>
              </a:p>
            </p:txBody>
          </p:sp>
          <p:sp>
            <p:nvSpPr>
              <p:cNvPr id="872507" name="Rectangle 59"/>
              <p:cNvSpPr>
                <a:spLocks noChangeArrowheads="1"/>
              </p:cNvSpPr>
              <p:nvPr/>
            </p:nvSpPr>
            <p:spPr bwMode="auto">
              <a:xfrm>
                <a:off x="2326" y="3698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–</a:t>
                </a:r>
                <a:endParaRPr lang="en-US" sz="4400"/>
              </a:p>
            </p:txBody>
          </p:sp>
          <p:sp>
            <p:nvSpPr>
              <p:cNvPr id="872508" name="Rectangle 60"/>
              <p:cNvSpPr>
                <a:spLocks noChangeArrowheads="1"/>
              </p:cNvSpPr>
              <p:nvPr/>
            </p:nvSpPr>
            <p:spPr bwMode="auto">
              <a:xfrm>
                <a:off x="2366" y="3698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14</a:t>
                </a:r>
                <a:endParaRPr lang="en-US" sz="4400"/>
              </a:p>
            </p:txBody>
          </p:sp>
          <p:sp>
            <p:nvSpPr>
              <p:cNvPr id="872509" name="Rectangle 61"/>
              <p:cNvSpPr>
                <a:spLocks noChangeArrowheads="1"/>
              </p:cNvSpPr>
              <p:nvPr/>
            </p:nvSpPr>
            <p:spPr bwMode="auto">
              <a:xfrm>
                <a:off x="2277" y="3966"/>
                <a:ext cx="16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AA</a:t>
                </a:r>
                <a:endParaRPr lang="en-US" sz="4400"/>
              </a:p>
            </p:txBody>
          </p:sp>
          <p:sp>
            <p:nvSpPr>
              <p:cNvPr id="872510" name="Rectangle 62"/>
              <p:cNvSpPr>
                <a:spLocks noChangeArrowheads="1"/>
              </p:cNvSpPr>
              <p:nvPr/>
            </p:nvSpPr>
            <p:spPr bwMode="auto">
              <a:xfrm>
                <a:off x="2642" y="3699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13</a:t>
                </a:r>
                <a:endParaRPr lang="en-US" sz="4400"/>
              </a:p>
            </p:txBody>
          </p:sp>
          <p:sp>
            <p:nvSpPr>
              <p:cNvPr id="872511" name="Rectangle 63"/>
              <p:cNvSpPr>
                <a:spLocks noChangeArrowheads="1"/>
              </p:cNvSpPr>
              <p:nvPr/>
            </p:nvSpPr>
            <p:spPr bwMode="auto">
              <a:xfrm>
                <a:off x="2724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–</a:t>
                </a:r>
                <a:endParaRPr lang="en-US" sz="4400"/>
              </a:p>
            </p:txBody>
          </p:sp>
          <p:sp>
            <p:nvSpPr>
              <p:cNvPr id="872512" name="Rectangle 64"/>
              <p:cNvSpPr>
                <a:spLocks noChangeArrowheads="1"/>
              </p:cNvSpPr>
              <p:nvPr/>
            </p:nvSpPr>
            <p:spPr bwMode="auto">
              <a:xfrm>
                <a:off x="2765" y="3699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11</a:t>
                </a:r>
                <a:endParaRPr lang="en-US" sz="4400"/>
              </a:p>
            </p:txBody>
          </p:sp>
          <p:sp>
            <p:nvSpPr>
              <p:cNvPr id="872513" name="Rectangle 65"/>
              <p:cNvSpPr>
                <a:spLocks noChangeArrowheads="1"/>
              </p:cNvSpPr>
              <p:nvPr/>
            </p:nvSpPr>
            <p:spPr bwMode="auto">
              <a:xfrm>
                <a:off x="2682" y="3967"/>
                <a:ext cx="1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BA</a:t>
                </a:r>
                <a:endParaRPr lang="en-US" sz="4400"/>
              </a:p>
            </p:txBody>
          </p:sp>
          <p:sp>
            <p:nvSpPr>
              <p:cNvPr id="872514" name="Rectangle 66"/>
              <p:cNvSpPr>
                <a:spLocks noChangeArrowheads="1"/>
              </p:cNvSpPr>
              <p:nvPr/>
            </p:nvSpPr>
            <p:spPr bwMode="auto">
              <a:xfrm>
                <a:off x="2988" y="3699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10</a:t>
                </a:r>
                <a:endParaRPr lang="en-US" sz="4400"/>
              </a:p>
            </p:txBody>
          </p:sp>
          <p:sp>
            <p:nvSpPr>
              <p:cNvPr id="872515" name="Rectangle 67"/>
              <p:cNvSpPr>
                <a:spLocks noChangeArrowheads="1"/>
              </p:cNvSpPr>
              <p:nvPr/>
            </p:nvSpPr>
            <p:spPr bwMode="auto">
              <a:xfrm>
                <a:off x="2961" y="3967"/>
                <a:ext cx="1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MB</a:t>
                </a:r>
                <a:endParaRPr lang="en-US" sz="4400"/>
              </a:p>
            </p:txBody>
          </p:sp>
          <p:sp>
            <p:nvSpPr>
              <p:cNvPr id="872516" name="Rectangle 68"/>
              <p:cNvSpPr>
                <a:spLocks noChangeArrowheads="1"/>
              </p:cNvSpPr>
              <p:nvPr/>
            </p:nvSpPr>
            <p:spPr bwMode="auto">
              <a:xfrm>
                <a:off x="3309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9</a:t>
                </a:r>
                <a:endParaRPr lang="en-US" sz="4400"/>
              </a:p>
            </p:txBody>
          </p:sp>
          <p:sp>
            <p:nvSpPr>
              <p:cNvPr id="872517" name="Rectangle 69"/>
              <p:cNvSpPr>
                <a:spLocks noChangeArrowheads="1"/>
              </p:cNvSpPr>
              <p:nvPr/>
            </p:nvSpPr>
            <p:spPr bwMode="auto">
              <a:xfrm>
                <a:off x="3349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–</a:t>
                </a:r>
                <a:endParaRPr lang="en-US" sz="4400"/>
              </a:p>
            </p:txBody>
          </p:sp>
          <p:sp>
            <p:nvSpPr>
              <p:cNvPr id="872518" name="Rectangle 70"/>
              <p:cNvSpPr>
                <a:spLocks noChangeArrowheads="1"/>
              </p:cNvSpPr>
              <p:nvPr/>
            </p:nvSpPr>
            <p:spPr bwMode="auto">
              <a:xfrm>
                <a:off x="3391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6</a:t>
                </a:r>
                <a:endParaRPr lang="en-US" sz="4400"/>
              </a:p>
            </p:txBody>
          </p:sp>
          <p:sp>
            <p:nvSpPr>
              <p:cNvPr id="872519" name="Rectangle 71"/>
              <p:cNvSpPr>
                <a:spLocks noChangeArrowheads="1"/>
              </p:cNvSpPr>
              <p:nvPr/>
            </p:nvSpPr>
            <p:spPr bwMode="auto">
              <a:xfrm>
                <a:off x="3322" y="3967"/>
                <a:ext cx="130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FS</a:t>
                </a:r>
                <a:endParaRPr lang="en-US" sz="4400"/>
              </a:p>
            </p:txBody>
          </p:sp>
          <p:sp>
            <p:nvSpPr>
              <p:cNvPr id="872520" name="Rectangle 72"/>
              <p:cNvSpPr>
                <a:spLocks noChangeArrowheads="1"/>
              </p:cNvSpPr>
              <p:nvPr/>
            </p:nvSpPr>
            <p:spPr bwMode="auto">
              <a:xfrm>
                <a:off x="3673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5</a:t>
                </a:r>
                <a:endParaRPr lang="en-US" sz="4400"/>
              </a:p>
            </p:txBody>
          </p:sp>
          <p:sp>
            <p:nvSpPr>
              <p:cNvPr id="872521" name="Rectangle 73"/>
              <p:cNvSpPr>
                <a:spLocks noChangeArrowheads="1"/>
              </p:cNvSpPr>
              <p:nvPr/>
            </p:nvSpPr>
            <p:spPr bwMode="auto">
              <a:xfrm>
                <a:off x="3621" y="3967"/>
                <a:ext cx="18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MD</a:t>
                </a:r>
                <a:endParaRPr lang="en-US" sz="4400"/>
              </a:p>
            </p:txBody>
          </p:sp>
          <p:sp>
            <p:nvSpPr>
              <p:cNvPr id="872522" name="Rectangle 74"/>
              <p:cNvSpPr>
                <a:spLocks noChangeArrowheads="1"/>
              </p:cNvSpPr>
              <p:nvPr/>
            </p:nvSpPr>
            <p:spPr bwMode="auto">
              <a:xfrm>
                <a:off x="3896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4</a:t>
                </a:r>
                <a:endParaRPr lang="en-US" sz="4400"/>
              </a:p>
            </p:txBody>
          </p:sp>
          <p:sp>
            <p:nvSpPr>
              <p:cNvPr id="872523" name="Rectangle 75"/>
              <p:cNvSpPr>
                <a:spLocks noChangeArrowheads="1"/>
              </p:cNvSpPr>
              <p:nvPr/>
            </p:nvSpPr>
            <p:spPr bwMode="auto">
              <a:xfrm>
                <a:off x="3846" y="3967"/>
                <a:ext cx="19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RW</a:t>
                </a:r>
                <a:endParaRPr lang="en-US" sz="4400"/>
              </a:p>
            </p:txBody>
          </p:sp>
          <p:sp>
            <p:nvSpPr>
              <p:cNvPr id="872524" name="Rectangle 76"/>
              <p:cNvSpPr>
                <a:spLocks noChangeArrowheads="1"/>
              </p:cNvSpPr>
              <p:nvPr/>
            </p:nvSpPr>
            <p:spPr bwMode="auto">
              <a:xfrm>
                <a:off x="4112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3</a:t>
                </a:r>
                <a:endParaRPr lang="en-US" sz="4400"/>
              </a:p>
            </p:txBody>
          </p:sp>
          <p:sp>
            <p:nvSpPr>
              <p:cNvPr id="872525" name="Rectangle 77"/>
              <p:cNvSpPr>
                <a:spLocks noChangeArrowheads="1"/>
              </p:cNvSpPr>
              <p:nvPr/>
            </p:nvSpPr>
            <p:spPr bwMode="auto">
              <a:xfrm>
                <a:off x="4053" y="3967"/>
                <a:ext cx="21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MW</a:t>
                </a:r>
                <a:endParaRPr lang="en-US" sz="4400"/>
              </a:p>
            </p:txBody>
          </p:sp>
          <p:sp>
            <p:nvSpPr>
              <p:cNvPr id="872526" name="Rectangle 78"/>
              <p:cNvSpPr>
                <a:spLocks noChangeArrowheads="1"/>
              </p:cNvSpPr>
              <p:nvPr/>
            </p:nvSpPr>
            <p:spPr bwMode="auto">
              <a:xfrm>
                <a:off x="4326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2</a:t>
                </a:r>
                <a:endParaRPr lang="en-US" sz="4400"/>
              </a:p>
            </p:txBody>
          </p:sp>
          <p:sp>
            <p:nvSpPr>
              <p:cNvPr id="872527" name="Rectangle 79"/>
              <p:cNvSpPr>
                <a:spLocks noChangeArrowheads="1"/>
              </p:cNvSpPr>
              <p:nvPr/>
            </p:nvSpPr>
            <p:spPr bwMode="auto">
              <a:xfrm>
                <a:off x="4295" y="3967"/>
                <a:ext cx="14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PL</a:t>
                </a:r>
                <a:endParaRPr lang="en-US" sz="4400"/>
              </a:p>
            </p:txBody>
          </p:sp>
          <p:sp>
            <p:nvSpPr>
              <p:cNvPr id="872528" name="Rectangle 80"/>
              <p:cNvSpPr>
                <a:spLocks noChangeArrowheads="1"/>
              </p:cNvSpPr>
              <p:nvPr/>
            </p:nvSpPr>
            <p:spPr bwMode="auto">
              <a:xfrm>
                <a:off x="4550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</a:t>
                </a:r>
                <a:endParaRPr lang="en-US" sz="4400"/>
              </a:p>
            </p:txBody>
          </p:sp>
          <p:sp>
            <p:nvSpPr>
              <p:cNvPr id="872529" name="Rectangle 81"/>
              <p:cNvSpPr>
                <a:spLocks noChangeArrowheads="1"/>
              </p:cNvSpPr>
              <p:nvPr/>
            </p:nvSpPr>
            <p:spPr bwMode="auto">
              <a:xfrm>
                <a:off x="4523" y="3967"/>
                <a:ext cx="13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JB</a:t>
                </a:r>
                <a:endParaRPr lang="en-US" sz="4400"/>
              </a:p>
            </p:txBody>
          </p:sp>
          <p:sp>
            <p:nvSpPr>
              <p:cNvPr id="872530" name="Rectangle 82"/>
              <p:cNvSpPr>
                <a:spLocks noChangeArrowheads="1"/>
              </p:cNvSpPr>
              <p:nvPr/>
            </p:nvSpPr>
            <p:spPr bwMode="auto">
              <a:xfrm>
                <a:off x="4774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0</a:t>
                </a:r>
                <a:endParaRPr lang="en-US" sz="4400"/>
              </a:p>
            </p:txBody>
          </p:sp>
          <p:sp>
            <p:nvSpPr>
              <p:cNvPr id="872531" name="Rectangle 83"/>
              <p:cNvSpPr>
                <a:spLocks noChangeArrowheads="1"/>
              </p:cNvSpPr>
              <p:nvPr/>
            </p:nvSpPr>
            <p:spPr bwMode="auto">
              <a:xfrm>
                <a:off x="4734" y="3967"/>
                <a:ext cx="1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BC</a:t>
                </a:r>
                <a:endParaRPr lang="en-US" sz="4400"/>
              </a:p>
            </p:txBody>
          </p:sp>
          <p:sp>
            <p:nvSpPr>
              <p:cNvPr id="872532" name="Rectangle 84"/>
              <p:cNvSpPr>
                <a:spLocks noChangeArrowheads="1"/>
              </p:cNvSpPr>
              <p:nvPr/>
            </p:nvSpPr>
            <p:spPr bwMode="auto">
              <a:xfrm>
                <a:off x="3013" y="1202"/>
                <a:ext cx="53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Instruction</a:t>
                </a:r>
                <a:endParaRPr lang="en-US" sz="4400"/>
              </a:p>
            </p:txBody>
          </p:sp>
          <p:sp>
            <p:nvSpPr>
              <p:cNvPr id="872533" name="Freeform 85"/>
              <p:cNvSpPr>
                <a:spLocks/>
              </p:cNvSpPr>
              <p:nvPr/>
            </p:nvSpPr>
            <p:spPr bwMode="auto">
              <a:xfrm>
                <a:off x="1945" y="1316"/>
                <a:ext cx="2526" cy="343"/>
              </a:xfrm>
              <a:custGeom>
                <a:avLst/>
                <a:gdLst/>
                <a:ahLst/>
                <a:cxnLst>
                  <a:cxn ang="0">
                    <a:pos x="1172" y="334"/>
                  </a:cxn>
                  <a:cxn ang="0">
                    <a:pos x="0" y="334"/>
                  </a:cxn>
                  <a:cxn ang="0">
                    <a:pos x="0" y="0"/>
                  </a:cxn>
                  <a:cxn ang="0">
                    <a:pos x="1172" y="0"/>
                  </a:cxn>
                  <a:cxn ang="0">
                    <a:pos x="2500" y="0"/>
                  </a:cxn>
                  <a:cxn ang="0">
                    <a:pos x="2500" y="334"/>
                  </a:cxn>
                  <a:cxn ang="0">
                    <a:pos x="1172" y="334"/>
                  </a:cxn>
                </a:cxnLst>
                <a:rect l="0" t="0" r="r" b="b"/>
                <a:pathLst>
                  <a:path w="2500" h="334">
                    <a:moveTo>
                      <a:pt x="1172" y="334"/>
                    </a:moveTo>
                    <a:lnTo>
                      <a:pt x="0" y="334"/>
                    </a:lnTo>
                    <a:lnTo>
                      <a:pt x="0" y="0"/>
                    </a:lnTo>
                    <a:lnTo>
                      <a:pt x="1172" y="0"/>
                    </a:lnTo>
                    <a:lnTo>
                      <a:pt x="2500" y="0"/>
                    </a:lnTo>
                    <a:lnTo>
                      <a:pt x="2500" y="334"/>
                    </a:lnTo>
                    <a:lnTo>
                      <a:pt x="1172" y="334"/>
                    </a:lnTo>
                    <a:close/>
                  </a:path>
                </a:pathLst>
              </a:custGeom>
              <a:noFill/>
              <a:ln w="15875" cap="flat">
                <a:solidFill>
                  <a:srgbClr val="00A0C6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534" name="Rectangle 86"/>
              <p:cNvSpPr>
                <a:spLocks noChangeArrowheads="1"/>
              </p:cNvSpPr>
              <p:nvPr/>
            </p:nvSpPr>
            <p:spPr bwMode="auto">
              <a:xfrm>
                <a:off x="2424" y="1392"/>
                <a:ext cx="36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Opcode</a:t>
                </a:r>
                <a:endParaRPr lang="en-US" sz="4400"/>
              </a:p>
            </p:txBody>
          </p:sp>
          <p:sp>
            <p:nvSpPr>
              <p:cNvPr id="872535" name="Rectangle 87"/>
              <p:cNvSpPr>
                <a:spLocks noChangeArrowheads="1"/>
              </p:cNvSpPr>
              <p:nvPr/>
            </p:nvSpPr>
            <p:spPr bwMode="auto">
              <a:xfrm>
                <a:off x="3297" y="1395"/>
                <a:ext cx="16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DR</a:t>
                </a:r>
                <a:endParaRPr lang="en-US" sz="4400"/>
              </a:p>
            </p:txBody>
          </p:sp>
          <p:sp>
            <p:nvSpPr>
              <p:cNvPr id="872536" name="Rectangle 88"/>
              <p:cNvSpPr>
                <a:spLocks noChangeArrowheads="1"/>
              </p:cNvSpPr>
              <p:nvPr/>
            </p:nvSpPr>
            <p:spPr bwMode="auto">
              <a:xfrm>
                <a:off x="3747" y="1395"/>
                <a:ext cx="14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SA</a:t>
                </a:r>
                <a:endParaRPr lang="en-US" sz="4400"/>
              </a:p>
            </p:txBody>
          </p:sp>
          <p:sp>
            <p:nvSpPr>
              <p:cNvPr id="872537" name="Rectangle 89"/>
              <p:cNvSpPr>
                <a:spLocks noChangeArrowheads="1"/>
              </p:cNvSpPr>
              <p:nvPr/>
            </p:nvSpPr>
            <p:spPr bwMode="auto">
              <a:xfrm>
                <a:off x="4197" y="1395"/>
                <a:ext cx="13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SB</a:t>
                </a:r>
                <a:endParaRPr lang="en-US" sz="4400"/>
              </a:p>
            </p:txBody>
          </p:sp>
          <p:sp>
            <p:nvSpPr>
              <p:cNvPr id="872538" name="Rectangle 90"/>
              <p:cNvSpPr>
                <a:spLocks noChangeArrowheads="1"/>
              </p:cNvSpPr>
              <p:nvPr/>
            </p:nvSpPr>
            <p:spPr bwMode="auto">
              <a:xfrm>
                <a:off x="3094" y="4161"/>
                <a:ext cx="650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Control word</a:t>
                </a:r>
                <a:endParaRPr lang="en-US" sz="4400"/>
              </a:p>
            </p:txBody>
          </p:sp>
          <p:sp>
            <p:nvSpPr>
              <p:cNvPr id="872539" name="Rectangle 91"/>
              <p:cNvSpPr>
                <a:spLocks noChangeArrowheads="1"/>
              </p:cNvSpPr>
              <p:nvPr/>
            </p:nvSpPr>
            <p:spPr bwMode="auto">
              <a:xfrm>
                <a:off x="1767" y="3681"/>
                <a:ext cx="3133" cy="460"/>
              </a:xfrm>
              <a:prstGeom prst="rect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540" name="Rectangle 92"/>
              <p:cNvSpPr>
                <a:spLocks noChangeArrowheads="1"/>
              </p:cNvSpPr>
              <p:nvPr/>
            </p:nvSpPr>
            <p:spPr bwMode="auto">
              <a:xfrm>
                <a:off x="2062" y="1546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15</a:t>
                </a:r>
                <a:endParaRPr lang="en-US" sz="4400"/>
              </a:p>
            </p:txBody>
          </p:sp>
          <p:sp>
            <p:nvSpPr>
              <p:cNvPr id="872541" name="Rectangle 93"/>
              <p:cNvSpPr>
                <a:spLocks noChangeArrowheads="1"/>
              </p:cNvSpPr>
              <p:nvPr/>
            </p:nvSpPr>
            <p:spPr bwMode="auto">
              <a:xfrm>
                <a:off x="2219" y="1546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14</a:t>
                </a:r>
                <a:endParaRPr lang="en-US" sz="4400"/>
              </a:p>
            </p:txBody>
          </p:sp>
          <p:sp>
            <p:nvSpPr>
              <p:cNvPr id="872542" name="Rectangle 94"/>
              <p:cNvSpPr>
                <a:spLocks noChangeArrowheads="1"/>
              </p:cNvSpPr>
              <p:nvPr/>
            </p:nvSpPr>
            <p:spPr bwMode="auto">
              <a:xfrm>
                <a:off x="2376" y="1546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13</a:t>
                </a:r>
                <a:endParaRPr lang="en-US" sz="4400"/>
              </a:p>
            </p:txBody>
          </p:sp>
          <p:sp>
            <p:nvSpPr>
              <p:cNvPr id="872543" name="Rectangle 95"/>
              <p:cNvSpPr>
                <a:spLocks noChangeArrowheads="1"/>
              </p:cNvSpPr>
              <p:nvPr/>
            </p:nvSpPr>
            <p:spPr bwMode="auto">
              <a:xfrm>
                <a:off x="2534" y="1546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12</a:t>
                </a:r>
                <a:endParaRPr lang="en-US" sz="4400"/>
              </a:p>
            </p:txBody>
          </p:sp>
          <p:sp>
            <p:nvSpPr>
              <p:cNvPr id="872544" name="Rectangle 96"/>
              <p:cNvSpPr>
                <a:spLocks noChangeArrowheads="1"/>
              </p:cNvSpPr>
              <p:nvPr/>
            </p:nvSpPr>
            <p:spPr bwMode="auto">
              <a:xfrm>
                <a:off x="2690" y="1546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11</a:t>
                </a:r>
                <a:endParaRPr lang="en-US" sz="4400"/>
              </a:p>
            </p:txBody>
          </p:sp>
          <p:sp>
            <p:nvSpPr>
              <p:cNvPr id="872545" name="Rectangle 97"/>
              <p:cNvSpPr>
                <a:spLocks noChangeArrowheads="1"/>
              </p:cNvSpPr>
              <p:nvPr/>
            </p:nvSpPr>
            <p:spPr bwMode="auto">
              <a:xfrm>
                <a:off x="2848" y="1546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10</a:t>
                </a:r>
                <a:endParaRPr lang="en-US" sz="4400"/>
              </a:p>
            </p:txBody>
          </p:sp>
          <p:sp>
            <p:nvSpPr>
              <p:cNvPr id="872546" name="Rectangle 98"/>
              <p:cNvSpPr>
                <a:spLocks noChangeArrowheads="1"/>
              </p:cNvSpPr>
              <p:nvPr/>
            </p:nvSpPr>
            <p:spPr bwMode="auto">
              <a:xfrm>
                <a:off x="3026" y="1547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9</a:t>
                </a:r>
                <a:endParaRPr lang="en-US" sz="4400"/>
              </a:p>
            </p:txBody>
          </p:sp>
          <p:sp>
            <p:nvSpPr>
              <p:cNvPr id="872547" name="Rectangle 99"/>
              <p:cNvSpPr>
                <a:spLocks noChangeArrowheads="1"/>
              </p:cNvSpPr>
              <p:nvPr/>
            </p:nvSpPr>
            <p:spPr bwMode="auto">
              <a:xfrm>
                <a:off x="3300" y="1545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8</a:t>
                </a:r>
                <a:endParaRPr lang="en-US" sz="4400"/>
              </a:p>
            </p:txBody>
          </p:sp>
          <p:sp>
            <p:nvSpPr>
              <p:cNvPr id="872548" name="Rectangle 100"/>
              <p:cNvSpPr>
                <a:spLocks noChangeArrowheads="1"/>
              </p:cNvSpPr>
              <p:nvPr/>
            </p:nvSpPr>
            <p:spPr bwMode="auto">
              <a:xfrm>
                <a:off x="3341" y="1545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–</a:t>
                </a:r>
                <a:endParaRPr lang="en-US" sz="4400"/>
              </a:p>
            </p:txBody>
          </p:sp>
          <p:sp>
            <p:nvSpPr>
              <p:cNvPr id="872549" name="Rectangle 101"/>
              <p:cNvSpPr>
                <a:spLocks noChangeArrowheads="1"/>
              </p:cNvSpPr>
              <p:nvPr/>
            </p:nvSpPr>
            <p:spPr bwMode="auto">
              <a:xfrm>
                <a:off x="3381" y="1545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6</a:t>
                </a:r>
                <a:endParaRPr lang="en-US" sz="4400"/>
              </a:p>
            </p:txBody>
          </p:sp>
          <p:sp>
            <p:nvSpPr>
              <p:cNvPr id="872550" name="Rectangle 102"/>
              <p:cNvSpPr>
                <a:spLocks noChangeArrowheads="1"/>
              </p:cNvSpPr>
              <p:nvPr/>
            </p:nvSpPr>
            <p:spPr bwMode="auto">
              <a:xfrm>
                <a:off x="3743" y="1544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5</a:t>
                </a:r>
                <a:endParaRPr lang="en-US" sz="4400"/>
              </a:p>
            </p:txBody>
          </p:sp>
          <p:sp>
            <p:nvSpPr>
              <p:cNvPr id="872551" name="Rectangle 103"/>
              <p:cNvSpPr>
                <a:spLocks noChangeArrowheads="1"/>
              </p:cNvSpPr>
              <p:nvPr/>
            </p:nvSpPr>
            <p:spPr bwMode="auto">
              <a:xfrm>
                <a:off x="3784" y="1544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–</a:t>
                </a:r>
                <a:endParaRPr lang="en-US" sz="4400"/>
              </a:p>
            </p:txBody>
          </p:sp>
          <p:sp>
            <p:nvSpPr>
              <p:cNvPr id="872552" name="Rectangle 104"/>
              <p:cNvSpPr>
                <a:spLocks noChangeArrowheads="1"/>
              </p:cNvSpPr>
              <p:nvPr/>
            </p:nvSpPr>
            <p:spPr bwMode="auto">
              <a:xfrm>
                <a:off x="3825" y="1544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3</a:t>
                </a:r>
                <a:endParaRPr lang="en-US" sz="4400"/>
              </a:p>
            </p:txBody>
          </p:sp>
          <p:sp>
            <p:nvSpPr>
              <p:cNvPr id="872553" name="Rectangle 105"/>
              <p:cNvSpPr>
                <a:spLocks noChangeArrowheads="1"/>
              </p:cNvSpPr>
              <p:nvPr/>
            </p:nvSpPr>
            <p:spPr bwMode="auto">
              <a:xfrm>
                <a:off x="4186" y="1545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2</a:t>
                </a:r>
                <a:endParaRPr lang="en-US" sz="4400"/>
              </a:p>
            </p:txBody>
          </p:sp>
          <p:sp>
            <p:nvSpPr>
              <p:cNvPr id="872554" name="Rectangle 106"/>
              <p:cNvSpPr>
                <a:spLocks noChangeArrowheads="1"/>
              </p:cNvSpPr>
              <p:nvPr/>
            </p:nvSpPr>
            <p:spPr bwMode="auto">
              <a:xfrm>
                <a:off x="4227" y="1545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–</a:t>
                </a:r>
                <a:endParaRPr lang="en-US" sz="4400"/>
              </a:p>
            </p:txBody>
          </p:sp>
          <p:sp>
            <p:nvSpPr>
              <p:cNvPr id="872555" name="Rectangle 107"/>
              <p:cNvSpPr>
                <a:spLocks noChangeArrowheads="1"/>
              </p:cNvSpPr>
              <p:nvPr/>
            </p:nvSpPr>
            <p:spPr bwMode="auto">
              <a:xfrm>
                <a:off x="4268" y="1545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0</a:t>
                </a:r>
                <a:endParaRPr lang="en-US" sz="4400"/>
              </a:p>
            </p:txBody>
          </p:sp>
        </p:grpSp>
        <p:sp>
          <p:nvSpPr>
            <p:cNvPr id="872556" name="Text Box 108"/>
            <p:cNvSpPr txBox="1">
              <a:spLocks noChangeArrowheads="1"/>
            </p:cNvSpPr>
            <p:nvPr/>
          </p:nvSpPr>
          <p:spPr bwMode="auto">
            <a:xfrm>
              <a:off x="1602" y="956"/>
              <a:ext cx="11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0  0  1   0   0  0  0</a:t>
              </a:r>
            </a:p>
          </p:txBody>
        </p:sp>
        <p:sp>
          <p:nvSpPr>
            <p:cNvPr id="872557" name="Text Box 109"/>
            <p:cNvSpPr txBox="1">
              <a:spLocks noChangeArrowheads="1"/>
            </p:cNvSpPr>
            <p:nvPr/>
          </p:nvSpPr>
          <p:spPr bwMode="auto">
            <a:xfrm>
              <a:off x="2526" y="348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72558" name="Text Box 110"/>
            <p:cNvSpPr txBox="1">
              <a:spLocks noChangeArrowheads="1"/>
            </p:cNvSpPr>
            <p:nvPr/>
          </p:nvSpPr>
          <p:spPr bwMode="auto">
            <a:xfrm>
              <a:off x="3414" y="347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72559" name="Text Box 111"/>
            <p:cNvSpPr txBox="1">
              <a:spLocks noChangeArrowheads="1"/>
            </p:cNvSpPr>
            <p:nvPr/>
          </p:nvSpPr>
          <p:spPr bwMode="auto">
            <a:xfrm>
              <a:off x="2694" y="3488"/>
              <a:ext cx="5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0 0 0 0</a:t>
              </a:r>
            </a:p>
          </p:txBody>
        </p:sp>
        <p:sp>
          <p:nvSpPr>
            <p:cNvPr id="872560" name="Text Box 112"/>
            <p:cNvSpPr txBox="1">
              <a:spLocks noChangeArrowheads="1"/>
            </p:cNvSpPr>
            <p:nvPr/>
          </p:nvSpPr>
          <p:spPr bwMode="auto">
            <a:xfrm>
              <a:off x="3180" y="348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72561" name="Text Box 113"/>
            <p:cNvSpPr txBox="1">
              <a:spLocks noChangeArrowheads="1"/>
            </p:cNvSpPr>
            <p:nvPr/>
          </p:nvSpPr>
          <p:spPr bwMode="auto">
            <a:xfrm>
              <a:off x="3840" y="347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72562" name="Text Box 114"/>
            <p:cNvSpPr txBox="1">
              <a:spLocks noChangeArrowheads="1"/>
            </p:cNvSpPr>
            <p:nvPr/>
          </p:nvSpPr>
          <p:spPr bwMode="auto">
            <a:xfrm>
              <a:off x="3636" y="347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72563" name="Text Box 115"/>
            <p:cNvSpPr txBox="1">
              <a:spLocks noChangeArrowheads="1"/>
            </p:cNvSpPr>
            <p:nvPr/>
          </p:nvSpPr>
          <p:spPr bwMode="auto">
            <a:xfrm>
              <a:off x="4062" y="347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72564" name="Text Box 116"/>
            <p:cNvSpPr txBox="1">
              <a:spLocks noChangeArrowheads="1"/>
            </p:cNvSpPr>
            <p:nvPr/>
          </p:nvSpPr>
          <p:spPr bwMode="auto">
            <a:xfrm>
              <a:off x="4278" y="347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0"/>
          <p:cNvGrpSpPr>
            <a:grpSpLocks/>
          </p:cNvGrpSpPr>
          <p:nvPr/>
        </p:nvGrpSpPr>
        <p:grpSpPr bwMode="auto">
          <a:xfrm>
            <a:off x="201613" y="100013"/>
            <a:ext cx="8361362" cy="6661150"/>
            <a:chOff x="127" y="63"/>
            <a:chExt cx="5267" cy="4196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127" y="63"/>
              <a:ext cx="4339" cy="4196"/>
              <a:chOff x="727" y="63"/>
              <a:chExt cx="4339" cy="4196"/>
            </a:xfrm>
          </p:grpSpPr>
          <p:sp>
            <p:nvSpPr>
              <p:cNvPr id="871427" name="Rectangle 3"/>
              <p:cNvSpPr>
                <a:spLocks noChangeArrowheads="1"/>
              </p:cNvSpPr>
              <p:nvPr/>
            </p:nvSpPr>
            <p:spPr bwMode="auto">
              <a:xfrm>
                <a:off x="727" y="65"/>
                <a:ext cx="1774" cy="2774"/>
              </a:xfrm>
              <a:prstGeom prst="rect">
                <a:avLst/>
              </a:prstGeom>
              <a:solidFill>
                <a:srgbClr val="E5F5F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28" name="Freeform 4"/>
              <p:cNvSpPr>
                <a:spLocks/>
              </p:cNvSpPr>
              <p:nvPr/>
            </p:nvSpPr>
            <p:spPr bwMode="auto">
              <a:xfrm>
                <a:off x="2501" y="63"/>
                <a:ext cx="1642" cy="418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642" y="0"/>
                  </a:cxn>
                  <a:cxn ang="0">
                    <a:pos x="1642" y="4188"/>
                  </a:cxn>
                  <a:cxn ang="0">
                    <a:pos x="0" y="4188"/>
                  </a:cxn>
                  <a:cxn ang="0">
                    <a:pos x="0" y="276"/>
                  </a:cxn>
                  <a:cxn ang="0">
                    <a:pos x="0" y="2"/>
                  </a:cxn>
                </a:cxnLst>
                <a:rect l="0" t="0" r="r" b="b"/>
                <a:pathLst>
                  <a:path w="1642" h="4188">
                    <a:moveTo>
                      <a:pt x="0" y="2"/>
                    </a:moveTo>
                    <a:lnTo>
                      <a:pt x="1642" y="0"/>
                    </a:lnTo>
                    <a:lnTo>
                      <a:pt x="1642" y="4188"/>
                    </a:lnTo>
                    <a:lnTo>
                      <a:pt x="0" y="4188"/>
                    </a:lnTo>
                    <a:lnTo>
                      <a:pt x="0" y="27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29" name="Line 5"/>
              <p:cNvSpPr>
                <a:spLocks noChangeShapeType="1"/>
              </p:cNvSpPr>
              <p:nvPr/>
            </p:nvSpPr>
            <p:spPr bwMode="auto">
              <a:xfrm>
                <a:off x="3607" y="1433"/>
                <a:ext cx="1" cy="33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30" name="Freeform 6"/>
              <p:cNvSpPr>
                <a:spLocks/>
              </p:cNvSpPr>
              <p:nvPr/>
            </p:nvSpPr>
            <p:spPr bwMode="auto">
              <a:xfrm>
                <a:off x="3589" y="1751"/>
                <a:ext cx="38" cy="62"/>
              </a:xfrm>
              <a:custGeom>
                <a:avLst/>
                <a:gdLst/>
                <a:ahLst/>
                <a:cxnLst>
                  <a:cxn ang="0">
                    <a:pos x="9" y="5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3" y="15"/>
                  </a:cxn>
                  <a:cxn ang="0">
                    <a:pos x="9" y="31"/>
                  </a:cxn>
                  <a:cxn ang="0">
                    <a:pos x="6" y="1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9" y="5"/>
                  </a:cxn>
                </a:cxnLst>
                <a:rect l="0" t="0" r="r" b="b"/>
                <a:pathLst>
                  <a:path w="19" h="31">
                    <a:moveTo>
                      <a:pt x="9" y="5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2" y="21"/>
                      <a:pt x="11" y="26"/>
                      <a:pt x="9" y="31"/>
                    </a:cubicBezTo>
                    <a:cubicBezTo>
                      <a:pt x="8" y="26"/>
                      <a:pt x="7" y="21"/>
                      <a:pt x="6" y="1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31" name="Freeform 7"/>
              <p:cNvSpPr>
                <a:spLocks/>
              </p:cNvSpPr>
              <p:nvPr/>
            </p:nvSpPr>
            <p:spPr bwMode="auto">
              <a:xfrm>
                <a:off x="2737" y="1561"/>
                <a:ext cx="756" cy="2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6" y="0"/>
                  </a:cxn>
                  <a:cxn ang="0">
                    <a:pos x="756" y="206"/>
                  </a:cxn>
                </a:cxnLst>
                <a:rect l="0" t="0" r="r" b="b"/>
                <a:pathLst>
                  <a:path w="756" h="206">
                    <a:moveTo>
                      <a:pt x="0" y="0"/>
                    </a:moveTo>
                    <a:lnTo>
                      <a:pt x="756" y="0"/>
                    </a:lnTo>
                    <a:lnTo>
                      <a:pt x="756" y="20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32" name="Freeform 8"/>
              <p:cNvSpPr>
                <a:spLocks/>
              </p:cNvSpPr>
              <p:nvPr/>
            </p:nvSpPr>
            <p:spPr bwMode="auto">
              <a:xfrm>
                <a:off x="3475" y="1751"/>
                <a:ext cx="38" cy="62"/>
              </a:xfrm>
              <a:custGeom>
                <a:avLst/>
                <a:gdLst/>
                <a:ahLst/>
                <a:cxnLst>
                  <a:cxn ang="0">
                    <a:pos x="9" y="5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3" y="15"/>
                  </a:cxn>
                  <a:cxn ang="0">
                    <a:pos x="9" y="31"/>
                  </a:cxn>
                  <a:cxn ang="0">
                    <a:pos x="6" y="1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9" y="5"/>
                  </a:cxn>
                </a:cxnLst>
                <a:rect l="0" t="0" r="r" b="b"/>
                <a:pathLst>
                  <a:path w="19" h="31">
                    <a:moveTo>
                      <a:pt x="9" y="5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2" y="21"/>
                      <a:pt x="10" y="26"/>
                      <a:pt x="9" y="31"/>
                    </a:cubicBezTo>
                    <a:cubicBezTo>
                      <a:pt x="8" y="26"/>
                      <a:pt x="7" y="21"/>
                      <a:pt x="6" y="1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33" name="Line 9"/>
              <p:cNvSpPr>
                <a:spLocks noChangeShapeType="1"/>
              </p:cNvSpPr>
              <p:nvPr/>
            </p:nvSpPr>
            <p:spPr bwMode="auto">
              <a:xfrm>
                <a:off x="3359" y="1433"/>
                <a:ext cx="1" cy="11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34" name="Freeform 10"/>
              <p:cNvSpPr>
                <a:spLocks/>
              </p:cNvSpPr>
              <p:nvPr/>
            </p:nvSpPr>
            <p:spPr bwMode="auto">
              <a:xfrm>
                <a:off x="3341" y="2527"/>
                <a:ext cx="38" cy="64"/>
              </a:xfrm>
              <a:custGeom>
                <a:avLst/>
                <a:gdLst/>
                <a:ahLst/>
                <a:cxnLst>
                  <a:cxn ang="0">
                    <a:pos x="9" y="6"/>
                  </a:cxn>
                  <a:cxn ang="0">
                    <a:pos x="19" y="0"/>
                  </a:cxn>
                  <a:cxn ang="0">
                    <a:pos x="19" y="1"/>
                  </a:cxn>
                  <a:cxn ang="0">
                    <a:pos x="13" y="16"/>
                  </a:cxn>
                  <a:cxn ang="0">
                    <a:pos x="9" y="32"/>
                  </a:cxn>
                  <a:cxn ang="0">
                    <a:pos x="6" y="16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9" y="6"/>
                  </a:cxn>
                </a:cxnLst>
                <a:rect l="0" t="0" r="r" b="b"/>
                <a:pathLst>
                  <a:path w="19" h="32">
                    <a:moveTo>
                      <a:pt x="9" y="6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2" y="21"/>
                      <a:pt x="11" y="27"/>
                      <a:pt x="9" y="32"/>
                    </a:cubicBezTo>
                    <a:cubicBezTo>
                      <a:pt x="8" y="27"/>
                      <a:pt x="7" y="21"/>
                      <a:pt x="6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35" name="Freeform 11"/>
              <p:cNvSpPr>
                <a:spLocks/>
              </p:cNvSpPr>
              <p:nvPr/>
            </p:nvSpPr>
            <p:spPr bwMode="auto">
              <a:xfrm>
                <a:off x="2856" y="903"/>
                <a:ext cx="823" cy="3228"/>
              </a:xfrm>
              <a:custGeom>
                <a:avLst/>
                <a:gdLst/>
                <a:ahLst/>
                <a:cxnLst>
                  <a:cxn ang="0">
                    <a:pos x="823" y="3158"/>
                  </a:cxn>
                  <a:cxn ang="0">
                    <a:pos x="823" y="3224"/>
                  </a:cxn>
                  <a:cxn ang="0">
                    <a:pos x="0" y="3228"/>
                  </a:cxn>
                  <a:cxn ang="0">
                    <a:pos x="0" y="0"/>
                  </a:cxn>
                  <a:cxn ang="0">
                    <a:pos x="637" y="0"/>
                  </a:cxn>
                  <a:cxn ang="0">
                    <a:pos x="637" y="94"/>
                  </a:cxn>
                </a:cxnLst>
                <a:rect l="0" t="0" r="r" b="b"/>
                <a:pathLst>
                  <a:path w="823" h="3228">
                    <a:moveTo>
                      <a:pt x="823" y="3158"/>
                    </a:moveTo>
                    <a:lnTo>
                      <a:pt x="823" y="3224"/>
                    </a:lnTo>
                    <a:lnTo>
                      <a:pt x="0" y="3228"/>
                    </a:lnTo>
                    <a:lnTo>
                      <a:pt x="0" y="0"/>
                    </a:lnTo>
                    <a:lnTo>
                      <a:pt x="637" y="0"/>
                    </a:lnTo>
                    <a:lnTo>
                      <a:pt x="637" y="94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36" name="Freeform 12"/>
              <p:cNvSpPr>
                <a:spLocks/>
              </p:cNvSpPr>
              <p:nvPr/>
            </p:nvSpPr>
            <p:spPr bwMode="auto">
              <a:xfrm>
                <a:off x="3475" y="979"/>
                <a:ext cx="38" cy="64"/>
              </a:xfrm>
              <a:custGeom>
                <a:avLst/>
                <a:gdLst/>
                <a:ahLst/>
                <a:cxnLst>
                  <a:cxn ang="0">
                    <a:pos x="9" y="6"/>
                  </a:cxn>
                  <a:cxn ang="0">
                    <a:pos x="19" y="0"/>
                  </a:cxn>
                  <a:cxn ang="0">
                    <a:pos x="19" y="1"/>
                  </a:cxn>
                  <a:cxn ang="0">
                    <a:pos x="13" y="16"/>
                  </a:cxn>
                  <a:cxn ang="0">
                    <a:pos x="9" y="32"/>
                  </a:cxn>
                  <a:cxn ang="0">
                    <a:pos x="6" y="16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9" y="6"/>
                  </a:cxn>
                </a:cxnLst>
                <a:rect l="0" t="0" r="r" b="b"/>
                <a:pathLst>
                  <a:path w="19" h="32">
                    <a:moveTo>
                      <a:pt x="9" y="6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2" y="22"/>
                      <a:pt x="10" y="27"/>
                      <a:pt x="9" y="32"/>
                    </a:cubicBezTo>
                    <a:cubicBezTo>
                      <a:pt x="8" y="27"/>
                      <a:pt x="7" y="22"/>
                      <a:pt x="6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37" name="Freeform 13"/>
              <p:cNvSpPr>
                <a:spLocks/>
              </p:cNvSpPr>
              <p:nvPr/>
            </p:nvSpPr>
            <p:spPr bwMode="auto">
              <a:xfrm>
                <a:off x="3555" y="2009"/>
                <a:ext cx="878" cy="5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86"/>
                  </a:cxn>
                  <a:cxn ang="0">
                    <a:pos x="878" y="386"/>
                  </a:cxn>
                  <a:cxn ang="0">
                    <a:pos x="878" y="536"/>
                  </a:cxn>
                </a:cxnLst>
                <a:rect l="0" t="0" r="r" b="b"/>
                <a:pathLst>
                  <a:path w="878" h="536">
                    <a:moveTo>
                      <a:pt x="0" y="0"/>
                    </a:moveTo>
                    <a:lnTo>
                      <a:pt x="0" y="386"/>
                    </a:lnTo>
                    <a:lnTo>
                      <a:pt x="878" y="386"/>
                    </a:lnTo>
                    <a:lnTo>
                      <a:pt x="878" y="5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38" name="Freeform 14"/>
              <p:cNvSpPr>
                <a:spLocks/>
              </p:cNvSpPr>
              <p:nvPr/>
            </p:nvSpPr>
            <p:spPr bwMode="auto">
              <a:xfrm>
                <a:off x="4413" y="2527"/>
                <a:ext cx="40" cy="64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9" y="0"/>
                  </a:cxn>
                  <a:cxn ang="0">
                    <a:pos x="20" y="1"/>
                  </a:cxn>
                  <a:cxn ang="0">
                    <a:pos x="14" y="16"/>
                  </a:cxn>
                  <a:cxn ang="0">
                    <a:pos x="10" y="32"/>
                  </a:cxn>
                  <a:cxn ang="0">
                    <a:pos x="7" y="16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0" y="6"/>
                  </a:cxn>
                </a:cxnLst>
                <a:rect l="0" t="0" r="r" b="b"/>
                <a:pathLst>
                  <a:path w="20" h="32">
                    <a:moveTo>
                      <a:pt x="10" y="6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2" y="21"/>
                      <a:pt x="11" y="27"/>
                      <a:pt x="10" y="32"/>
                    </a:cubicBezTo>
                    <a:cubicBezTo>
                      <a:pt x="9" y="27"/>
                      <a:pt x="8" y="21"/>
                      <a:pt x="7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39" name="Freeform 15"/>
              <p:cNvSpPr>
                <a:spLocks/>
              </p:cNvSpPr>
              <p:nvPr/>
            </p:nvSpPr>
            <p:spPr bwMode="auto">
              <a:xfrm>
                <a:off x="1581" y="135"/>
                <a:ext cx="3252" cy="2410"/>
              </a:xfrm>
              <a:custGeom>
                <a:avLst/>
                <a:gdLst/>
                <a:ahLst/>
                <a:cxnLst>
                  <a:cxn ang="0">
                    <a:pos x="3252" y="2410"/>
                  </a:cxn>
                  <a:cxn ang="0">
                    <a:pos x="3252" y="2070"/>
                  </a:cxn>
                  <a:cxn ang="0">
                    <a:pos x="1778" y="2070"/>
                  </a:cxn>
                  <a:cxn ang="0">
                    <a:pos x="1234" y="2070"/>
                  </a:cxn>
                  <a:cxn ang="0">
                    <a:pos x="1234" y="0"/>
                  </a:cxn>
                  <a:cxn ang="0">
                    <a:pos x="0" y="0"/>
                  </a:cxn>
                  <a:cxn ang="0">
                    <a:pos x="0" y="214"/>
                  </a:cxn>
                </a:cxnLst>
                <a:rect l="0" t="0" r="r" b="b"/>
                <a:pathLst>
                  <a:path w="3252" h="2410">
                    <a:moveTo>
                      <a:pt x="3252" y="2410"/>
                    </a:moveTo>
                    <a:lnTo>
                      <a:pt x="3252" y="2070"/>
                    </a:lnTo>
                    <a:lnTo>
                      <a:pt x="1778" y="2070"/>
                    </a:lnTo>
                    <a:lnTo>
                      <a:pt x="1234" y="2070"/>
                    </a:lnTo>
                    <a:lnTo>
                      <a:pt x="1234" y="0"/>
                    </a:lnTo>
                    <a:lnTo>
                      <a:pt x="0" y="0"/>
                    </a:lnTo>
                    <a:lnTo>
                      <a:pt x="0" y="214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40" name="Freeform 16"/>
              <p:cNvSpPr>
                <a:spLocks/>
              </p:cNvSpPr>
              <p:nvPr/>
            </p:nvSpPr>
            <p:spPr bwMode="auto">
              <a:xfrm>
                <a:off x="4815" y="2527"/>
                <a:ext cx="38" cy="64"/>
              </a:xfrm>
              <a:custGeom>
                <a:avLst/>
                <a:gdLst/>
                <a:ahLst/>
                <a:cxnLst>
                  <a:cxn ang="0">
                    <a:pos x="9" y="6"/>
                  </a:cxn>
                  <a:cxn ang="0">
                    <a:pos x="19" y="0"/>
                  </a:cxn>
                  <a:cxn ang="0">
                    <a:pos x="19" y="1"/>
                  </a:cxn>
                  <a:cxn ang="0">
                    <a:pos x="13" y="16"/>
                  </a:cxn>
                  <a:cxn ang="0">
                    <a:pos x="9" y="32"/>
                  </a:cxn>
                  <a:cxn ang="0">
                    <a:pos x="6" y="16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9" y="6"/>
                  </a:cxn>
                </a:cxnLst>
                <a:rect l="0" t="0" r="r" b="b"/>
                <a:pathLst>
                  <a:path w="19" h="32">
                    <a:moveTo>
                      <a:pt x="9" y="6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2" y="21"/>
                      <a:pt x="11" y="27"/>
                      <a:pt x="9" y="32"/>
                    </a:cubicBezTo>
                    <a:cubicBezTo>
                      <a:pt x="8" y="27"/>
                      <a:pt x="7" y="21"/>
                      <a:pt x="6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41" name="Freeform 17"/>
              <p:cNvSpPr>
                <a:spLocks/>
              </p:cNvSpPr>
              <p:nvPr/>
            </p:nvSpPr>
            <p:spPr bwMode="auto">
              <a:xfrm>
                <a:off x="1561" y="333"/>
                <a:ext cx="40" cy="64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4" y="16"/>
                  </a:cxn>
                  <a:cxn ang="0">
                    <a:pos x="10" y="32"/>
                  </a:cxn>
                  <a:cxn ang="0">
                    <a:pos x="7" y="16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0" y="6"/>
                  </a:cxn>
                </a:cxnLst>
                <a:rect l="0" t="0" r="r" b="b"/>
                <a:pathLst>
                  <a:path w="20" h="32">
                    <a:moveTo>
                      <a:pt x="10" y="6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3" y="21"/>
                      <a:pt x="11" y="27"/>
                      <a:pt x="10" y="32"/>
                    </a:cubicBezTo>
                    <a:cubicBezTo>
                      <a:pt x="9" y="27"/>
                      <a:pt x="8" y="21"/>
                      <a:pt x="7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42" name="Line 18"/>
              <p:cNvSpPr>
                <a:spLocks noChangeShapeType="1"/>
              </p:cNvSpPr>
              <p:nvPr/>
            </p:nvSpPr>
            <p:spPr bwMode="auto">
              <a:xfrm>
                <a:off x="3879" y="2395"/>
                <a:ext cx="1" cy="1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43" name="Freeform 19"/>
              <p:cNvSpPr>
                <a:spLocks/>
              </p:cNvSpPr>
              <p:nvPr/>
            </p:nvSpPr>
            <p:spPr bwMode="auto">
              <a:xfrm>
                <a:off x="3861" y="2527"/>
                <a:ext cx="38" cy="64"/>
              </a:xfrm>
              <a:custGeom>
                <a:avLst/>
                <a:gdLst/>
                <a:ahLst/>
                <a:cxnLst>
                  <a:cxn ang="0">
                    <a:pos x="9" y="6"/>
                  </a:cxn>
                  <a:cxn ang="0">
                    <a:pos x="19" y="0"/>
                  </a:cxn>
                  <a:cxn ang="0">
                    <a:pos x="19" y="1"/>
                  </a:cxn>
                  <a:cxn ang="0">
                    <a:pos x="13" y="16"/>
                  </a:cxn>
                  <a:cxn ang="0">
                    <a:pos x="9" y="32"/>
                  </a:cxn>
                  <a:cxn ang="0">
                    <a:pos x="6" y="16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9" y="6"/>
                  </a:cxn>
                </a:cxnLst>
                <a:rect l="0" t="0" r="r" b="b"/>
                <a:pathLst>
                  <a:path w="19" h="32">
                    <a:moveTo>
                      <a:pt x="9" y="6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2" y="21"/>
                      <a:pt x="11" y="27"/>
                      <a:pt x="9" y="32"/>
                    </a:cubicBezTo>
                    <a:cubicBezTo>
                      <a:pt x="8" y="27"/>
                      <a:pt x="7" y="21"/>
                      <a:pt x="6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44" name="Line 20"/>
              <p:cNvSpPr>
                <a:spLocks noChangeShapeType="1"/>
              </p:cNvSpPr>
              <p:nvPr/>
            </p:nvSpPr>
            <p:spPr bwMode="auto">
              <a:xfrm>
                <a:off x="3617" y="3363"/>
                <a:ext cx="1" cy="43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45" name="Freeform 21"/>
              <p:cNvSpPr>
                <a:spLocks/>
              </p:cNvSpPr>
              <p:nvPr/>
            </p:nvSpPr>
            <p:spPr bwMode="auto">
              <a:xfrm>
                <a:off x="3599" y="3779"/>
                <a:ext cx="38" cy="64"/>
              </a:xfrm>
              <a:custGeom>
                <a:avLst/>
                <a:gdLst/>
                <a:ahLst/>
                <a:cxnLst>
                  <a:cxn ang="0">
                    <a:pos x="9" y="5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3" y="15"/>
                  </a:cxn>
                  <a:cxn ang="0">
                    <a:pos x="9" y="32"/>
                  </a:cxn>
                  <a:cxn ang="0">
                    <a:pos x="6" y="1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9" y="5"/>
                  </a:cxn>
                </a:cxnLst>
                <a:rect l="0" t="0" r="r" b="b"/>
                <a:pathLst>
                  <a:path w="19" h="32">
                    <a:moveTo>
                      <a:pt x="9" y="5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2" y="21"/>
                      <a:pt x="10" y="26"/>
                      <a:pt x="9" y="32"/>
                    </a:cubicBezTo>
                    <a:cubicBezTo>
                      <a:pt x="8" y="26"/>
                      <a:pt x="7" y="21"/>
                      <a:pt x="6" y="1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46" name="Freeform 22"/>
              <p:cNvSpPr>
                <a:spLocks/>
              </p:cNvSpPr>
              <p:nvPr/>
            </p:nvSpPr>
            <p:spPr bwMode="auto">
              <a:xfrm>
                <a:off x="3727" y="3231"/>
                <a:ext cx="930" cy="564"/>
              </a:xfrm>
              <a:custGeom>
                <a:avLst/>
                <a:gdLst/>
                <a:ahLst/>
                <a:cxnLst>
                  <a:cxn ang="0">
                    <a:pos x="930" y="0"/>
                  </a:cxn>
                  <a:cxn ang="0">
                    <a:pos x="930" y="386"/>
                  </a:cxn>
                  <a:cxn ang="0">
                    <a:pos x="0" y="386"/>
                  </a:cxn>
                  <a:cxn ang="0">
                    <a:pos x="0" y="564"/>
                  </a:cxn>
                </a:cxnLst>
                <a:rect l="0" t="0" r="r" b="b"/>
                <a:pathLst>
                  <a:path w="930" h="564">
                    <a:moveTo>
                      <a:pt x="930" y="0"/>
                    </a:moveTo>
                    <a:lnTo>
                      <a:pt x="930" y="386"/>
                    </a:lnTo>
                    <a:lnTo>
                      <a:pt x="0" y="386"/>
                    </a:lnTo>
                    <a:lnTo>
                      <a:pt x="0" y="564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47" name="Freeform 23"/>
              <p:cNvSpPr>
                <a:spLocks/>
              </p:cNvSpPr>
              <p:nvPr/>
            </p:nvSpPr>
            <p:spPr bwMode="auto">
              <a:xfrm>
                <a:off x="3707" y="3779"/>
                <a:ext cx="40" cy="64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4" y="15"/>
                  </a:cxn>
                  <a:cxn ang="0">
                    <a:pos x="10" y="32"/>
                  </a:cxn>
                  <a:cxn ang="0">
                    <a:pos x="7" y="15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0" y="5"/>
                  </a:cxn>
                </a:cxnLst>
                <a:rect l="0" t="0" r="r" b="b"/>
                <a:pathLst>
                  <a:path w="20" h="32">
                    <a:moveTo>
                      <a:pt x="10" y="5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2" y="21"/>
                      <a:pt x="11" y="26"/>
                      <a:pt x="10" y="32"/>
                    </a:cubicBezTo>
                    <a:cubicBezTo>
                      <a:pt x="9" y="26"/>
                      <a:pt x="8" y="21"/>
                      <a:pt x="7" y="1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48" name="Line 24"/>
              <p:cNvSpPr>
                <a:spLocks noChangeShapeType="1"/>
              </p:cNvSpPr>
              <p:nvPr/>
            </p:nvSpPr>
            <p:spPr bwMode="auto">
              <a:xfrm>
                <a:off x="4633" y="2457"/>
                <a:ext cx="1" cy="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49" name="Freeform 25"/>
              <p:cNvSpPr>
                <a:spLocks/>
              </p:cNvSpPr>
              <p:nvPr/>
            </p:nvSpPr>
            <p:spPr bwMode="auto">
              <a:xfrm>
                <a:off x="4615" y="2533"/>
                <a:ext cx="34" cy="58"/>
              </a:xfrm>
              <a:custGeom>
                <a:avLst/>
                <a:gdLst/>
                <a:ahLst/>
                <a:cxnLst>
                  <a:cxn ang="0">
                    <a:pos x="9" y="5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2" y="14"/>
                  </a:cxn>
                  <a:cxn ang="0">
                    <a:pos x="9" y="29"/>
                  </a:cxn>
                  <a:cxn ang="0">
                    <a:pos x="5" y="1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9" y="5"/>
                  </a:cxn>
                </a:cxnLst>
                <a:rect l="0" t="0" r="r" b="b"/>
                <a:pathLst>
                  <a:path w="17" h="29">
                    <a:moveTo>
                      <a:pt x="9" y="5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9"/>
                      <a:pt x="10" y="24"/>
                      <a:pt x="9" y="29"/>
                    </a:cubicBezTo>
                    <a:cubicBezTo>
                      <a:pt x="8" y="24"/>
                      <a:pt x="6" y="19"/>
                      <a:pt x="5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50" name="Rectangle 26"/>
              <p:cNvSpPr>
                <a:spLocks noChangeArrowheads="1"/>
              </p:cNvSpPr>
              <p:nvPr/>
            </p:nvSpPr>
            <p:spPr bwMode="auto">
              <a:xfrm>
                <a:off x="3096" y="2212"/>
                <a:ext cx="290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Bus A</a:t>
                </a:r>
                <a:endParaRPr lang="en-US" sz="4000"/>
              </a:p>
            </p:txBody>
          </p:sp>
          <p:sp>
            <p:nvSpPr>
              <p:cNvPr id="871451" name="Rectangle 27"/>
              <p:cNvSpPr>
                <a:spLocks noChangeArrowheads="1"/>
              </p:cNvSpPr>
              <p:nvPr/>
            </p:nvSpPr>
            <p:spPr bwMode="auto">
              <a:xfrm>
                <a:off x="3585" y="2212"/>
                <a:ext cx="284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Bus B</a:t>
                </a:r>
                <a:endParaRPr lang="en-US" sz="4000"/>
              </a:p>
            </p:txBody>
          </p:sp>
          <p:sp>
            <p:nvSpPr>
              <p:cNvPr id="871452" name="Rectangle 28"/>
              <p:cNvSpPr>
                <a:spLocks noChangeArrowheads="1"/>
              </p:cNvSpPr>
              <p:nvPr/>
            </p:nvSpPr>
            <p:spPr bwMode="auto">
              <a:xfrm>
                <a:off x="4140" y="2081"/>
                <a:ext cx="57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Address out</a:t>
                </a:r>
                <a:endParaRPr lang="en-US" sz="4000"/>
              </a:p>
            </p:txBody>
          </p:sp>
          <p:sp>
            <p:nvSpPr>
              <p:cNvPr id="871453" name="Rectangle 29"/>
              <p:cNvSpPr>
                <a:spLocks noChangeArrowheads="1"/>
              </p:cNvSpPr>
              <p:nvPr/>
            </p:nvSpPr>
            <p:spPr bwMode="auto">
              <a:xfrm>
                <a:off x="4098" y="2277"/>
                <a:ext cx="41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Data out</a:t>
                </a:r>
                <a:endParaRPr lang="en-US" sz="4000"/>
              </a:p>
            </p:txBody>
          </p:sp>
          <p:sp>
            <p:nvSpPr>
              <p:cNvPr id="871454" name="Rectangle 30"/>
              <p:cNvSpPr>
                <a:spLocks noChangeArrowheads="1"/>
              </p:cNvSpPr>
              <p:nvPr/>
            </p:nvSpPr>
            <p:spPr bwMode="auto">
              <a:xfrm>
                <a:off x="4539" y="2347"/>
                <a:ext cx="21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MW</a:t>
                </a:r>
                <a:endParaRPr lang="en-US" sz="4000"/>
              </a:p>
            </p:txBody>
          </p:sp>
          <p:sp>
            <p:nvSpPr>
              <p:cNvPr id="871455" name="Rectangle 31"/>
              <p:cNvSpPr>
                <a:spLocks noChangeArrowheads="1"/>
              </p:cNvSpPr>
              <p:nvPr/>
            </p:nvSpPr>
            <p:spPr bwMode="auto">
              <a:xfrm>
                <a:off x="4171" y="3490"/>
                <a:ext cx="35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Data in</a:t>
                </a:r>
                <a:endParaRPr lang="en-US" sz="4000"/>
              </a:p>
            </p:txBody>
          </p:sp>
          <p:sp>
            <p:nvSpPr>
              <p:cNvPr id="871456" name="Freeform 32"/>
              <p:cNvSpPr>
                <a:spLocks/>
              </p:cNvSpPr>
              <p:nvPr/>
            </p:nvSpPr>
            <p:spPr bwMode="auto">
              <a:xfrm>
                <a:off x="3427" y="1813"/>
                <a:ext cx="374" cy="2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74" y="0"/>
                  </a:cxn>
                  <a:cxn ang="0">
                    <a:pos x="374" y="224"/>
                  </a:cxn>
                  <a:cxn ang="0">
                    <a:pos x="0" y="22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74" h="224">
                    <a:moveTo>
                      <a:pt x="0" y="0"/>
                    </a:moveTo>
                    <a:lnTo>
                      <a:pt x="374" y="0"/>
                    </a:lnTo>
                    <a:lnTo>
                      <a:pt x="374" y="224"/>
                    </a:lnTo>
                    <a:lnTo>
                      <a:pt x="0" y="22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57" name="Rectangle 33"/>
              <p:cNvSpPr>
                <a:spLocks noChangeArrowheads="1"/>
              </p:cNvSpPr>
              <p:nvPr/>
            </p:nvSpPr>
            <p:spPr bwMode="auto">
              <a:xfrm>
                <a:off x="3443" y="1924"/>
                <a:ext cx="37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MUX B</a:t>
                </a:r>
                <a:endParaRPr lang="en-US" sz="4000"/>
              </a:p>
            </p:txBody>
          </p:sp>
          <p:sp>
            <p:nvSpPr>
              <p:cNvPr id="871458" name="Rectangle 34"/>
              <p:cNvSpPr>
                <a:spLocks noChangeArrowheads="1"/>
              </p:cNvSpPr>
              <p:nvPr/>
            </p:nvSpPr>
            <p:spPr bwMode="auto">
              <a:xfrm>
                <a:off x="3474" y="1811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</a:t>
                </a:r>
                <a:endParaRPr lang="en-US" sz="4000"/>
              </a:p>
            </p:txBody>
          </p:sp>
          <p:sp>
            <p:nvSpPr>
              <p:cNvPr id="871459" name="Rectangle 35"/>
              <p:cNvSpPr>
                <a:spLocks noChangeArrowheads="1"/>
              </p:cNvSpPr>
              <p:nvPr/>
            </p:nvSpPr>
            <p:spPr bwMode="auto">
              <a:xfrm>
                <a:off x="3589" y="1810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0</a:t>
                </a:r>
                <a:endParaRPr lang="en-US" sz="4000"/>
              </a:p>
            </p:txBody>
          </p:sp>
          <p:sp>
            <p:nvSpPr>
              <p:cNvPr id="871460" name="Freeform 36"/>
              <p:cNvSpPr>
                <a:spLocks/>
              </p:cNvSpPr>
              <p:nvPr/>
            </p:nvSpPr>
            <p:spPr bwMode="auto">
              <a:xfrm>
                <a:off x="3507" y="3843"/>
                <a:ext cx="396" cy="2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96" y="0"/>
                  </a:cxn>
                  <a:cxn ang="0">
                    <a:pos x="396" y="222"/>
                  </a:cxn>
                  <a:cxn ang="0">
                    <a:pos x="0" y="222"/>
                  </a:cxn>
                  <a:cxn ang="0">
                    <a:pos x="0" y="26"/>
                  </a:cxn>
                  <a:cxn ang="0">
                    <a:pos x="0" y="0"/>
                  </a:cxn>
                </a:cxnLst>
                <a:rect l="0" t="0" r="r" b="b"/>
                <a:pathLst>
                  <a:path w="396" h="222">
                    <a:moveTo>
                      <a:pt x="0" y="0"/>
                    </a:moveTo>
                    <a:lnTo>
                      <a:pt x="396" y="0"/>
                    </a:lnTo>
                    <a:lnTo>
                      <a:pt x="396" y="222"/>
                    </a:lnTo>
                    <a:lnTo>
                      <a:pt x="0" y="222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61" name="Rectangle 37"/>
              <p:cNvSpPr>
                <a:spLocks noChangeArrowheads="1"/>
              </p:cNvSpPr>
              <p:nvPr/>
            </p:nvSpPr>
            <p:spPr bwMode="auto">
              <a:xfrm>
                <a:off x="3531" y="3949"/>
                <a:ext cx="37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MUX D</a:t>
                </a:r>
                <a:endParaRPr lang="en-US" sz="4000"/>
              </a:p>
            </p:txBody>
          </p:sp>
          <p:sp>
            <p:nvSpPr>
              <p:cNvPr id="871462" name="Rectangle 38"/>
              <p:cNvSpPr>
                <a:spLocks noChangeArrowheads="1"/>
              </p:cNvSpPr>
              <p:nvPr/>
            </p:nvSpPr>
            <p:spPr bwMode="auto">
              <a:xfrm>
                <a:off x="3598" y="3844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0</a:t>
                </a:r>
                <a:endParaRPr lang="en-US" sz="4000"/>
              </a:p>
            </p:txBody>
          </p:sp>
          <p:sp>
            <p:nvSpPr>
              <p:cNvPr id="871463" name="Rectangle 39"/>
              <p:cNvSpPr>
                <a:spLocks noChangeArrowheads="1"/>
              </p:cNvSpPr>
              <p:nvPr/>
            </p:nvSpPr>
            <p:spPr bwMode="auto">
              <a:xfrm>
                <a:off x="3708" y="3844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</a:t>
                </a:r>
                <a:endParaRPr lang="en-US" sz="4000"/>
              </a:p>
            </p:txBody>
          </p:sp>
          <p:sp>
            <p:nvSpPr>
              <p:cNvPr id="871464" name="Line 40"/>
              <p:cNvSpPr>
                <a:spLocks noChangeShapeType="1"/>
              </p:cNvSpPr>
              <p:nvPr/>
            </p:nvSpPr>
            <p:spPr bwMode="auto">
              <a:xfrm>
                <a:off x="3119" y="1107"/>
                <a:ext cx="8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65" name="Freeform 41"/>
              <p:cNvSpPr>
                <a:spLocks/>
              </p:cNvSpPr>
              <p:nvPr/>
            </p:nvSpPr>
            <p:spPr bwMode="auto">
              <a:xfrm>
                <a:off x="3191" y="1091"/>
                <a:ext cx="58" cy="34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5" y="5"/>
                  </a:cxn>
                  <a:cxn ang="0">
                    <a:pos x="29" y="8"/>
                  </a:cxn>
                  <a:cxn ang="0">
                    <a:pos x="15" y="12"/>
                  </a:cxn>
                  <a:cxn ang="0">
                    <a:pos x="1" y="17"/>
                  </a:cxn>
                  <a:cxn ang="0">
                    <a:pos x="0" y="17"/>
                  </a:cxn>
                  <a:cxn ang="0">
                    <a:pos x="6" y="8"/>
                  </a:cxn>
                </a:cxnLst>
                <a:rect l="0" t="0" r="r" b="b"/>
                <a:pathLst>
                  <a:path w="29" h="17">
                    <a:moveTo>
                      <a:pt x="6" y="8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20" y="6"/>
                      <a:pt x="25" y="7"/>
                      <a:pt x="29" y="8"/>
                    </a:cubicBezTo>
                    <a:cubicBezTo>
                      <a:pt x="25" y="9"/>
                      <a:pt x="20" y="11"/>
                      <a:pt x="15" y="12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66" name="Line 42"/>
              <p:cNvSpPr>
                <a:spLocks noChangeShapeType="1"/>
              </p:cNvSpPr>
              <p:nvPr/>
            </p:nvSpPr>
            <p:spPr bwMode="auto">
              <a:xfrm>
                <a:off x="3101" y="1213"/>
                <a:ext cx="102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67" name="Freeform 43"/>
              <p:cNvSpPr>
                <a:spLocks/>
              </p:cNvSpPr>
              <p:nvPr/>
            </p:nvSpPr>
            <p:spPr bwMode="auto">
              <a:xfrm>
                <a:off x="3187" y="1193"/>
                <a:ext cx="64" cy="4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6" y="6"/>
                  </a:cxn>
                  <a:cxn ang="0">
                    <a:pos x="32" y="10"/>
                  </a:cxn>
                  <a:cxn ang="0">
                    <a:pos x="16" y="13"/>
                  </a:cxn>
                  <a:cxn ang="0">
                    <a:pos x="0" y="20"/>
                  </a:cxn>
                  <a:cxn ang="0">
                    <a:pos x="0" y="19"/>
                  </a:cxn>
                  <a:cxn ang="0">
                    <a:pos x="6" y="10"/>
                  </a:cxn>
                </a:cxnLst>
                <a:rect l="0" t="0" r="r" b="b"/>
                <a:pathLst>
                  <a:path w="32" h="20">
                    <a:moveTo>
                      <a:pt x="6" y="1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21" y="8"/>
                      <a:pt x="26" y="9"/>
                      <a:pt x="32" y="10"/>
                    </a:cubicBezTo>
                    <a:cubicBezTo>
                      <a:pt x="26" y="11"/>
                      <a:pt x="21" y="12"/>
                      <a:pt x="16" y="13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68" name="Line 44"/>
              <p:cNvSpPr>
                <a:spLocks noChangeShapeType="1"/>
              </p:cNvSpPr>
              <p:nvPr/>
            </p:nvSpPr>
            <p:spPr bwMode="auto">
              <a:xfrm>
                <a:off x="3019" y="2705"/>
                <a:ext cx="172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69" name="Freeform 45"/>
              <p:cNvSpPr>
                <a:spLocks/>
              </p:cNvSpPr>
              <p:nvPr/>
            </p:nvSpPr>
            <p:spPr bwMode="auto">
              <a:xfrm>
                <a:off x="3175" y="2687"/>
                <a:ext cx="62" cy="38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6"/>
                  </a:cxn>
                  <a:cxn ang="0">
                    <a:pos x="31" y="9"/>
                  </a:cxn>
                  <a:cxn ang="0">
                    <a:pos x="15" y="13"/>
                  </a:cxn>
                  <a:cxn ang="0">
                    <a:pos x="0" y="19"/>
                  </a:cxn>
                  <a:cxn ang="0">
                    <a:pos x="0" y="19"/>
                  </a:cxn>
                  <a:cxn ang="0">
                    <a:pos x="5" y="9"/>
                  </a:cxn>
                </a:cxnLst>
                <a:rect l="0" t="0" r="r" b="b"/>
                <a:pathLst>
                  <a:path w="31" h="19">
                    <a:moveTo>
                      <a:pt x="5" y="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21" y="7"/>
                      <a:pt x="26" y="8"/>
                      <a:pt x="31" y="9"/>
                    </a:cubicBezTo>
                    <a:cubicBezTo>
                      <a:pt x="26" y="11"/>
                      <a:pt x="21" y="12"/>
                      <a:pt x="15" y="13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70" name="Line 46"/>
              <p:cNvSpPr>
                <a:spLocks noChangeShapeType="1"/>
              </p:cNvSpPr>
              <p:nvPr/>
            </p:nvSpPr>
            <p:spPr bwMode="auto">
              <a:xfrm flipH="1">
                <a:off x="3061" y="2839"/>
                <a:ext cx="17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71" name="Freeform 47"/>
              <p:cNvSpPr>
                <a:spLocks/>
              </p:cNvSpPr>
              <p:nvPr/>
            </p:nvSpPr>
            <p:spPr bwMode="auto">
              <a:xfrm>
                <a:off x="3019" y="2821"/>
                <a:ext cx="58" cy="36"/>
              </a:xfrm>
              <a:custGeom>
                <a:avLst/>
                <a:gdLst/>
                <a:ahLst/>
                <a:cxnLst>
                  <a:cxn ang="0">
                    <a:pos x="24" y="9"/>
                  </a:cxn>
                  <a:cxn ang="0">
                    <a:pos x="29" y="18"/>
                  </a:cxn>
                  <a:cxn ang="0">
                    <a:pos x="29" y="18"/>
                  </a:cxn>
                  <a:cxn ang="0">
                    <a:pos x="15" y="12"/>
                  </a:cxn>
                  <a:cxn ang="0">
                    <a:pos x="0" y="9"/>
                  </a:cxn>
                  <a:cxn ang="0">
                    <a:pos x="15" y="6"/>
                  </a:cxn>
                  <a:cxn ang="0">
                    <a:pos x="29" y="0"/>
                  </a:cxn>
                  <a:cxn ang="0">
                    <a:pos x="29" y="1"/>
                  </a:cxn>
                  <a:cxn ang="0">
                    <a:pos x="24" y="9"/>
                  </a:cxn>
                </a:cxnLst>
                <a:rect l="0" t="0" r="r" b="b"/>
                <a:pathLst>
                  <a:path w="29" h="18">
                    <a:moveTo>
                      <a:pt x="24" y="9"/>
                    </a:move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0" y="11"/>
                      <a:pt x="5" y="10"/>
                      <a:pt x="0" y="9"/>
                    </a:cubicBezTo>
                    <a:cubicBezTo>
                      <a:pt x="5" y="8"/>
                      <a:pt x="10" y="7"/>
                      <a:pt x="15" y="6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lnTo>
                      <a:pt x="24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72" name="Line 48"/>
              <p:cNvSpPr>
                <a:spLocks noChangeShapeType="1"/>
              </p:cNvSpPr>
              <p:nvPr/>
            </p:nvSpPr>
            <p:spPr bwMode="auto">
              <a:xfrm flipH="1">
                <a:off x="3061" y="2973"/>
                <a:ext cx="17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73" name="Freeform 49"/>
              <p:cNvSpPr>
                <a:spLocks/>
              </p:cNvSpPr>
              <p:nvPr/>
            </p:nvSpPr>
            <p:spPr bwMode="auto">
              <a:xfrm>
                <a:off x="3019" y="2955"/>
                <a:ext cx="58" cy="36"/>
              </a:xfrm>
              <a:custGeom>
                <a:avLst/>
                <a:gdLst/>
                <a:ahLst/>
                <a:cxnLst>
                  <a:cxn ang="0">
                    <a:pos x="24" y="9"/>
                  </a:cxn>
                  <a:cxn ang="0">
                    <a:pos x="29" y="18"/>
                  </a:cxn>
                  <a:cxn ang="0">
                    <a:pos x="29" y="18"/>
                  </a:cxn>
                  <a:cxn ang="0">
                    <a:pos x="15" y="12"/>
                  </a:cxn>
                  <a:cxn ang="0">
                    <a:pos x="0" y="9"/>
                  </a:cxn>
                  <a:cxn ang="0">
                    <a:pos x="15" y="6"/>
                  </a:cxn>
                  <a:cxn ang="0">
                    <a:pos x="29" y="0"/>
                  </a:cxn>
                  <a:cxn ang="0">
                    <a:pos x="29" y="0"/>
                  </a:cxn>
                  <a:cxn ang="0">
                    <a:pos x="24" y="9"/>
                  </a:cxn>
                </a:cxnLst>
                <a:rect l="0" t="0" r="r" b="b"/>
                <a:pathLst>
                  <a:path w="29" h="18">
                    <a:moveTo>
                      <a:pt x="24" y="9"/>
                    </a:move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0" y="11"/>
                      <a:pt x="5" y="10"/>
                      <a:pt x="0" y="9"/>
                    </a:cubicBezTo>
                    <a:cubicBezTo>
                      <a:pt x="5" y="8"/>
                      <a:pt x="10" y="7"/>
                      <a:pt x="15" y="6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24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74" name="Line 50"/>
              <p:cNvSpPr>
                <a:spLocks noChangeShapeType="1"/>
              </p:cNvSpPr>
              <p:nvPr/>
            </p:nvSpPr>
            <p:spPr bwMode="auto">
              <a:xfrm flipH="1">
                <a:off x="3061" y="3107"/>
                <a:ext cx="17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75" name="Freeform 51"/>
              <p:cNvSpPr>
                <a:spLocks/>
              </p:cNvSpPr>
              <p:nvPr/>
            </p:nvSpPr>
            <p:spPr bwMode="auto">
              <a:xfrm>
                <a:off x="3019" y="3089"/>
                <a:ext cx="58" cy="34"/>
              </a:xfrm>
              <a:custGeom>
                <a:avLst/>
                <a:gdLst/>
                <a:ahLst/>
                <a:cxnLst>
                  <a:cxn ang="0">
                    <a:pos x="24" y="9"/>
                  </a:cxn>
                  <a:cxn ang="0">
                    <a:pos x="29" y="17"/>
                  </a:cxn>
                  <a:cxn ang="0">
                    <a:pos x="29" y="17"/>
                  </a:cxn>
                  <a:cxn ang="0">
                    <a:pos x="15" y="12"/>
                  </a:cxn>
                  <a:cxn ang="0">
                    <a:pos x="0" y="9"/>
                  </a:cxn>
                  <a:cxn ang="0">
                    <a:pos x="15" y="5"/>
                  </a:cxn>
                  <a:cxn ang="0">
                    <a:pos x="29" y="0"/>
                  </a:cxn>
                  <a:cxn ang="0">
                    <a:pos x="29" y="0"/>
                  </a:cxn>
                  <a:cxn ang="0">
                    <a:pos x="24" y="9"/>
                  </a:cxn>
                </a:cxnLst>
                <a:rect l="0" t="0" r="r" b="b"/>
                <a:pathLst>
                  <a:path w="29" h="17">
                    <a:moveTo>
                      <a:pt x="24" y="9"/>
                    </a:moveTo>
                    <a:cubicBezTo>
                      <a:pt x="29" y="17"/>
                      <a:pt x="29" y="17"/>
                      <a:pt x="29" y="17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0" y="11"/>
                      <a:pt x="5" y="10"/>
                      <a:pt x="0" y="9"/>
                    </a:cubicBezTo>
                    <a:cubicBezTo>
                      <a:pt x="5" y="8"/>
                      <a:pt x="10" y="7"/>
                      <a:pt x="15" y="5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24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76" name="Line 52"/>
              <p:cNvSpPr>
                <a:spLocks noChangeShapeType="1"/>
              </p:cNvSpPr>
              <p:nvPr/>
            </p:nvSpPr>
            <p:spPr bwMode="auto">
              <a:xfrm flipH="1">
                <a:off x="3061" y="3239"/>
                <a:ext cx="17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77" name="Freeform 53"/>
              <p:cNvSpPr>
                <a:spLocks/>
              </p:cNvSpPr>
              <p:nvPr/>
            </p:nvSpPr>
            <p:spPr bwMode="auto">
              <a:xfrm>
                <a:off x="3019" y="3223"/>
                <a:ext cx="58" cy="34"/>
              </a:xfrm>
              <a:custGeom>
                <a:avLst/>
                <a:gdLst/>
                <a:ahLst/>
                <a:cxnLst>
                  <a:cxn ang="0">
                    <a:pos x="24" y="8"/>
                  </a:cxn>
                  <a:cxn ang="0">
                    <a:pos x="29" y="17"/>
                  </a:cxn>
                  <a:cxn ang="0">
                    <a:pos x="29" y="17"/>
                  </a:cxn>
                  <a:cxn ang="0">
                    <a:pos x="15" y="12"/>
                  </a:cxn>
                  <a:cxn ang="0">
                    <a:pos x="0" y="8"/>
                  </a:cxn>
                  <a:cxn ang="0">
                    <a:pos x="15" y="5"/>
                  </a:cxn>
                  <a:cxn ang="0">
                    <a:pos x="29" y="0"/>
                  </a:cxn>
                  <a:cxn ang="0">
                    <a:pos x="29" y="0"/>
                  </a:cxn>
                  <a:cxn ang="0">
                    <a:pos x="24" y="8"/>
                  </a:cxn>
                </a:cxnLst>
                <a:rect l="0" t="0" r="r" b="b"/>
                <a:pathLst>
                  <a:path w="29" h="17">
                    <a:moveTo>
                      <a:pt x="24" y="8"/>
                    </a:moveTo>
                    <a:cubicBezTo>
                      <a:pt x="29" y="17"/>
                      <a:pt x="29" y="17"/>
                      <a:pt x="29" y="17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0" y="11"/>
                      <a:pt x="5" y="10"/>
                      <a:pt x="0" y="8"/>
                    </a:cubicBezTo>
                    <a:cubicBezTo>
                      <a:pt x="5" y="7"/>
                      <a:pt x="10" y="6"/>
                      <a:pt x="15" y="5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78" name="Line 54"/>
              <p:cNvSpPr>
                <a:spLocks noChangeShapeType="1"/>
              </p:cNvSpPr>
              <p:nvPr/>
            </p:nvSpPr>
            <p:spPr bwMode="auto">
              <a:xfrm>
                <a:off x="3101" y="1357"/>
                <a:ext cx="102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79" name="Freeform 55"/>
              <p:cNvSpPr>
                <a:spLocks/>
              </p:cNvSpPr>
              <p:nvPr/>
            </p:nvSpPr>
            <p:spPr bwMode="auto">
              <a:xfrm>
                <a:off x="3187" y="1337"/>
                <a:ext cx="64" cy="4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6" y="7"/>
                  </a:cxn>
                  <a:cxn ang="0">
                    <a:pos x="32" y="10"/>
                  </a:cxn>
                  <a:cxn ang="0">
                    <a:pos x="16" y="14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6" y="10"/>
                  </a:cxn>
                </a:cxnLst>
                <a:rect l="0" t="0" r="r" b="b"/>
                <a:pathLst>
                  <a:path w="32" h="20">
                    <a:moveTo>
                      <a:pt x="6" y="1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21" y="8"/>
                      <a:pt x="26" y="9"/>
                      <a:pt x="32" y="10"/>
                    </a:cubicBezTo>
                    <a:cubicBezTo>
                      <a:pt x="26" y="11"/>
                      <a:pt x="21" y="12"/>
                      <a:pt x="16" y="1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80" name="Line 56"/>
              <p:cNvSpPr>
                <a:spLocks noChangeShapeType="1"/>
              </p:cNvSpPr>
              <p:nvPr/>
            </p:nvSpPr>
            <p:spPr bwMode="auto">
              <a:xfrm>
                <a:off x="3375" y="3963"/>
                <a:ext cx="86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81" name="Freeform 57"/>
              <p:cNvSpPr>
                <a:spLocks/>
              </p:cNvSpPr>
              <p:nvPr/>
            </p:nvSpPr>
            <p:spPr bwMode="auto">
              <a:xfrm>
                <a:off x="3443" y="3943"/>
                <a:ext cx="64" cy="4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6" y="6"/>
                  </a:cxn>
                  <a:cxn ang="0">
                    <a:pos x="32" y="10"/>
                  </a:cxn>
                  <a:cxn ang="0">
                    <a:pos x="16" y="14"/>
                  </a:cxn>
                  <a:cxn ang="0">
                    <a:pos x="1" y="20"/>
                  </a:cxn>
                  <a:cxn ang="0">
                    <a:pos x="0" y="20"/>
                  </a:cxn>
                  <a:cxn ang="0">
                    <a:pos x="6" y="10"/>
                  </a:cxn>
                </a:cxnLst>
                <a:rect l="0" t="0" r="r" b="b"/>
                <a:pathLst>
                  <a:path w="32" h="20">
                    <a:moveTo>
                      <a:pt x="6" y="1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22" y="8"/>
                      <a:pt x="27" y="9"/>
                      <a:pt x="32" y="10"/>
                    </a:cubicBezTo>
                    <a:cubicBezTo>
                      <a:pt x="27" y="11"/>
                      <a:pt x="22" y="12"/>
                      <a:pt x="16" y="14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0" y="20"/>
                      <a:pt x="0" y="20"/>
                      <a:pt x="0" y="20"/>
                    </a:cubicBez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82" name="Rectangle 58"/>
              <p:cNvSpPr>
                <a:spLocks noChangeArrowheads="1"/>
              </p:cNvSpPr>
              <p:nvPr/>
            </p:nvSpPr>
            <p:spPr bwMode="auto">
              <a:xfrm>
                <a:off x="3527" y="4125"/>
                <a:ext cx="629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DATAPATH</a:t>
                </a:r>
                <a:endParaRPr lang="en-US" sz="4000"/>
              </a:p>
            </p:txBody>
          </p:sp>
          <p:sp>
            <p:nvSpPr>
              <p:cNvPr id="871483" name="Rectangle 59"/>
              <p:cNvSpPr>
                <a:spLocks noChangeArrowheads="1"/>
              </p:cNvSpPr>
              <p:nvPr/>
            </p:nvSpPr>
            <p:spPr bwMode="auto">
              <a:xfrm>
                <a:off x="2914" y="1044"/>
                <a:ext cx="19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RW</a:t>
                </a:r>
                <a:endParaRPr lang="en-US" sz="4000"/>
              </a:p>
            </p:txBody>
          </p:sp>
          <p:sp>
            <p:nvSpPr>
              <p:cNvPr id="871484" name="Rectangle 60"/>
              <p:cNvSpPr>
                <a:spLocks noChangeArrowheads="1"/>
              </p:cNvSpPr>
              <p:nvPr/>
            </p:nvSpPr>
            <p:spPr bwMode="auto">
              <a:xfrm>
                <a:off x="2924" y="1150"/>
                <a:ext cx="16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DA</a:t>
                </a:r>
                <a:endParaRPr lang="en-US" sz="4000"/>
              </a:p>
            </p:txBody>
          </p:sp>
          <p:sp>
            <p:nvSpPr>
              <p:cNvPr id="871485" name="Rectangle 61"/>
              <p:cNvSpPr>
                <a:spLocks noChangeArrowheads="1"/>
              </p:cNvSpPr>
              <p:nvPr/>
            </p:nvSpPr>
            <p:spPr bwMode="auto">
              <a:xfrm>
                <a:off x="2916" y="1295"/>
                <a:ext cx="16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AA</a:t>
                </a:r>
                <a:endParaRPr lang="en-US" sz="4000"/>
              </a:p>
            </p:txBody>
          </p:sp>
          <p:sp>
            <p:nvSpPr>
              <p:cNvPr id="871486" name="Rectangle 62"/>
              <p:cNvSpPr>
                <a:spLocks noChangeArrowheads="1"/>
              </p:cNvSpPr>
              <p:nvPr/>
            </p:nvSpPr>
            <p:spPr bwMode="auto">
              <a:xfrm>
                <a:off x="2881" y="1569"/>
                <a:ext cx="43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Constant</a:t>
                </a:r>
                <a:endParaRPr lang="en-US" sz="4000"/>
              </a:p>
            </p:txBody>
          </p:sp>
          <p:sp>
            <p:nvSpPr>
              <p:cNvPr id="871487" name="Rectangle 63"/>
              <p:cNvSpPr>
                <a:spLocks noChangeArrowheads="1"/>
              </p:cNvSpPr>
              <p:nvPr/>
            </p:nvSpPr>
            <p:spPr bwMode="auto">
              <a:xfrm>
                <a:off x="2881" y="1677"/>
                <a:ext cx="9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in</a:t>
                </a:r>
                <a:endParaRPr lang="en-US" sz="4000"/>
              </a:p>
            </p:txBody>
          </p:sp>
          <p:sp>
            <p:nvSpPr>
              <p:cNvPr id="871488" name="Rectangle 64"/>
              <p:cNvSpPr>
                <a:spLocks noChangeArrowheads="1"/>
              </p:cNvSpPr>
              <p:nvPr/>
            </p:nvSpPr>
            <p:spPr bwMode="auto">
              <a:xfrm>
                <a:off x="3897" y="1297"/>
                <a:ext cx="1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BA</a:t>
                </a:r>
                <a:endParaRPr lang="en-US" sz="4000"/>
              </a:p>
            </p:txBody>
          </p:sp>
          <p:sp>
            <p:nvSpPr>
              <p:cNvPr id="871489" name="Line 65"/>
              <p:cNvSpPr>
                <a:spLocks noChangeShapeType="1"/>
              </p:cNvSpPr>
              <p:nvPr/>
            </p:nvSpPr>
            <p:spPr bwMode="auto">
              <a:xfrm flipH="1">
                <a:off x="3785" y="1357"/>
                <a:ext cx="8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90" name="Freeform 66"/>
              <p:cNvSpPr>
                <a:spLocks/>
              </p:cNvSpPr>
              <p:nvPr/>
            </p:nvSpPr>
            <p:spPr bwMode="auto">
              <a:xfrm>
                <a:off x="3739" y="1337"/>
                <a:ext cx="64" cy="40"/>
              </a:xfrm>
              <a:custGeom>
                <a:avLst/>
                <a:gdLst/>
                <a:ahLst/>
                <a:cxnLst>
                  <a:cxn ang="0">
                    <a:pos x="26" y="10"/>
                  </a:cxn>
                  <a:cxn ang="0">
                    <a:pos x="32" y="20"/>
                  </a:cxn>
                  <a:cxn ang="0">
                    <a:pos x="32" y="20"/>
                  </a:cxn>
                  <a:cxn ang="0">
                    <a:pos x="16" y="14"/>
                  </a:cxn>
                  <a:cxn ang="0">
                    <a:pos x="0" y="10"/>
                  </a:cxn>
                  <a:cxn ang="0">
                    <a:pos x="16" y="7"/>
                  </a:cxn>
                  <a:cxn ang="0">
                    <a:pos x="32" y="0"/>
                  </a:cxn>
                  <a:cxn ang="0">
                    <a:pos x="32" y="1"/>
                  </a:cxn>
                  <a:cxn ang="0">
                    <a:pos x="26" y="10"/>
                  </a:cxn>
                </a:cxnLst>
                <a:rect l="0" t="0" r="r" b="b"/>
                <a:pathLst>
                  <a:path w="32" h="20">
                    <a:moveTo>
                      <a:pt x="26" y="10"/>
                    </a:move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1" y="13"/>
                      <a:pt x="5" y="11"/>
                      <a:pt x="0" y="10"/>
                    </a:cubicBezTo>
                    <a:cubicBezTo>
                      <a:pt x="5" y="9"/>
                      <a:pt x="11" y="8"/>
                      <a:pt x="16" y="7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1"/>
                      <a:pt x="32" y="1"/>
                      <a:pt x="32" y="1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91" name="Rectangle 67"/>
              <p:cNvSpPr>
                <a:spLocks noChangeArrowheads="1"/>
              </p:cNvSpPr>
              <p:nvPr/>
            </p:nvSpPr>
            <p:spPr bwMode="auto">
              <a:xfrm>
                <a:off x="3944" y="1872"/>
                <a:ext cx="1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MB</a:t>
                </a:r>
                <a:endParaRPr lang="en-US" sz="4000"/>
              </a:p>
            </p:txBody>
          </p:sp>
          <p:sp>
            <p:nvSpPr>
              <p:cNvPr id="871492" name="Line 68"/>
              <p:cNvSpPr>
                <a:spLocks noChangeShapeType="1"/>
              </p:cNvSpPr>
              <p:nvPr/>
            </p:nvSpPr>
            <p:spPr bwMode="auto">
              <a:xfrm flipH="1">
                <a:off x="3847" y="1931"/>
                <a:ext cx="72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93" name="Freeform 69"/>
              <p:cNvSpPr>
                <a:spLocks/>
              </p:cNvSpPr>
              <p:nvPr/>
            </p:nvSpPr>
            <p:spPr bwMode="auto">
              <a:xfrm>
                <a:off x="3801" y="1911"/>
                <a:ext cx="62" cy="40"/>
              </a:xfrm>
              <a:custGeom>
                <a:avLst/>
                <a:gdLst/>
                <a:ahLst/>
                <a:cxnLst>
                  <a:cxn ang="0">
                    <a:pos x="26" y="10"/>
                  </a:cxn>
                  <a:cxn ang="0">
                    <a:pos x="31" y="19"/>
                  </a:cxn>
                  <a:cxn ang="0">
                    <a:pos x="31" y="20"/>
                  </a:cxn>
                  <a:cxn ang="0">
                    <a:pos x="16" y="13"/>
                  </a:cxn>
                  <a:cxn ang="0">
                    <a:pos x="0" y="10"/>
                  </a:cxn>
                  <a:cxn ang="0">
                    <a:pos x="16" y="6"/>
                  </a:cxn>
                  <a:cxn ang="0">
                    <a:pos x="31" y="0"/>
                  </a:cxn>
                  <a:cxn ang="0">
                    <a:pos x="31" y="0"/>
                  </a:cxn>
                  <a:cxn ang="0">
                    <a:pos x="26" y="10"/>
                  </a:cxn>
                </a:cxnLst>
                <a:rect l="0" t="0" r="r" b="b"/>
                <a:pathLst>
                  <a:path w="31" h="20">
                    <a:moveTo>
                      <a:pt x="26" y="10"/>
                    </a:moveTo>
                    <a:cubicBezTo>
                      <a:pt x="31" y="19"/>
                      <a:pt x="31" y="19"/>
                      <a:pt x="31" y="19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0" y="12"/>
                      <a:pt x="5" y="11"/>
                      <a:pt x="0" y="10"/>
                    </a:cubicBezTo>
                    <a:cubicBezTo>
                      <a:pt x="5" y="9"/>
                      <a:pt x="10" y="8"/>
                      <a:pt x="16" y="6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94" name="Rectangle 70"/>
              <p:cNvSpPr>
                <a:spLocks noChangeArrowheads="1"/>
              </p:cNvSpPr>
              <p:nvPr/>
            </p:nvSpPr>
            <p:spPr bwMode="auto">
              <a:xfrm>
                <a:off x="2892" y="2643"/>
                <a:ext cx="130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FS</a:t>
                </a:r>
                <a:endParaRPr lang="en-US" sz="4000"/>
              </a:p>
            </p:txBody>
          </p:sp>
          <p:sp>
            <p:nvSpPr>
              <p:cNvPr id="871495" name="Rectangle 71"/>
              <p:cNvSpPr>
                <a:spLocks noChangeArrowheads="1"/>
              </p:cNvSpPr>
              <p:nvPr/>
            </p:nvSpPr>
            <p:spPr bwMode="auto">
              <a:xfrm>
                <a:off x="2926" y="2776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V</a:t>
                </a:r>
                <a:endParaRPr lang="en-US" sz="4000"/>
              </a:p>
            </p:txBody>
          </p:sp>
          <p:sp>
            <p:nvSpPr>
              <p:cNvPr id="871496" name="Rectangle 72"/>
              <p:cNvSpPr>
                <a:spLocks noChangeArrowheads="1"/>
              </p:cNvSpPr>
              <p:nvPr/>
            </p:nvSpPr>
            <p:spPr bwMode="auto">
              <a:xfrm>
                <a:off x="2931" y="2909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C</a:t>
                </a:r>
                <a:endParaRPr lang="en-US" sz="4000"/>
              </a:p>
            </p:txBody>
          </p:sp>
          <p:sp>
            <p:nvSpPr>
              <p:cNvPr id="871497" name="Rectangle 73"/>
              <p:cNvSpPr>
                <a:spLocks noChangeArrowheads="1"/>
              </p:cNvSpPr>
              <p:nvPr/>
            </p:nvSpPr>
            <p:spPr bwMode="auto">
              <a:xfrm>
                <a:off x="2927" y="3043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N</a:t>
                </a:r>
                <a:endParaRPr lang="en-US" sz="4000"/>
              </a:p>
            </p:txBody>
          </p:sp>
          <p:sp>
            <p:nvSpPr>
              <p:cNvPr id="871498" name="Rectangle 74"/>
              <p:cNvSpPr>
                <a:spLocks noChangeArrowheads="1"/>
              </p:cNvSpPr>
              <p:nvPr/>
            </p:nvSpPr>
            <p:spPr bwMode="auto">
              <a:xfrm>
                <a:off x="2932" y="3176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Z</a:t>
                </a:r>
                <a:endParaRPr lang="en-US" sz="4000"/>
              </a:p>
            </p:txBody>
          </p:sp>
          <p:sp>
            <p:nvSpPr>
              <p:cNvPr id="871499" name="Freeform 75"/>
              <p:cNvSpPr>
                <a:spLocks/>
              </p:cNvSpPr>
              <p:nvPr/>
            </p:nvSpPr>
            <p:spPr bwMode="auto">
              <a:xfrm>
                <a:off x="3237" y="2591"/>
                <a:ext cx="776" cy="77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76" y="0"/>
                  </a:cxn>
                  <a:cxn ang="0">
                    <a:pos x="776" y="770"/>
                  </a:cxn>
                  <a:cxn ang="0">
                    <a:pos x="0" y="77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76" h="770">
                    <a:moveTo>
                      <a:pt x="0" y="0"/>
                    </a:moveTo>
                    <a:lnTo>
                      <a:pt x="776" y="0"/>
                    </a:lnTo>
                    <a:lnTo>
                      <a:pt x="776" y="770"/>
                    </a:lnTo>
                    <a:lnTo>
                      <a:pt x="0" y="7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00" name="Rectangle 76"/>
              <p:cNvSpPr>
                <a:spLocks noChangeArrowheads="1"/>
              </p:cNvSpPr>
              <p:nvPr/>
            </p:nvSpPr>
            <p:spPr bwMode="auto">
              <a:xfrm>
                <a:off x="3438" y="2870"/>
                <a:ext cx="42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Function</a:t>
                </a:r>
                <a:endParaRPr lang="en-US" sz="4000"/>
              </a:p>
            </p:txBody>
          </p:sp>
          <p:sp>
            <p:nvSpPr>
              <p:cNvPr id="871501" name="Rectangle 77"/>
              <p:cNvSpPr>
                <a:spLocks noChangeArrowheads="1"/>
              </p:cNvSpPr>
              <p:nvPr/>
            </p:nvSpPr>
            <p:spPr bwMode="auto">
              <a:xfrm>
                <a:off x="3542" y="2978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unit</a:t>
                </a:r>
                <a:endParaRPr lang="en-US" sz="4000"/>
              </a:p>
            </p:txBody>
          </p:sp>
          <p:sp>
            <p:nvSpPr>
              <p:cNvPr id="871502" name="Rectangle 78"/>
              <p:cNvSpPr>
                <a:spLocks noChangeArrowheads="1"/>
              </p:cNvSpPr>
              <p:nvPr/>
            </p:nvSpPr>
            <p:spPr bwMode="auto">
              <a:xfrm>
                <a:off x="3314" y="2596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A</a:t>
                </a:r>
                <a:endParaRPr lang="en-US" sz="4000"/>
              </a:p>
            </p:txBody>
          </p:sp>
          <p:sp>
            <p:nvSpPr>
              <p:cNvPr id="871503" name="Rectangle 79"/>
              <p:cNvSpPr>
                <a:spLocks noChangeArrowheads="1"/>
              </p:cNvSpPr>
              <p:nvPr/>
            </p:nvSpPr>
            <p:spPr bwMode="auto">
              <a:xfrm>
                <a:off x="3843" y="2596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</a:t>
                </a:r>
                <a:endParaRPr lang="en-US" sz="4000"/>
              </a:p>
            </p:txBody>
          </p:sp>
          <p:sp>
            <p:nvSpPr>
              <p:cNvPr id="871504" name="Rectangle 80"/>
              <p:cNvSpPr>
                <a:spLocks noChangeArrowheads="1"/>
              </p:cNvSpPr>
              <p:nvPr/>
            </p:nvSpPr>
            <p:spPr bwMode="auto">
              <a:xfrm>
                <a:off x="3588" y="3248"/>
                <a:ext cx="6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F</a:t>
                </a:r>
                <a:endParaRPr lang="en-US" sz="4000"/>
              </a:p>
            </p:txBody>
          </p:sp>
          <p:sp>
            <p:nvSpPr>
              <p:cNvPr id="871505" name="Rectangle 81"/>
              <p:cNvSpPr>
                <a:spLocks noChangeArrowheads="1"/>
              </p:cNvSpPr>
              <p:nvPr/>
            </p:nvSpPr>
            <p:spPr bwMode="auto">
              <a:xfrm>
                <a:off x="3180" y="3912"/>
                <a:ext cx="18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MD</a:t>
                </a:r>
                <a:endParaRPr lang="en-US" sz="4000"/>
              </a:p>
            </p:txBody>
          </p:sp>
          <p:sp>
            <p:nvSpPr>
              <p:cNvPr id="871506" name="Rectangle 82"/>
              <p:cNvSpPr>
                <a:spLocks noChangeArrowheads="1"/>
              </p:cNvSpPr>
              <p:nvPr/>
            </p:nvSpPr>
            <p:spPr bwMode="auto">
              <a:xfrm>
                <a:off x="2881" y="4002"/>
                <a:ext cx="290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Bus D</a:t>
                </a:r>
                <a:endParaRPr lang="en-US" sz="4000"/>
              </a:p>
            </p:txBody>
          </p:sp>
          <p:sp>
            <p:nvSpPr>
              <p:cNvPr id="871507" name="Rectangle 83"/>
              <p:cNvSpPr>
                <a:spLocks noChangeArrowheads="1"/>
              </p:cNvSpPr>
              <p:nvPr/>
            </p:nvSpPr>
            <p:spPr bwMode="auto">
              <a:xfrm>
                <a:off x="1975" y="1562"/>
                <a:ext cx="34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IR(2:0)</a:t>
                </a:r>
                <a:endParaRPr lang="en-US" sz="4000"/>
              </a:p>
            </p:txBody>
          </p:sp>
          <p:sp>
            <p:nvSpPr>
              <p:cNvPr id="871508" name="Freeform 84"/>
              <p:cNvSpPr>
                <a:spLocks/>
              </p:cNvSpPr>
              <p:nvPr/>
            </p:nvSpPr>
            <p:spPr bwMode="auto">
              <a:xfrm>
                <a:off x="3251" y="1043"/>
                <a:ext cx="486" cy="3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6" y="0"/>
                  </a:cxn>
                  <a:cxn ang="0">
                    <a:pos x="486" y="390"/>
                  </a:cxn>
                  <a:cxn ang="0">
                    <a:pos x="0" y="39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86" h="390">
                    <a:moveTo>
                      <a:pt x="0" y="0"/>
                    </a:moveTo>
                    <a:lnTo>
                      <a:pt x="486" y="0"/>
                    </a:lnTo>
                    <a:lnTo>
                      <a:pt x="486" y="390"/>
                    </a:lnTo>
                    <a:lnTo>
                      <a:pt x="0" y="39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ECF4"/>
              </a:solidFill>
              <a:ln w="19050" cap="flat">
                <a:solidFill>
                  <a:srgbClr val="00A0C6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09" name="Freeform 85"/>
              <p:cNvSpPr>
                <a:spLocks/>
              </p:cNvSpPr>
              <p:nvPr/>
            </p:nvSpPr>
            <p:spPr bwMode="auto">
              <a:xfrm>
                <a:off x="4259" y="2591"/>
                <a:ext cx="768" cy="6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8" y="0"/>
                  </a:cxn>
                  <a:cxn ang="0">
                    <a:pos x="768" y="640"/>
                  </a:cxn>
                  <a:cxn ang="0">
                    <a:pos x="0" y="64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68" h="640">
                    <a:moveTo>
                      <a:pt x="0" y="0"/>
                    </a:moveTo>
                    <a:lnTo>
                      <a:pt x="768" y="0"/>
                    </a:lnTo>
                    <a:lnTo>
                      <a:pt x="768" y="640"/>
                    </a:lnTo>
                    <a:lnTo>
                      <a:pt x="0" y="64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ECF4"/>
              </a:solidFill>
              <a:ln w="19050" cap="flat">
                <a:solidFill>
                  <a:srgbClr val="00A0C6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10" name="Rectangle 86"/>
              <p:cNvSpPr>
                <a:spLocks noChangeArrowheads="1"/>
              </p:cNvSpPr>
              <p:nvPr/>
            </p:nvSpPr>
            <p:spPr bwMode="auto">
              <a:xfrm>
                <a:off x="4292" y="2596"/>
                <a:ext cx="35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Data in</a:t>
                </a:r>
                <a:endParaRPr lang="en-US" sz="4000"/>
              </a:p>
            </p:txBody>
          </p:sp>
          <p:sp>
            <p:nvSpPr>
              <p:cNvPr id="871511" name="Rectangle 87"/>
              <p:cNvSpPr>
                <a:spLocks noChangeArrowheads="1"/>
              </p:cNvSpPr>
              <p:nvPr/>
            </p:nvSpPr>
            <p:spPr bwMode="auto">
              <a:xfrm>
                <a:off x="4673" y="2596"/>
                <a:ext cx="39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Address</a:t>
                </a:r>
                <a:endParaRPr lang="en-US" sz="4000"/>
              </a:p>
            </p:txBody>
          </p:sp>
          <p:sp>
            <p:nvSpPr>
              <p:cNvPr id="871512" name="Rectangle 88"/>
              <p:cNvSpPr>
                <a:spLocks noChangeArrowheads="1"/>
              </p:cNvSpPr>
              <p:nvPr/>
            </p:nvSpPr>
            <p:spPr bwMode="auto">
              <a:xfrm>
                <a:off x="4539" y="2804"/>
                <a:ext cx="230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Data</a:t>
                </a:r>
                <a:endParaRPr lang="en-US" sz="4000"/>
              </a:p>
            </p:txBody>
          </p:sp>
          <p:sp>
            <p:nvSpPr>
              <p:cNvPr id="871513" name="Rectangle 89"/>
              <p:cNvSpPr>
                <a:spLocks noChangeArrowheads="1"/>
              </p:cNvSpPr>
              <p:nvPr/>
            </p:nvSpPr>
            <p:spPr bwMode="auto">
              <a:xfrm>
                <a:off x="4469" y="2912"/>
                <a:ext cx="39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memory</a:t>
                </a:r>
                <a:endParaRPr lang="en-US" sz="4000"/>
              </a:p>
            </p:txBody>
          </p:sp>
          <p:sp>
            <p:nvSpPr>
              <p:cNvPr id="871514" name="Rectangle 90"/>
              <p:cNvSpPr>
                <a:spLocks noChangeArrowheads="1"/>
              </p:cNvSpPr>
              <p:nvPr/>
            </p:nvSpPr>
            <p:spPr bwMode="auto">
              <a:xfrm>
                <a:off x="4493" y="3114"/>
                <a:ext cx="41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Data out</a:t>
                </a:r>
                <a:endParaRPr lang="en-US" sz="4000"/>
              </a:p>
            </p:txBody>
          </p:sp>
          <p:sp>
            <p:nvSpPr>
              <p:cNvPr id="871515" name="Rectangle 91"/>
              <p:cNvSpPr>
                <a:spLocks noChangeArrowheads="1"/>
              </p:cNvSpPr>
              <p:nvPr/>
            </p:nvSpPr>
            <p:spPr bwMode="auto">
              <a:xfrm>
                <a:off x="3319" y="1132"/>
                <a:ext cx="399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Register</a:t>
                </a:r>
                <a:endParaRPr lang="en-US" sz="4000"/>
              </a:p>
            </p:txBody>
          </p:sp>
          <p:sp>
            <p:nvSpPr>
              <p:cNvPr id="871516" name="Rectangle 92"/>
              <p:cNvSpPr>
                <a:spLocks noChangeArrowheads="1"/>
              </p:cNvSpPr>
              <p:nvPr/>
            </p:nvSpPr>
            <p:spPr bwMode="auto">
              <a:xfrm>
                <a:off x="3429" y="1240"/>
                <a:ext cx="149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file</a:t>
                </a:r>
                <a:endParaRPr lang="en-US" sz="4000"/>
              </a:p>
            </p:txBody>
          </p:sp>
          <p:sp>
            <p:nvSpPr>
              <p:cNvPr id="871517" name="Rectangle 93"/>
              <p:cNvSpPr>
                <a:spLocks noChangeArrowheads="1"/>
              </p:cNvSpPr>
              <p:nvPr/>
            </p:nvSpPr>
            <p:spPr bwMode="auto">
              <a:xfrm>
                <a:off x="3458" y="1052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</a:t>
                </a:r>
                <a:endParaRPr lang="en-US" sz="4000"/>
              </a:p>
            </p:txBody>
          </p:sp>
          <p:sp>
            <p:nvSpPr>
              <p:cNvPr id="871518" name="Rectangle 94"/>
              <p:cNvSpPr>
                <a:spLocks noChangeArrowheads="1"/>
              </p:cNvSpPr>
              <p:nvPr/>
            </p:nvSpPr>
            <p:spPr bwMode="auto">
              <a:xfrm>
                <a:off x="3323" y="1313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A</a:t>
                </a:r>
                <a:endParaRPr lang="en-US" sz="4000"/>
              </a:p>
            </p:txBody>
          </p:sp>
          <p:sp>
            <p:nvSpPr>
              <p:cNvPr id="871519" name="Rectangle 95"/>
              <p:cNvSpPr>
                <a:spLocks noChangeArrowheads="1"/>
              </p:cNvSpPr>
              <p:nvPr/>
            </p:nvSpPr>
            <p:spPr bwMode="auto">
              <a:xfrm>
                <a:off x="3582" y="1313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</a:t>
                </a:r>
                <a:endParaRPr lang="en-US" sz="4000"/>
              </a:p>
            </p:txBody>
          </p:sp>
          <p:sp>
            <p:nvSpPr>
              <p:cNvPr id="871520" name="Line 96"/>
              <p:cNvSpPr>
                <a:spLocks noChangeShapeType="1"/>
              </p:cNvSpPr>
              <p:nvPr/>
            </p:nvSpPr>
            <p:spPr bwMode="auto">
              <a:xfrm>
                <a:off x="1675" y="531"/>
                <a:ext cx="1" cy="20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21" name="Freeform 97"/>
              <p:cNvSpPr>
                <a:spLocks/>
              </p:cNvSpPr>
              <p:nvPr/>
            </p:nvSpPr>
            <p:spPr bwMode="auto">
              <a:xfrm>
                <a:off x="1655" y="717"/>
                <a:ext cx="40" cy="64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4" y="16"/>
                  </a:cxn>
                  <a:cxn ang="0">
                    <a:pos x="10" y="32"/>
                  </a:cxn>
                  <a:cxn ang="0">
                    <a:pos x="7" y="16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0" y="6"/>
                  </a:cxn>
                </a:cxnLst>
                <a:rect l="0" t="0" r="r" b="b"/>
                <a:pathLst>
                  <a:path w="20" h="32">
                    <a:moveTo>
                      <a:pt x="10" y="6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3" y="21"/>
                      <a:pt x="11" y="27"/>
                      <a:pt x="10" y="32"/>
                    </a:cubicBezTo>
                    <a:cubicBezTo>
                      <a:pt x="9" y="27"/>
                      <a:pt x="8" y="21"/>
                      <a:pt x="7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22" name="Line 98"/>
              <p:cNvSpPr>
                <a:spLocks noChangeShapeType="1"/>
              </p:cNvSpPr>
              <p:nvPr/>
            </p:nvSpPr>
            <p:spPr bwMode="auto">
              <a:xfrm>
                <a:off x="1675" y="1293"/>
                <a:ext cx="1" cy="3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23" name="Freeform 99"/>
              <p:cNvSpPr>
                <a:spLocks/>
              </p:cNvSpPr>
              <p:nvPr/>
            </p:nvSpPr>
            <p:spPr bwMode="auto">
              <a:xfrm>
                <a:off x="1655" y="1625"/>
                <a:ext cx="38" cy="64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9" y="0"/>
                  </a:cxn>
                  <a:cxn ang="0">
                    <a:pos x="19" y="1"/>
                  </a:cxn>
                  <a:cxn ang="0">
                    <a:pos x="13" y="16"/>
                  </a:cxn>
                  <a:cxn ang="0">
                    <a:pos x="10" y="32"/>
                  </a:cxn>
                  <a:cxn ang="0">
                    <a:pos x="6" y="16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0" y="6"/>
                  </a:cxn>
                </a:cxnLst>
                <a:rect l="0" t="0" r="r" b="b"/>
                <a:pathLst>
                  <a:path w="19" h="32">
                    <a:moveTo>
                      <a:pt x="10" y="6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2" y="22"/>
                      <a:pt x="11" y="27"/>
                      <a:pt x="10" y="32"/>
                    </a:cubicBezTo>
                    <a:cubicBezTo>
                      <a:pt x="9" y="27"/>
                      <a:pt x="7" y="22"/>
                      <a:pt x="6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24" name="Line 100"/>
              <p:cNvSpPr>
                <a:spLocks noChangeShapeType="1"/>
              </p:cNvSpPr>
              <p:nvPr/>
            </p:nvSpPr>
            <p:spPr bwMode="auto">
              <a:xfrm>
                <a:off x="1675" y="1561"/>
                <a:ext cx="620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25" name="Freeform 101"/>
              <p:cNvSpPr>
                <a:spLocks/>
              </p:cNvSpPr>
              <p:nvPr/>
            </p:nvSpPr>
            <p:spPr bwMode="auto">
              <a:xfrm>
                <a:off x="2277" y="1541"/>
                <a:ext cx="64" cy="38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6" y="6"/>
                  </a:cxn>
                  <a:cxn ang="0">
                    <a:pos x="32" y="10"/>
                  </a:cxn>
                  <a:cxn ang="0">
                    <a:pos x="16" y="13"/>
                  </a:cxn>
                  <a:cxn ang="0">
                    <a:pos x="1" y="19"/>
                  </a:cxn>
                  <a:cxn ang="0">
                    <a:pos x="0" y="19"/>
                  </a:cxn>
                  <a:cxn ang="0">
                    <a:pos x="6" y="10"/>
                  </a:cxn>
                </a:cxnLst>
                <a:rect l="0" t="0" r="r" b="b"/>
                <a:pathLst>
                  <a:path w="32" h="19">
                    <a:moveTo>
                      <a:pt x="6" y="1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21" y="7"/>
                      <a:pt x="27" y="9"/>
                      <a:pt x="32" y="10"/>
                    </a:cubicBezTo>
                    <a:cubicBezTo>
                      <a:pt x="27" y="11"/>
                      <a:pt x="21" y="12"/>
                      <a:pt x="16" y="13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26" name="Line 102"/>
              <p:cNvSpPr>
                <a:spLocks noChangeShapeType="1"/>
              </p:cNvSpPr>
              <p:nvPr/>
            </p:nvSpPr>
            <p:spPr bwMode="auto">
              <a:xfrm>
                <a:off x="973" y="1925"/>
                <a:ext cx="1" cy="4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27" name="Freeform 103"/>
              <p:cNvSpPr>
                <a:spLocks/>
              </p:cNvSpPr>
              <p:nvPr/>
            </p:nvSpPr>
            <p:spPr bwMode="auto">
              <a:xfrm>
                <a:off x="953" y="2399"/>
                <a:ext cx="38" cy="64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9" y="0"/>
                  </a:cxn>
                  <a:cxn ang="0">
                    <a:pos x="19" y="1"/>
                  </a:cxn>
                  <a:cxn ang="0">
                    <a:pos x="13" y="16"/>
                  </a:cxn>
                  <a:cxn ang="0">
                    <a:pos x="10" y="32"/>
                  </a:cxn>
                  <a:cxn ang="0">
                    <a:pos x="6" y="16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0" y="6"/>
                  </a:cxn>
                </a:cxnLst>
                <a:rect l="0" t="0" r="r" b="b"/>
                <a:pathLst>
                  <a:path w="19" h="32">
                    <a:moveTo>
                      <a:pt x="10" y="6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2" y="21"/>
                      <a:pt x="11" y="27"/>
                      <a:pt x="10" y="32"/>
                    </a:cubicBezTo>
                    <a:cubicBezTo>
                      <a:pt x="8" y="27"/>
                      <a:pt x="7" y="21"/>
                      <a:pt x="6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28" name="Line 104"/>
              <p:cNvSpPr>
                <a:spLocks noChangeShapeType="1"/>
              </p:cNvSpPr>
              <p:nvPr/>
            </p:nvSpPr>
            <p:spPr bwMode="auto">
              <a:xfrm>
                <a:off x="1117" y="1925"/>
                <a:ext cx="1" cy="4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29" name="Freeform 105"/>
              <p:cNvSpPr>
                <a:spLocks/>
              </p:cNvSpPr>
              <p:nvPr/>
            </p:nvSpPr>
            <p:spPr bwMode="auto">
              <a:xfrm>
                <a:off x="1097" y="2399"/>
                <a:ext cx="40" cy="64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20" y="0"/>
                  </a:cxn>
                  <a:cxn ang="0">
                    <a:pos x="20" y="1"/>
                  </a:cxn>
                  <a:cxn ang="0">
                    <a:pos x="14" y="16"/>
                  </a:cxn>
                  <a:cxn ang="0">
                    <a:pos x="10" y="32"/>
                  </a:cxn>
                  <a:cxn ang="0">
                    <a:pos x="7" y="16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0" y="6"/>
                  </a:cxn>
                </a:cxnLst>
                <a:rect l="0" t="0" r="r" b="b"/>
                <a:pathLst>
                  <a:path w="20" h="32">
                    <a:moveTo>
                      <a:pt x="10" y="6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3" y="21"/>
                      <a:pt x="11" y="27"/>
                      <a:pt x="10" y="32"/>
                    </a:cubicBezTo>
                    <a:cubicBezTo>
                      <a:pt x="9" y="27"/>
                      <a:pt x="8" y="21"/>
                      <a:pt x="7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30" name="Line 106"/>
              <p:cNvSpPr>
                <a:spLocks noChangeShapeType="1"/>
              </p:cNvSpPr>
              <p:nvPr/>
            </p:nvSpPr>
            <p:spPr bwMode="auto">
              <a:xfrm>
                <a:off x="1263" y="1925"/>
                <a:ext cx="1" cy="4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31" name="Freeform 107"/>
              <p:cNvSpPr>
                <a:spLocks/>
              </p:cNvSpPr>
              <p:nvPr/>
            </p:nvSpPr>
            <p:spPr bwMode="auto">
              <a:xfrm>
                <a:off x="1243" y="2399"/>
                <a:ext cx="38" cy="64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9" y="0"/>
                  </a:cxn>
                  <a:cxn ang="0">
                    <a:pos x="19" y="1"/>
                  </a:cxn>
                  <a:cxn ang="0">
                    <a:pos x="13" y="16"/>
                  </a:cxn>
                  <a:cxn ang="0">
                    <a:pos x="10" y="32"/>
                  </a:cxn>
                  <a:cxn ang="0">
                    <a:pos x="6" y="16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0" y="6"/>
                  </a:cxn>
                </a:cxnLst>
                <a:rect l="0" t="0" r="r" b="b"/>
                <a:pathLst>
                  <a:path w="19" h="32">
                    <a:moveTo>
                      <a:pt x="10" y="6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2" y="21"/>
                      <a:pt x="11" y="27"/>
                      <a:pt x="10" y="32"/>
                    </a:cubicBezTo>
                    <a:cubicBezTo>
                      <a:pt x="9" y="27"/>
                      <a:pt x="7" y="21"/>
                      <a:pt x="6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32" name="Line 108"/>
              <p:cNvSpPr>
                <a:spLocks noChangeShapeType="1"/>
              </p:cNvSpPr>
              <p:nvPr/>
            </p:nvSpPr>
            <p:spPr bwMode="auto">
              <a:xfrm>
                <a:off x="1553" y="1925"/>
                <a:ext cx="1" cy="4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33" name="Freeform 109"/>
              <p:cNvSpPr>
                <a:spLocks/>
              </p:cNvSpPr>
              <p:nvPr/>
            </p:nvSpPr>
            <p:spPr bwMode="auto">
              <a:xfrm>
                <a:off x="1533" y="2399"/>
                <a:ext cx="38" cy="64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9" y="0"/>
                  </a:cxn>
                  <a:cxn ang="0">
                    <a:pos x="19" y="1"/>
                  </a:cxn>
                  <a:cxn ang="0">
                    <a:pos x="13" y="16"/>
                  </a:cxn>
                  <a:cxn ang="0">
                    <a:pos x="10" y="32"/>
                  </a:cxn>
                  <a:cxn ang="0">
                    <a:pos x="6" y="16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0" y="6"/>
                  </a:cxn>
                </a:cxnLst>
                <a:rect l="0" t="0" r="r" b="b"/>
                <a:pathLst>
                  <a:path w="19" h="32">
                    <a:moveTo>
                      <a:pt x="10" y="6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2" y="21"/>
                      <a:pt x="11" y="27"/>
                      <a:pt x="10" y="32"/>
                    </a:cubicBezTo>
                    <a:cubicBezTo>
                      <a:pt x="9" y="27"/>
                      <a:pt x="7" y="21"/>
                      <a:pt x="6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34" name="Line 110"/>
              <p:cNvSpPr>
                <a:spLocks noChangeShapeType="1"/>
              </p:cNvSpPr>
              <p:nvPr/>
            </p:nvSpPr>
            <p:spPr bwMode="auto">
              <a:xfrm>
                <a:off x="1697" y="1925"/>
                <a:ext cx="1" cy="4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35" name="Freeform 111"/>
              <p:cNvSpPr>
                <a:spLocks/>
              </p:cNvSpPr>
              <p:nvPr/>
            </p:nvSpPr>
            <p:spPr bwMode="auto">
              <a:xfrm>
                <a:off x="1681" y="2405"/>
                <a:ext cx="34" cy="58"/>
              </a:xfrm>
              <a:custGeom>
                <a:avLst/>
                <a:gdLst/>
                <a:ahLst/>
                <a:cxnLst>
                  <a:cxn ang="0">
                    <a:pos x="8" y="5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2" y="14"/>
                  </a:cxn>
                  <a:cxn ang="0">
                    <a:pos x="8" y="29"/>
                  </a:cxn>
                  <a:cxn ang="0">
                    <a:pos x="5" y="1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5"/>
                  </a:cxn>
                </a:cxnLst>
                <a:rect l="0" t="0" r="r" b="b"/>
                <a:pathLst>
                  <a:path w="17" h="29">
                    <a:moveTo>
                      <a:pt x="8" y="5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9"/>
                      <a:pt x="9" y="24"/>
                      <a:pt x="8" y="29"/>
                    </a:cubicBezTo>
                    <a:cubicBezTo>
                      <a:pt x="7" y="24"/>
                      <a:pt x="6" y="19"/>
                      <a:pt x="5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36" name="Line 112"/>
              <p:cNvSpPr>
                <a:spLocks noChangeShapeType="1"/>
              </p:cNvSpPr>
              <p:nvPr/>
            </p:nvSpPr>
            <p:spPr bwMode="auto">
              <a:xfrm>
                <a:off x="1843" y="1925"/>
                <a:ext cx="1" cy="4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37" name="Freeform 113"/>
              <p:cNvSpPr>
                <a:spLocks/>
              </p:cNvSpPr>
              <p:nvPr/>
            </p:nvSpPr>
            <p:spPr bwMode="auto">
              <a:xfrm>
                <a:off x="1825" y="2405"/>
                <a:ext cx="36" cy="58"/>
              </a:xfrm>
              <a:custGeom>
                <a:avLst/>
                <a:gdLst/>
                <a:ahLst/>
                <a:cxnLst>
                  <a:cxn ang="0">
                    <a:pos x="9" y="5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2" y="14"/>
                  </a:cxn>
                  <a:cxn ang="0">
                    <a:pos x="9" y="29"/>
                  </a:cxn>
                  <a:cxn ang="0">
                    <a:pos x="6" y="1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9" y="5"/>
                  </a:cxn>
                </a:cxnLst>
                <a:rect l="0" t="0" r="r" b="b"/>
                <a:pathLst>
                  <a:path w="18" h="29">
                    <a:moveTo>
                      <a:pt x="9" y="5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9"/>
                      <a:pt x="10" y="24"/>
                      <a:pt x="9" y="29"/>
                    </a:cubicBezTo>
                    <a:cubicBezTo>
                      <a:pt x="8" y="24"/>
                      <a:pt x="7" y="19"/>
                      <a:pt x="6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38" name="Line 114"/>
              <p:cNvSpPr>
                <a:spLocks noChangeShapeType="1"/>
              </p:cNvSpPr>
              <p:nvPr/>
            </p:nvSpPr>
            <p:spPr bwMode="auto">
              <a:xfrm>
                <a:off x="1987" y="1925"/>
                <a:ext cx="1" cy="4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39" name="Freeform 115"/>
              <p:cNvSpPr>
                <a:spLocks/>
              </p:cNvSpPr>
              <p:nvPr/>
            </p:nvSpPr>
            <p:spPr bwMode="auto">
              <a:xfrm>
                <a:off x="1971" y="2405"/>
                <a:ext cx="34" cy="58"/>
              </a:xfrm>
              <a:custGeom>
                <a:avLst/>
                <a:gdLst/>
                <a:ahLst/>
                <a:cxnLst>
                  <a:cxn ang="0">
                    <a:pos x="8" y="5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2" y="14"/>
                  </a:cxn>
                  <a:cxn ang="0">
                    <a:pos x="8" y="29"/>
                  </a:cxn>
                  <a:cxn ang="0">
                    <a:pos x="5" y="1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5"/>
                  </a:cxn>
                </a:cxnLst>
                <a:rect l="0" t="0" r="r" b="b"/>
                <a:pathLst>
                  <a:path w="17" h="29">
                    <a:moveTo>
                      <a:pt x="8" y="5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9"/>
                      <a:pt x="10" y="24"/>
                      <a:pt x="8" y="29"/>
                    </a:cubicBezTo>
                    <a:cubicBezTo>
                      <a:pt x="7" y="24"/>
                      <a:pt x="6" y="19"/>
                      <a:pt x="5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40" name="Freeform 116"/>
              <p:cNvSpPr>
                <a:spLocks/>
              </p:cNvSpPr>
              <p:nvPr/>
            </p:nvSpPr>
            <p:spPr bwMode="auto">
              <a:xfrm>
                <a:off x="1423" y="781"/>
                <a:ext cx="506" cy="5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06" y="0"/>
                  </a:cxn>
                  <a:cxn ang="0">
                    <a:pos x="506" y="512"/>
                  </a:cxn>
                  <a:cxn ang="0">
                    <a:pos x="0" y="5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06" h="512">
                    <a:moveTo>
                      <a:pt x="0" y="0"/>
                    </a:moveTo>
                    <a:lnTo>
                      <a:pt x="506" y="0"/>
                    </a:lnTo>
                    <a:lnTo>
                      <a:pt x="506" y="512"/>
                    </a:lnTo>
                    <a:lnTo>
                      <a:pt x="0" y="5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41" name="Rectangle 117"/>
              <p:cNvSpPr>
                <a:spLocks noChangeArrowheads="1"/>
              </p:cNvSpPr>
              <p:nvPr/>
            </p:nvSpPr>
            <p:spPr bwMode="auto">
              <a:xfrm>
                <a:off x="1447" y="936"/>
                <a:ext cx="53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Instruction</a:t>
                </a:r>
                <a:endParaRPr lang="en-US" sz="4000"/>
              </a:p>
            </p:txBody>
          </p:sp>
          <p:sp>
            <p:nvSpPr>
              <p:cNvPr id="871542" name="Rectangle 118"/>
              <p:cNvSpPr>
                <a:spLocks noChangeArrowheads="1"/>
              </p:cNvSpPr>
              <p:nvPr/>
            </p:nvSpPr>
            <p:spPr bwMode="auto">
              <a:xfrm>
                <a:off x="1503" y="1044"/>
                <a:ext cx="39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memory</a:t>
                </a:r>
                <a:endParaRPr lang="en-US" sz="4000"/>
              </a:p>
            </p:txBody>
          </p:sp>
          <p:sp>
            <p:nvSpPr>
              <p:cNvPr id="871543" name="Rectangle 119"/>
              <p:cNvSpPr>
                <a:spLocks noChangeArrowheads="1"/>
              </p:cNvSpPr>
              <p:nvPr/>
            </p:nvSpPr>
            <p:spPr bwMode="auto">
              <a:xfrm>
                <a:off x="1494" y="779"/>
                <a:ext cx="39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Address</a:t>
                </a:r>
                <a:endParaRPr lang="en-US" sz="4000"/>
              </a:p>
            </p:txBody>
          </p:sp>
          <p:sp>
            <p:nvSpPr>
              <p:cNvPr id="871544" name="Rectangle 120"/>
              <p:cNvSpPr>
                <a:spLocks noChangeArrowheads="1"/>
              </p:cNvSpPr>
              <p:nvPr/>
            </p:nvSpPr>
            <p:spPr bwMode="auto">
              <a:xfrm>
                <a:off x="1444" y="1170"/>
                <a:ext cx="53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Instruction</a:t>
                </a:r>
                <a:endParaRPr lang="en-US" sz="4000"/>
              </a:p>
            </p:txBody>
          </p:sp>
          <p:sp>
            <p:nvSpPr>
              <p:cNvPr id="871545" name="Freeform 121"/>
              <p:cNvSpPr>
                <a:spLocks/>
              </p:cNvSpPr>
              <p:nvPr/>
            </p:nvSpPr>
            <p:spPr bwMode="auto">
              <a:xfrm>
                <a:off x="2341" y="1487"/>
                <a:ext cx="396" cy="1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96" y="0"/>
                  </a:cxn>
                  <a:cxn ang="0">
                    <a:pos x="396" y="148"/>
                  </a:cxn>
                  <a:cxn ang="0">
                    <a:pos x="0" y="14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96" h="148">
                    <a:moveTo>
                      <a:pt x="0" y="0"/>
                    </a:moveTo>
                    <a:lnTo>
                      <a:pt x="396" y="0"/>
                    </a:lnTo>
                    <a:lnTo>
                      <a:pt x="396" y="148"/>
                    </a:lnTo>
                    <a:lnTo>
                      <a:pt x="0" y="14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46" name="Rectangle 122"/>
              <p:cNvSpPr>
                <a:spLocks noChangeArrowheads="1"/>
              </p:cNvSpPr>
              <p:nvPr/>
            </p:nvSpPr>
            <p:spPr bwMode="auto">
              <a:xfrm>
                <a:off x="2351" y="1498"/>
                <a:ext cx="389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Zero fill</a:t>
                </a:r>
                <a:endParaRPr lang="en-US" sz="4000"/>
              </a:p>
            </p:txBody>
          </p:sp>
          <p:sp>
            <p:nvSpPr>
              <p:cNvPr id="871547" name="Rectangle 123"/>
              <p:cNvSpPr>
                <a:spLocks noChangeArrowheads="1"/>
              </p:cNvSpPr>
              <p:nvPr/>
            </p:nvSpPr>
            <p:spPr bwMode="auto">
              <a:xfrm>
                <a:off x="932" y="2469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</a:t>
                </a:r>
                <a:endParaRPr lang="en-US" sz="4000"/>
              </a:p>
            </p:txBody>
          </p:sp>
          <p:sp>
            <p:nvSpPr>
              <p:cNvPr id="871548" name="Rectangle 124"/>
              <p:cNvSpPr>
                <a:spLocks noChangeArrowheads="1"/>
              </p:cNvSpPr>
              <p:nvPr/>
            </p:nvSpPr>
            <p:spPr bwMode="auto">
              <a:xfrm>
                <a:off x="932" y="2561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A</a:t>
                </a:r>
                <a:endParaRPr lang="en-US" sz="4000"/>
              </a:p>
            </p:txBody>
          </p:sp>
          <p:sp>
            <p:nvSpPr>
              <p:cNvPr id="871549" name="Rectangle 125"/>
              <p:cNvSpPr>
                <a:spLocks noChangeArrowheads="1"/>
              </p:cNvSpPr>
              <p:nvPr/>
            </p:nvSpPr>
            <p:spPr bwMode="auto">
              <a:xfrm>
                <a:off x="1083" y="2469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</a:t>
                </a:r>
                <a:endParaRPr lang="en-US" sz="4000"/>
              </a:p>
            </p:txBody>
          </p:sp>
          <p:sp>
            <p:nvSpPr>
              <p:cNvPr id="871550" name="Rectangle 126"/>
              <p:cNvSpPr>
                <a:spLocks noChangeArrowheads="1"/>
              </p:cNvSpPr>
              <p:nvPr/>
            </p:nvSpPr>
            <p:spPr bwMode="auto">
              <a:xfrm>
                <a:off x="1077" y="2561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A</a:t>
                </a:r>
                <a:endParaRPr lang="en-US" sz="4000"/>
              </a:p>
            </p:txBody>
          </p:sp>
          <p:sp>
            <p:nvSpPr>
              <p:cNvPr id="871551" name="Rectangle 127"/>
              <p:cNvSpPr>
                <a:spLocks noChangeArrowheads="1"/>
              </p:cNvSpPr>
              <p:nvPr/>
            </p:nvSpPr>
            <p:spPr bwMode="auto">
              <a:xfrm>
                <a:off x="1222" y="2469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A</a:t>
                </a:r>
                <a:endParaRPr lang="en-US" sz="4000"/>
              </a:p>
            </p:txBody>
          </p:sp>
          <p:sp>
            <p:nvSpPr>
              <p:cNvPr id="871552" name="Rectangle 128"/>
              <p:cNvSpPr>
                <a:spLocks noChangeArrowheads="1"/>
              </p:cNvSpPr>
              <p:nvPr/>
            </p:nvSpPr>
            <p:spPr bwMode="auto">
              <a:xfrm>
                <a:off x="1222" y="2561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A</a:t>
                </a:r>
                <a:endParaRPr lang="en-US" sz="4000"/>
              </a:p>
            </p:txBody>
          </p:sp>
          <p:sp>
            <p:nvSpPr>
              <p:cNvPr id="871553" name="Rectangle 129"/>
              <p:cNvSpPr>
                <a:spLocks noChangeArrowheads="1"/>
              </p:cNvSpPr>
              <p:nvPr/>
            </p:nvSpPr>
            <p:spPr bwMode="auto">
              <a:xfrm>
                <a:off x="1523" y="2469"/>
                <a:ext cx="6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F</a:t>
                </a:r>
                <a:endParaRPr lang="en-US" sz="4000"/>
              </a:p>
            </p:txBody>
          </p:sp>
          <p:sp>
            <p:nvSpPr>
              <p:cNvPr id="871554" name="Rectangle 130"/>
              <p:cNvSpPr>
                <a:spLocks noChangeArrowheads="1"/>
              </p:cNvSpPr>
              <p:nvPr/>
            </p:nvSpPr>
            <p:spPr bwMode="auto">
              <a:xfrm>
                <a:off x="1526" y="2561"/>
                <a:ext cx="6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S</a:t>
                </a:r>
                <a:endParaRPr lang="en-US" sz="4000"/>
              </a:p>
            </p:txBody>
          </p:sp>
          <p:sp>
            <p:nvSpPr>
              <p:cNvPr id="871555" name="Rectangle 131"/>
              <p:cNvSpPr>
                <a:spLocks noChangeArrowheads="1"/>
              </p:cNvSpPr>
              <p:nvPr/>
            </p:nvSpPr>
            <p:spPr bwMode="auto">
              <a:xfrm>
                <a:off x="1652" y="2469"/>
                <a:ext cx="10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</a:t>
                </a:r>
                <a:endParaRPr lang="en-US" sz="4000"/>
              </a:p>
            </p:txBody>
          </p:sp>
          <p:sp>
            <p:nvSpPr>
              <p:cNvPr id="871556" name="Rectangle 132"/>
              <p:cNvSpPr>
                <a:spLocks noChangeArrowheads="1"/>
              </p:cNvSpPr>
              <p:nvPr/>
            </p:nvSpPr>
            <p:spPr bwMode="auto">
              <a:xfrm>
                <a:off x="1658" y="2562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</a:t>
                </a:r>
                <a:endParaRPr lang="en-US" sz="4000"/>
              </a:p>
            </p:txBody>
          </p:sp>
          <p:sp>
            <p:nvSpPr>
              <p:cNvPr id="871557" name="Rectangle 133"/>
              <p:cNvSpPr>
                <a:spLocks noChangeArrowheads="1"/>
              </p:cNvSpPr>
              <p:nvPr/>
            </p:nvSpPr>
            <p:spPr bwMode="auto">
              <a:xfrm>
                <a:off x="1806" y="2469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R</a:t>
                </a:r>
                <a:endParaRPr lang="en-US" sz="4000"/>
              </a:p>
            </p:txBody>
          </p:sp>
          <p:sp>
            <p:nvSpPr>
              <p:cNvPr id="871558" name="Rectangle 134"/>
              <p:cNvSpPr>
                <a:spLocks noChangeArrowheads="1"/>
              </p:cNvSpPr>
              <p:nvPr/>
            </p:nvSpPr>
            <p:spPr bwMode="auto">
              <a:xfrm>
                <a:off x="1795" y="2561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W</a:t>
                </a:r>
                <a:endParaRPr lang="en-US" sz="4000"/>
              </a:p>
            </p:txBody>
          </p:sp>
          <p:sp>
            <p:nvSpPr>
              <p:cNvPr id="871559" name="Rectangle 135"/>
              <p:cNvSpPr>
                <a:spLocks noChangeArrowheads="1"/>
              </p:cNvSpPr>
              <p:nvPr/>
            </p:nvSpPr>
            <p:spPr bwMode="auto">
              <a:xfrm>
                <a:off x="1943" y="2469"/>
                <a:ext cx="10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</a:t>
                </a:r>
                <a:endParaRPr lang="en-US" sz="4000"/>
              </a:p>
            </p:txBody>
          </p:sp>
          <p:sp>
            <p:nvSpPr>
              <p:cNvPr id="871560" name="Rectangle 136"/>
              <p:cNvSpPr>
                <a:spLocks noChangeArrowheads="1"/>
              </p:cNvSpPr>
              <p:nvPr/>
            </p:nvSpPr>
            <p:spPr bwMode="auto">
              <a:xfrm>
                <a:off x="1940" y="2561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W</a:t>
                </a:r>
                <a:endParaRPr lang="en-US" sz="4000"/>
              </a:p>
            </p:txBody>
          </p:sp>
          <p:sp>
            <p:nvSpPr>
              <p:cNvPr id="871561" name="Freeform 137"/>
              <p:cNvSpPr>
                <a:spLocks/>
              </p:cNvSpPr>
              <p:nvPr/>
            </p:nvSpPr>
            <p:spPr bwMode="auto">
              <a:xfrm>
                <a:off x="1675" y="267"/>
                <a:ext cx="454" cy="1294"/>
              </a:xfrm>
              <a:custGeom>
                <a:avLst/>
                <a:gdLst/>
                <a:ahLst/>
                <a:cxnLst>
                  <a:cxn ang="0">
                    <a:pos x="454" y="1294"/>
                  </a:cxn>
                  <a:cxn ang="0">
                    <a:pos x="454" y="0"/>
                  </a:cxn>
                  <a:cxn ang="0">
                    <a:pos x="0" y="0"/>
                  </a:cxn>
                  <a:cxn ang="0">
                    <a:pos x="0" y="84"/>
                  </a:cxn>
                </a:cxnLst>
                <a:rect l="0" t="0" r="r" b="b"/>
                <a:pathLst>
                  <a:path w="454" h="1294">
                    <a:moveTo>
                      <a:pt x="454" y="1294"/>
                    </a:moveTo>
                    <a:lnTo>
                      <a:pt x="454" y="0"/>
                    </a:lnTo>
                    <a:lnTo>
                      <a:pt x="0" y="0"/>
                    </a:lnTo>
                    <a:lnTo>
                      <a:pt x="0" y="84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62" name="Freeform 138"/>
              <p:cNvSpPr>
                <a:spLocks/>
              </p:cNvSpPr>
              <p:nvPr/>
            </p:nvSpPr>
            <p:spPr bwMode="auto">
              <a:xfrm>
                <a:off x="1655" y="335"/>
                <a:ext cx="38" cy="62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3" y="15"/>
                  </a:cxn>
                  <a:cxn ang="0">
                    <a:pos x="10" y="31"/>
                  </a:cxn>
                  <a:cxn ang="0">
                    <a:pos x="6" y="1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0" y="5"/>
                  </a:cxn>
                </a:cxnLst>
                <a:rect l="0" t="0" r="r" b="b"/>
                <a:pathLst>
                  <a:path w="19" h="31">
                    <a:moveTo>
                      <a:pt x="10" y="5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2" y="21"/>
                      <a:pt x="11" y="26"/>
                      <a:pt x="10" y="31"/>
                    </a:cubicBezTo>
                    <a:cubicBezTo>
                      <a:pt x="9" y="26"/>
                      <a:pt x="7" y="21"/>
                      <a:pt x="6" y="1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63" name="Line 139"/>
              <p:cNvSpPr>
                <a:spLocks noChangeShapeType="1"/>
              </p:cNvSpPr>
              <p:nvPr/>
            </p:nvSpPr>
            <p:spPr bwMode="auto">
              <a:xfrm>
                <a:off x="1277" y="459"/>
                <a:ext cx="8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64" name="Freeform 140"/>
              <p:cNvSpPr>
                <a:spLocks/>
              </p:cNvSpPr>
              <p:nvPr/>
            </p:nvSpPr>
            <p:spPr bwMode="auto">
              <a:xfrm>
                <a:off x="1349" y="441"/>
                <a:ext cx="64" cy="38"/>
              </a:xfrm>
              <a:custGeom>
                <a:avLst/>
                <a:gdLst/>
                <a:ahLst/>
                <a:cxnLst>
                  <a:cxn ang="0">
                    <a:pos x="6" y="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6" y="6"/>
                  </a:cxn>
                  <a:cxn ang="0">
                    <a:pos x="32" y="9"/>
                  </a:cxn>
                  <a:cxn ang="0">
                    <a:pos x="16" y="13"/>
                  </a:cxn>
                  <a:cxn ang="0">
                    <a:pos x="0" y="19"/>
                  </a:cxn>
                  <a:cxn ang="0">
                    <a:pos x="0" y="19"/>
                  </a:cxn>
                  <a:cxn ang="0">
                    <a:pos x="6" y="9"/>
                  </a:cxn>
                </a:cxnLst>
                <a:rect l="0" t="0" r="r" b="b"/>
                <a:pathLst>
                  <a:path w="32" h="19">
                    <a:moveTo>
                      <a:pt x="6" y="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21" y="7"/>
                      <a:pt x="26" y="8"/>
                      <a:pt x="32" y="9"/>
                    </a:cubicBezTo>
                    <a:cubicBezTo>
                      <a:pt x="26" y="10"/>
                      <a:pt x="21" y="12"/>
                      <a:pt x="16" y="13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6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65" name="Line 141"/>
              <p:cNvSpPr>
                <a:spLocks noChangeShapeType="1"/>
              </p:cNvSpPr>
              <p:nvPr/>
            </p:nvSpPr>
            <p:spPr bwMode="auto">
              <a:xfrm>
                <a:off x="2279" y="1925"/>
                <a:ext cx="1" cy="4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66" name="Freeform 142"/>
              <p:cNvSpPr>
                <a:spLocks/>
              </p:cNvSpPr>
              <p:nvPr/>
            </p:nvSpPr>
            <p:spPr bwMode="auto">
              <a:xfrm>
                <a:off x="2261" y="2405"/>
                <a:ext cx="34" cy="58"/>
              </a:xfrm>
              <a:custGeom>
                <a:avLst/>
                <a:gdLst/>
                <a:ahLst/>
                <a:cxnLst>
                  <a:cxn ang="0">
                    <a:pos x="9" y="5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2" y="14"/>
                  </a:cxn>
                  <a:cxn ang="0">
                    <a:pos x="9" y="29"/>
                  </a:cxn>
                  <a:cxn ang="0">
                    <a:pos x="5" y="1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9" y="5"/>
                  </a:cxn>
                </a:cxnLst>
                <a:rect l="0" t="0" r="r" b="b"/>
                <a:pathLst>
                  <a:path w="17" h="29">
                    <a:moveTo>
                      <a:pt x="9" y="5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9"/>
                      <a:pt x="10" y="24"/>
                      <a:pt x="9" y="29"/>
                    </a:cubicBezTo>
                    <a:cubicBezTo>
                      <a:pt x="8" y="24"/>
                      <a:pt x="6" y="19"/>
                      <a:pt x="5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67" name="Line 143"/>
              <p:cNvSpPr>
                <a:spLocks noChangeShapeType="1"/>
              </p:cNvSpPr>
              <p:nvPr/>
            </p:nvSpPr>
            <p:spPr bwMode="auto">
              <a:xfrm>
                <a:off x="1407" y="1925"/>
                <a:ext cx="1" cy="4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68" name="Freeform 144"/>
              <p:cNvSpPr>
                <a:spLocks/>
              </p:cNvSpPr>
              <p:nvPr/>
            </p:nvSpPr>
            <p:spPr bwMode="auto">
              <a:xfrm>
                <a:off x="1389" y="2405"/>
                <a:ext cx="36" cy="58"/>
              </a:xfrm>
              <a:custGeom>
                <a:avLst/>
                <a:gdLst/>
                <a:ahLst/>
                <a:cxnLst>
                  <a:cxn ang="0">
                    <a:pos x="9" y="5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2" y="14"/>
                  </a:cxn>
                  <a:cxn ang="0">
                    <a:pos x="9" y="29"/>
                  </a:cxn>
                  <a:cxn ang="0">
                    <a:pos x="6" y="14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9" y="5"/>
                  </a:cxn>
                </a:cxnLst>
                <a:rect l="0" t="0" r="r" b="b"/>
                <a:pathLst>
                  <a:path w="18" h="29">
                    <a:moveTo>
                      <a:pt x="9" y="5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9"/>
                      <a:pt x="10" y="24"/>
                      <a:pt x="9" y="29"/>
                    </a:cubicBezTo>
                    <a:cubicBezTo>
                      <a:pt x="8" y="24"/>
                      <a:pt x="7" y="19"/>
                      <a:pt x="6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69" name="Rectangle 145"/>
              <p:cNvSpPr>
                <a:spLocks noChangeArrowheads="1"/>
              </p:cNvSpPr>
              <p:nvPr/>
            </p:nvSpPr>
            <p:spPr bwMode="auto">
              <a:xfrm>
                <a:off x="1362" y="2469"/>
                <a:ext cx="10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</a:t>
                </a:r>
                <a:endParaRPr lang="en-US" sz="4000"/>
              </a:p>
            </p:txBody>
          </p:sp>
          <p:sp>
            <p:nvSpPr>
              <p:cNvPr id="871570" name="Rectangle 146"/>
              <p:cNvSpPr>
                <a:spLocks noChangeArrowheads="1"/>
              </p:cNvSpPr>
              <p:nvPr/>
            </p:nvSpPr>
            <p:spPr bwMode="auto">
              <a:xfrm>
                <a:off x="1373" y="2562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</a:t>
                </a:r>
                <a:endParaRPr lang="en-US" sz="4000"/>
              </a:p>
            </p:txBody>
          </p:sp>
          <p:sp>
            <p:nvSpPr>
              <p:cNvPr id="871571" name="Freeform 147"/>
              <p:cNvSpPr>
                <a:spLocks/>
              </p:cNvSpPr>
              <p:nvPr/>
            </p:nvSpPr>
            <p:spPr bwMode="auto">
              <a:xfrm>
                <a:off x="901" y="1689"/>
                <a:ext cx="1570" cy="236"/>
              </a:xfrm>
              <a:custGeom>
                <a:avLst/>
                <a:gdLst/>
                <a:ahLst/>
                <a:cxnLst>
                  <a:cxn ang="0">
                    <a:pos x="146" y="0"/>
                  </a:cxn>
                  <a:cxn ang="0">
                    <a:pos x="1570" y="0"/>
                  </a:cxn>
                  <a:cxn ang="0">
                    <a:pos x="1570" y="236"/>
                  </a:cxn>
                  <a:cxn ang="0">
                    <a:pos x="0" y="236"/>
                  </a:cxn>
                  <a:cxn ang="0">
                    <a:pos x="0" y="0"/>
                  </a:cxn>
                  <a:cxn ang="0">
                    <a:pos x="146" y="0"/>
                  </a:cxn>
                </a:cxnLst>
                <a:rect l="0" t="0" r="r" b="b"/>
                <a:pathLst>
                  <a:path w="1570" h="236">
                    <a:moveTo>
                      <a:pt x="146" y="0"/>
                    </a:moveTo>
                    <a:lnTo>
                      <a:pt x="1570" y="0"/>
                    </a:lnTo>
                    <a:lnTo>
                      <a:pt x="1570" y="236"/>
                    </a:lnTo>
                    <a:lnTo>
                      <a:pt x="0" y="236"/>
                    </a:lnTo>
                    <a:lnTo>
                      <a:pt x="0" y="0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72" name="Rectangle 148"/>
              <p:cNvSpPr>
                <a:spLocks noChangeArrowheads="1"/>
              </p:cNvSpPr>
              <p:nvPr/>
            </p:nvSpPr>
            <p:spPr bwMode="auto">
              <a:xfrm>
                <a:off x="1277" y="1744"/>
                <a:ext cx="94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Instruction decoder</a:t>
                </a:r>
                <a:endParaRPr lang="en-US" sz="4000"/>
              </a:p>
            </p:txBody>
          </p:sp>
          <p:sp>
            <p:nvSpPr>
              <p:cNvPr id="871573" name="Rectangle 149"/>
              <p:cNvSpPr>
                <a:spLocks noChangeArrowheads="1"/>
              </p:cNvSpPr>
              <p:nvPr/>
            </p:nvSpPr>
            <p:spPr bwMode="auto">
              <a:xfrm>
                <a:off x="2257" y="246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J</a:t>
                </a:r>
                <a:endParaRPr lang="en-US" sz="4000"/>
              </a:p>
            </p:txBody>
          </p:sp>
          <p:sp>
            <p:nvSpPr>
              <p:cNvPr id="871574" name="Rectangle 150"/>
              <p:cNvSpPr>
                <a:spLocks noChangeArrowheads="1"/>
              </p:cNvSpPr>
              <p:nvPr/>
            </p:nvSpPr>
            <p:spPr bwMode="auto">
              <a:xfrm>
                <a:off x="2244" y="2562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</a:t>
                </a:r>
                <a:endParaRPr lang="en-US" sz="4000"/>
              </a:p>
            </p:txBody>
          </p:sp>
          <p:sp>
            <p:nvSpPr>
              <p:cNvPr id="871575" name="Rectangle 151"/>
              <p:cNvSpPr>
                <a:spLocks noChangeArrowheads="1"/>
              </p:cNvSpPr>
              <p:nvPr/>
            </p:nvSpPr>
            <p:spPr bwMode="auto">
              <a:xfrm>
                <a:off x="1725" y="197"/>
                <a:ext cx="362" cy="12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76" name="Rectangle 152"/>
              <p:cNvSpPr>
                <a:spLocks noChangeArrowheads="1"/>
              </p:cNvSpPr>
              <p:nvPr/>
            </p:nvSpPr>
            <p:spPr bwMode="auto">
              <a:xfrm>
                <a:off x="1753" y="202"/>
                <a:ext cx="34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Extend</a:t>
                </a:r>
                <a:endParaRPr lang="en-US" sz="4000"/>
              </a:p>
            </p:txBody>
          </p:sp>
          <p:sp>
            <p:nvSpPr>
              <p:cNvPr id="871577" name="Line 153"/>
              <p:cNvSpPr>
                <a:spLocks noChangeShapeType="1"/>
              </p:cNvSpPr>
              <p:nvPr/>
            </p:nvSpPr>
            <p:spPr bwMode="auto">
              <a:xfrm flipH="1">
                <a:off x="2133" y="1925"/>
                <a:ext cx="2" cy="4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78" name="Freeform 154"/>
              <p:cNvSpPr>
                <a:spLocks/>
              </p:cNvSpPr>
              <p:nvPr/>
            </p:nvSpPr>
            <p:spPr bwMode="auto">
              <a:xfrm>
                <a:off x="2115" y="2405"/>
                <a:ext cx="36" cy="58"/>
              </a:xfrm>
              <a:custGeom>
                <a:avLst/>
                <a:gdLst/>
                <a:ahLst/>
                <a:cxnLst>
                  <a:cxn ang="0">
                    <a:pos x="9" y="5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2" y="14"/>
                  </a:cxn>
                  <a:cxn ang="0">
                    <a:pos x="9" y="29"/>
                  </a:cxn>
                  <a:cxn ang="0">
                    <a:pos x="6" y="1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9" y="5"/>
                  </a:cxn>
                </a:cxnLst>
                <a:rect l="0" t="0" r="r" b="b"/>
                <a:pathLst>
                  <a:path w="18" h="29">
                    <a:moveTo>
                      <a:pt x="9" y="5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9"/>
                      <a:pt x="10" y="24"/>
                      <a:pt x="9" y="29"/>
                    </a:cubicBezTo>
                    <a:cubicBezTo>
                      <a:pt x="8" y="24"/>
                      <a:pt x="7" y="19"/>
                      <a:pt x="6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79" name="Rectangle 155"/>
              <p:cNvSpPr>
                <a:spLocks noChangeArrowheads="1"/>
              </p:cNvSpPr>
              <p:nvPr/>
            </p:nvSpPr>
            <p:spPr bwMode="auto">
              <a:xfrm>
                <a:off x="2101" y="2561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L</a:t>
                </a:r>
                <a:endParaRPr lang="en-US" sz="4000"/>
              </a:p>
            </p:txBody>
          </p:sp>
          <p:sp>
            <p:nvSpPr>
              <p:cNvPr id="871580" name="Rectangle 156"/>
              <p:cNvSpPr>
                <a:spLocks noChangeArrowheads="1"/>
              </p:cNvSpPr>
              <p:nvPr/>
            </p:nvSpPr>
            <p:spPr bwMode="auto">
              <a:xfrm>
                <a:off x="2104" y="2469"/>
                <a:ext cx="6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P</a:t>
                </a:r>
                <a:endParaRPr lang="en-US" sz="4000"/>
              </a:p>
            </p:txBody>
          </p:sp>
          <p:sp>
            <p:nvSpPr>
              <p:cNvPr id="871581" name="Line 157"/>
              <p:cNvSpPr>
                <a:spLocks noChangeShapeType="1"/>
              </p:cNvSpPr>
              <p:nvPr/>
            </p:nvSpPr>
            <p:spPr bwMode="auto">
              <a:xfrm>
                <a:off x="2423" y="1925"/>
                <a:ext cx="1" cy="4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82" name="Freeform 158"/>
              <p:cNvSpPr>
                <a:spLocks/>
              </p:cNvSpPr>
              <p:nvPr/>
            </p:nvSpPr>
            <p:spPr bwMode="auto">
              <a:xfrm>
                <a:off x="2403" y="2399"/>
                <a:ext cx="40" cy="64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4" y="16"/>
                  </a:cxn>
                  <a:cxn ang="0">
                    <a:pos x="10" y="32"/>
                  </a:cxn>
                  <a:cxn ang="0">
                    <a:pos x="7" y="16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0" y="6"/>
                  </a:cxn>
                </a:cxnLst>
                <a:rect l="0" t="0" r="r" b="b"/>
                <a:pathLst>
                  <a:path w="20" h="32">
                    <a:moveTo>
                      <a:pt x="10" y="6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2" y="21"/>
                      <a:pt x="11" y="27"/>
                      <a:pt x="10" y="32"/>
                    </a:cubicBezTo>
                    <a:cubicBezTo>
                      <a:pt x="9" y="27"/>
                      <a:pt x="8" y="21"/>
                      <a:pt x="7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83" name="Rectangle 159"/>
              <p:cNvSpPr>
                <a:spLocks noChangeArrowheads="1"/>
              </p:cNvSpPr>
              <p:nvPr/>
            </p:nvSpPr>
            <p:spPr bwMode="auto">
              <a:xfrm>
                <a:off x="2389" y="2469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</a:t>
                </a:r>
                <a:endParaRPr lang="en-US" sz="4000"/>
              </a:p>
            </p:txBody>
          </p:sp>
          <p:sp>
            <p:nvSpPr>
              <p:cNvPr id="871584" name="Rectangle 160"/>
              <p:cNvSpPr>
                <a:spLocks noChangeArrowheads="1"/>
              </p:cNvSpPr>
              <p:nvPr/>
            </p:nvSpPr>
            <p:spPr bwMode="auto">
              <a:xfrm>
                <a:off x="2389" y="2561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C</a:t>
                </a:r>
                <a:endParaRPr lang="en-US" sz="4000"/>
              </a:p>
            </p:txBody>
          </p:sp>
          <p:sp>
            <p:nvSpPr>
              <p:cNvPr id="871585" name="Rectangle 161"/>
              <p:cNvSpPr>
                <a:spLocks noChangeArrowheads="1"/>
              </p:cNvSpPr>
              <p:nvPr/>
            </p:nvSpPr>
            <p:spPr bwMode="auto">
              <a:xfrm>
                <a:off x="931" y="253"/>
                <a:ext cx="368" cy="41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86" name="Rectangle 162"/>
              <p:cNvSpPr>
                <a:spLocks noChangeArrowheads="1"/>
              </p:cNvSpPr>
              <p:nvPr/>
            </p:nvSpPr>
            <p:spPr bwMode="auto">
              <a:xfrm>
                <a:off x="944" y="355"/>
                <a:ext cx="35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Branch</a:t>
                </a:r>
                <a:endParaRPr lang="en-US" sz="4000"/>
              </a:p>
            </p:txBody>
          </p:sp>
          <p:sp>
            <p:nvSpPr>
              <p:cNvPr id="871587" name="Rectangle 163"/>
              <p:cNvSpPr>
                <a:spLocks noChangeArrowheads="1"/>
              </p:cNvSpPr>
              <p:nvPr/>
            </p:nvSpPr>
            <p:spPr bwMode="auto">
              <a:xfrm>
                <a:off x="933" y="463"/>
                <a:ext cx="37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Control</a:t>
                </a:r>
                <a:endParaRPr lang="en-US" sz="4000"/>
              </a:p>
            </p:txBody>
          </p:sp>
          <p:sp>
            <p:nvSpPr>
              <p:cNvPr id="871588" name="Line 164"/>
              <p:cNvSpPr>
                <a:spLocks noChangeShapeType="1"/>
              </p:cNvSpPr>
              <p:nvPr/>
            </p:nvSpPr>
            <p:spPr bwMode="auto">
              <a:xfrm>
                <a:off x="833" y="311"/>
                <a:ext cx="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89" name="Freeform 165"/>
              <p:cNvSpPr>
                <a:spLocks/>
              </p:cNvSpPr>
              <p:nvPr/>
            </p:nvSpPr>
            <p:spPr bwMode="auto">
              <a:xfrm>
                <a:off x="873" y="293"/>
                <a:ext cx="58" cy="36"/>
              </a:xfrm>
              <a:custGeom>
                <a:avLst/>
                <a:gdLst/>
                <a:ahLst/>
                <a:cxnLst>
                  <a:cxn ang="0">
                    <a:pos x="6" y="9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5" y="6"/>
                  </a:cxn>
                  <a:cxn ang="0">
                    <a:pos x="29" y="9"/>
                  </a:cxn>
                  <a:cxn ang="0">
                    <a:pos x="15" y="12"/>
                  </a:cxn>
                  <a:cxn ang="0">
                    <a:pos x="1" y="18"/>
                  </a:cxn>
                  <a:cxn ang="0">
                    <a:pos x="0" y="18"/>
                  </a:cxn>
                  <a:cxn ang="0">
                    <a:pos x="6" y="9"/>
                  </a:cxn>
                </a:cxnLst>
                <a:rect l="0" t="0" r="r" b="b"/>
                <a:pathLst>
                  <a:path w="29" h="18">
                    <a:moveTo>
                      <a:pt x="6" y="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20" y="7"/>
                      <a:pt x="24" y="8"/>
                      <a:pt x="29" y="9"/>
                    </a:cubicBezTo>
                    <a:cubicBezTo>
                      <a:pt x="24" y="10"/>
                      <a:pt x="20" y="11"/>
                      <a:pt x="15" y="12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8"/>
                      <a:pt x="0" y="18"/>
                      <a:pt x="0" y="18"/>
                    </a:cubicBezTo>
                    <a:lnTo>
                      <a:pt x="6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90" name="Line 166"/>
              <p:cNvSpPr>
                <a:spLocks noChangeShapeType="1"/>
              </p:cNvSpPr>
              <p:nvPr/>
            </p:nvSpPr>
            <p:spPr bwMode="auto">
              <a:xfrm>
                <a:off x="833" y="517"/>
                <a:ext cx="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91" name="Freeform 167"/>
              <p:cNvSpPr>
                <a:spLocks/>
              </p:cNvSpPr>
              <p:nvPr/>
            </p:nvSpPr>
            <p:spPr bwMode="auto">
              <a:xfrm>
                <a:off x="873" y="499"/>
                <a:ext cx="58" cy="34"/>
              </a:xfrm>
              <a:custGeom>
                <a:avLst/>
                <a:gdLst/>
                <a:ahLst/>
                <a:cxnLst>
                  <a:cxn ang="0">
                    <a:pos x="6" y="9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5" y="5"/>
                  </a:cxn>
                  <a:cxn ang="0">
                    <a:pos x="29" y="9"/>
                  </a:cxn>
                  <a:cxn ang="0">
                    <a:pos x="15" y="12"/>
                  </a:cxn>
                  <a:cxn ang="0">
                    <a:pos x="1" y="17"/>
                  </a:cxn>
                  <a:cxn ang="0">
                    <a:pos x="0" y="17"/>
                  </a:cxn>
                  <a:cxn ang="0">
                    <a:pos x="6" y="9"/>
                  </a:cxn>
                </a:cxnLst>
                <a:rect l="0" t="0" r="r" b="b"/>
                <a:pathLst>
                  <a:path w="29" h="17">
                    <a:moveTo>
                      <a:pt x="6" y="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20" y="6"/>
                      <a:pt x="24" y="7"/>
                      <a:pt x="29" y="9"/>
                    </a:cubicBezTo>
                    <a:cubicBezTo>
                      <a:pt x="24" y="10"/>
                      <a:pt x="20" y="11"/>
                      <a:pt x="15" y="12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6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92" name="Line 168"/>
              <p:cNvSpPr>
                <a:spLocks noChangeShapeType="1"/>
              </p:cNvSpPr>
              <p:nvPr/>
            </p:nvSpPr>
            <p:spPr bwMode="auto">
              <a:xfrm>
                <a:off x="833" y="411"/>
                <a:ext cx="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93" name="Freeform 169"/>
              <p:cNvSpPr>
                <a:spLocks/>
              </p:cNvSpPr>
              <p:nvPr/>
            </p:nvSpPr>
            <p:spPr bwMode="auto">
              <a:xfrm>
                <a:off x="873" y="393"/>
                <a:ext cx="58" cy="36"/>
              </a:xfrm>
              <a:custGeom>
                <a:avLst/>
                <a:gdLst/>
                <a:ahLst/>
                <a:cxnLst>
                  <a:cxn ang="0">
                    <a:pos x="6" y="9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5" y="6"/>
                  </a:cxn>
                  <a:cxn ang="0">
                    <a:pos x="29" y="9"/>
                  </a:cxn>
                  <a:cxn ang="0">
                    <a:pos x="15" y="12"/>
                  </a:cxn>
                  <a:cxn ang="0">
                    <a:pos x="1" y="18"/>
                  </a:cxn>
                  <a:cxn ang="0">
                    <a:pos x="0" y="18"/>
                  </a:cxn>
                  <a:cxn ang="0">
                    <a:pos x="6" y="9"/>
                  </a:cxn>
                </a:cxnLst>
                <a:rect l="0" t="0" r="r" b="b"/>
                <a:pathLst>
                  <a:path w="29" h="18">
                    <a:moveTo>
                      <a:pt x="6" y="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20" y="7"/>
                      <a:pt x="24" y="8"/>
                      <a:pt x="29" y="9"/>
                    </a:cubicBezTo>
                    <a:cubicBezTo>
                      <a:pt x="24" y="10"/>
                      <a:pt x="20" y="11"/>
                      <a:pt x="15" y="12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8"/>
                      <a:pt x="0" y="18"/>
                      <a:pt x="0" y="18"/>
                    </a:cubicBezTo>
                    <a:lnTo>
                      <a:pt x="6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94" name="Line 170"/>
              <p:cNvSpPr>
                <a:spLocks noChangeShapeType="1"/>
              </p:cNvSpPr>
              <p:nvPr/>
            </p:nvSpPr>
            <p:spPr bwMode="auto">
              <a:xfrm>
                <a:off x="833" y="611"/>
                <a:ext cx="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95" name="Freeform 171"/>
              <p:cNvSpPr>
                <a:spLocks/>
              </p:cNvSpPr>
              <p:nvPr/>
            </p:nvSpPr>
            <p:spPr bwMode="auto">
              <a:xfrm>
                <a:off x="873" y="593"/>
                <a:ext cx="58" cy="36"/>
              </a:xfrm>
              <a:custGeom>
                <a:avLst/>
                <a:gdLst/>
                <a:ahLst/>
                <a:cxnLst>
                  <a:cxn ang="0">
                    <a:pos x="6" y="9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5" y="6"/>
                  </a:cxn>
                  <a:cxn ang="0">
                    <a:pos x="29" y="9"/>
                  </a:cxn>
                  <a:cxn ang="0">
                    <a:pos x="15" y="12"/>
                  </a:cxn>
                  <a:cxn ang="0">
                    <a:pos x="1" y="18"/>
                  </a:cxn>
                  <a:cxn ang="0">
                    <a:pos x="0" y="18"/>
                  </a:cxn>
                  <a:cxn ang="0">
                    <a:pos x="6" y="9"/>
                  </a:cxn>
                </a:cxnLst>
                <a:rect l="0" t="0" r="r" b="b"/>
                <a:pathLst>
                  <a:path w="29" h="18">
                    <a:moveTo>
                      <a:pt x="6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20" y="7"/>
                      <a:pt x="24" y="8"/>
                      <a:pt x="29" y="9"/>
                    </a:cubicBezTo>
                    <a:cubicBezTo>
                      <a:pt x="24" y="10"/>
                      <a:pt x="20" y="11"/>
                      <a:pt x="15" y="12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8"/>
                      <a:pt x="0" y="18"/>
                      <a:pt x="0" y="18"/>
                    </a:cubicBezTo>
                    <a:lnTo>
                      <a:pt x="6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96" name="Rectangle 172"/>
              <p:cNvSpPr>
                <a:spLocks noChangeArrowheads="1"/>
              </p:cNvSpPr>
              <p:nvPr/>
            </p:nvSpPr>
            <p:spPr bwMode="auto">
              <a:xfrm>
                <a:off x="733" y="248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V</a:t>
                </a:r>
                <a:endParaRPr lang="en-US" sz="4000"/>
              </a:p>
            </p:txBody>
          </p:sp>
          <p:sp>
            <p:nvSpPr>
              <p:cNvPr id="871597" name="Rectangle 173"/>
              <p:cNvSpPr>
                <a:spLocks noChangeArrowheads="1"/>
              </p:cNvSpPr>
              <p:nvPr/>
            </p:nvSpPr>
            <p:spPr bwMode="auto">
              <a:xfrm>
                <a:off x="738" y="348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C</a:t>
                </a:r>
                <a:endParaRPr lang="en-US" sz="4000"/>
              </a:p>
            </p:txBody>
          </p:sp>
          <p:sp>
            <p:nvSpPr>
              <p:cNvPr id="871598" name="Rectangle 174"/>
              <p:cNvSpPr>
                <a:spLocks noChangeArrowheads="1"/>
              </p:cNvSpPr>
              <p:nvPr/>
            </p:nvSpPr>
            <p:spPr bwMode="auto">
              <a:xfrm>
                <a:off x="734" y="453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N</a:t>
                </a:r>
                <a:endParaRPr lang="en-US" sz="4000"/>
              </a:p>
            </p:txBody>
          </p:sp>
          <p:sp>
            <p:nvSpPr>
              <p:cNvPr id="871599" name="Rectangle 175"/>
              <p:cNvSpPr>
                <a:spLocks noChangeArrowheads="1"/>
              </p:cNvSpPr>
              <p:nvPr/>
            </p:nvSpPr>
            <p:spPr bwMode="auto">
              <a:xfrm>
                <a:off x="739" y="548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Z</a:t>
                </a:r>
                <a:endParaRPr lang="en-US" sz="4000"/>
              </a:p>
            </p:txBody>
          </p:sp>
          <p:sp>
            <p:nvSpPr>
              <p:cNvPr id="871600" name="Line 176"/>
              <p:cNvSpPr>
                <a:spLocks noChangeShapeType="1"/>
              </p:cNvSpPr>
              <p:nvPr/>
            </p:nvSpPr>
            <p:spPr bwMode="auto">
              <a:xfrm flipV="1">
                <a:off x="989" y="711"/>
                <a:ext cx="1" cy="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601" name="Freeform 177"/>
              <p:cNvSpPr>
                <a:spLocks/>
              </p:cNvSpPr>
              <p:nvPr/>
            </p:nvSpPr>
            <p:spPr bwMode="auto">
              <a:xfrm>
                <a:off x="971" y="669"/>
                <a:ext cx="36" cy="58"/>
              </a:xfrm>
              <a:custGeom>
                <a:avLst/>
                <a:gdLst/>
                <a:ahLst/>
                <a:cxnLst>
                  <a:cxn ang="0">
                    <a:pos x="9" y="24"/>
                  </a:cxn>
                  <a:cxn ang="0">
                    <a:pos x="1" y="29"/>
                  </a:cxn>
                  <a:cxn ang="0">
                    <a:pos x="0" y="28"/>
                  </a:cxn>
                  <a:cxn ang="0">
                    <a:pos x="6" y="14"/>
                  </a:cxn>
                  <a:cxn ang="0">
                    <a:pos x="9" y="0"/>
                  </a:cxn>
                  <a:cxn ang="0">
                    <a:pos x="12" y="14"/>
                  </a:cxn>
                  <a:cxn ang="0">
                    <a:pos x="18" y="28"/>
                  </a:cxn>
                  <a:cxn ang="0">
                    <a:pos x="18" y="29"/>
                  </a:cxn>
                  <a:cxn ang="0">
                    <a:pos x="9" y="24"/>
                  </a:cxn>
                </a:cxnLst>
                <a:rect l="0" t="0" r="r" b="b"/>
                <a:pathLst>
                  <a:path w="18" h="29">
                    <a:moveTo>
                      <a:pt x="9" y="24"/>
                    </a:moveTo>
                    <a:cubicBezTo>
                      <a:pt x="1" y="29"/>
                      <a:pt x="1" y="29"/>
                      <a:pt x="1" y="29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0"/>
                      <a:pt x="8" y="5"/>
                      <a:pt x="9" y="0"/>
                    </a:cubicBezTo>
                    <a:cubicBezTo>
                      <a:pt x="10" y="5"/>
                      <a:pt x="11" y="10"/>
                      <a:pt x="12" y="14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9"/>
                      <a:pt x="18" y="29"/>
                      <a:pt x="18" y="29"/>
                    </a:cubicBezTo>
                    <a:lnTo>
                      <a:pt x="9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602" name="Line 178"/>
              <p:cNvSpPr>
                <a:spLocks noChangeShapeType="1"/>
              </p:cNvSpPr>
              <p:nvPr/>
            </p:nvSpPr>
            <p:spPr bwMode="auto">
              <a:xfrm flipV="1">
                <a:off x="1085" y="711"/>
                <a:ext cx="1" cy="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603" name="Freeform 179"/>
              <p:cNvSpPr>
                <a:spLocks/>
              </p:cNvSpPr>
              <p:nvPr/>
            </p:nvSpPr>
            <p:spPr bwMode="auto">
              <a:xfrm>
                <a:off x="1067" y="669"/>
                <a:ext cx="36" cy="58"/>
              </a:xfrm>
              <a:custGeom>
                <a:avLst/>
                <a:gdLst/>
                <a:ahLst/>
                <a:cxnLst>
                  <a:cxn ang="0">
                    <a:pos x="9" y="24"/>
                  </a:cxn>
                  <a:cxn ang="0">
                    <a:pos x="0" y="29"/>
                  </a:cxn>
                  <a:cxn ang="0">
                    <a:pos x="0" y="29"/>
                  </a:cxn>
                  <a:cxn ang="0">
                    <a:pos x="6" y="15"/>
                  </a:cxn>
                  <a:cxn ang="0">
                    <a:pos x="9" y="0"/>
                  </a:cxn>
                  <a:cxn ang="0">
                    <a:pos x="12" y="15"/>
                  </a:cxn>
                  <a:cxn ang="0">
                    <a:pos x="18" y="29"/>
                  </a:cxn>
                  <a:cxn ang="0">
                    <a:pos x="17" y="29"/>
                  </a:cxn>
                  <a:cxn ang="0">
                    <a:pos x="9" y="24"/>
                  </a:cxn>
                </a:cxnLst>
                <a:rect l="0" t="0" r="r" b="b"/>
                <a:pathLst>
                  <a:path w="18" h="29">
                    <a:moveTo>
                      <a:pt x="9" y="24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7" y="10"/>
                      <a:pt x="8" y="5"/>
                      <a:pt x="9" y="0"/>
                    </a:cubicBezTo>
                    <a:cubicBezTo>
                      <a:pt x="10" y="5"/>
                      <a:pt x="11" y="10"/>
                      <a:pt x="12" y="1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7" y="29"/>
                      <a:pt x="17" y="29"/>
                      <a:pt x="17" y="29"/>
                    </a:cubicBezTo>
                    <a:lnTo>
                      <a:pt x="9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604" name="Line 180"/>
              <p:cNvSpPr>
                <a:spLocks noChangeShapeType="1"/>
              </p:cNvSpPr>
              <p:nvPr/>
            </p:nvSpPr>
            <p:spPr bwMode="auto">
              <a:xfrm flipV="1">
                <a:off x="1179" y="715"/>
                <a:ext cx="1" cy="8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605" name="Freeform 181"/>
              <p:cNvSpPr>
                <a:spLocks/>
              </p:cNvSpPr>
              <p:nvPr/>
            </p:nvSpPr>
            <p:spPr bwMode="auto">
              <a:xfrm>
                <a:off x="1161" y="669"/>
                <a:ext cx="38" cy="64"/>
              </a:xfrm>
              <a:custGeom>
                <a:avLst/>
                <a:gdLst/>
                <a:ahLst/>
                <a:cxnLst>
                  <a:cxn ang="0">
                    <a:pos x="9" y="26"/>
                  </a:cxn>
                  <a:cxn ang="0">
                    <a:pos x="0" y="32"/>
                  </a:cxn>
                  <a:cxn ang="0">
                    <a:pos x="0" y="31"/>
                  </a:cxn>
                  <a:cxn ang="0">
                    <a:pos x="6" y="16"/>
                  </a:cxn>
                  <a:cxn ang="0">
                    <a:pos x="9" y="0"/>
                  </a:cxn>
                  <a:cxn ang="0">
                    <a:pos x="13" y="16"/>
                  </a:cxn>
                  <a:cxn ang="0">
                    <a:pos x="19" y="31"/>
                  </a:cxn>
                  <a:cxn ang="0">
                    <a:pos x="19" y="32"/>
                  </a:cxn>
                  <a:cxn ang="0">
                    <a:pos x="9" y="26"/>
                  </a:cxn>
                </a:cxnLst>
                <a:rect l="0" t="0" r="r" b="b"/>
                <a:pathLst>
                  <a:path w="19" h="32">
                    <a:moveTo>
                      <a:pt x="9" y="26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7" y="11"/>
                      <a:pt x="8" y="5"/>
                      <a:pt x="9" y="0"/>
                    </a:cubicBezTo>
                    <a:cubicBezTo>
                      <a:pt x="11" y="5"/>
                      <a:pt x="12" y="11"/>
                      <a:pt x="13" y="16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32"/>
                      <a:pt x="19" y="32"/>
                      <a:pt x="19" y="32"/>
                    </a:cubicBezTo>
                    <a:lnTo>
                      <a:pt x="9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606" name="Rectangle 182"/>
              <p:cNvSpPr>
                <a:spLocks noChangeArrowheads="1"/>
              </p:cNvSpPr>
              <p:nvPr/>
            </p:nvSpPr>
            <p:spPr bwMode="auto">
              <a:xfrm>
                <a:off x="1063" y="80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J</a:t>
                </a:r>
                <a:endParaRPr lang="en-US" sz="4000"/>
              </a:p>
            </p:txBody>
          </p:sp>
          <p:sp>
            <p:nvSpPr>
              <p:cNvPr id="871607" name="Rectangle 183"/>
              <p:cNvSpPr>
                <a:spLocks noChangeArrowheads="1"/>
              </p:cNvSpPr>
              <p:nvPr/>
            </p:nvSpPr>
            <p:spPr bwMode="auto">
              <a:xfrm>
                <a:off x="1050" y="898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</a:t>
                </a:r>
                <a:endParaRPr lang="en-US" sz="4000"/>
              </a:p>
            </p:txBody>
          </p:sp>
          <p:sp>
            <p:nvSpPr>
              <p:cNvPr id="871608" name="Rectangle 184"/>
              <p:cNvSpPr>
                <a:spLocks noChangeArrowheads="1"/>
              </p:cNvSpPr>
              <p:nvPr/>
            </p:nvSpPr>
            <p:spPr bwMode="auto">
              <a:xfrm>
                <a:off x="957" y="898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L</a:t>
                </a:r>
                <a:endParaRPr lang="en-US" sz="4000"/>
              </a:p>
            </p:txBody>
          </p:sp>
          <p:sp>
            <p:nvSpPr>
              <p:cNvPr id="871609" name="Rectangle 185"/>
              <p:cNvSpPr>
                <a:spLocks noChangeArrowheads="1"/>
              </p:cNvSpPr>
              <p:nvPr/>
            </p:nvSpPr>
            <p:spPr bwMode="auto">
              <a:xfrm>
                <a:off x="960" y="809"/>
                <a:ext cx="6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P</a:t>
                </a:r>
                <a:endParaRPr lang="en-US" sz="4000"/>
              </a:p>
            </p:txBody>
          </p:sp>
          <p:sp>
            <p:nvSpPr>
              <p:cNvPr id="871610" name="Rectangle 186"/>
              <p:cNvSpPr>
                <a:spLocks noChangeArrowheads="1"/>
              </p:cNvSpPr>
              <p:nvPr/>
            </p:nvSpPr>
            <p:spPr bwMode="auto">
              <a:xfrm>
                <a:off x="1145" y="808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</a:t>
                </a:r>
                <a:endParaRPr lang="en-US" sz="4000"/>
              </a:p>
            </p:txBody>
          </p:sp>
          <p:sp>
            <p:nvSpPr>
              <p:cNvPr id="871611" name="Rectangle 187"/>
              <p:cNvSpPr>
                <a:spLocks noChangeArrowheads="1"/>
              </p:cNvSpPr>
              <p:nvPr/>
            </p:nvSpPr>
            <p:spPr bwMode="auto">
              <a:xfrm>
                <a:off x="1145" y="898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C</a:t>
                </a:r>
                <a:endParaRPr lang="en-US" sz="4000"/>
              </a:p>
            </p:txBody>
          </p:sp>
          <p:sp>
            <p:nvSpPr>
              <p:cNvPr id="871612" name="Rectangle 188"/>
              <p:cNvSpPr>
                <a:spLocks noChangeArrowheads="1"/>
              </p:cNvSpPr>
              <p:nvPr/>
            </p:nvSpPr>
            <p:spPr bwMode="auto">
              <a:xfrm>
                <a:off x="2104" y="144"/>
                <a:ext cx="80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IR(8:6) || IR(2:0)</a:t>
                </a:r>
                <a:endParaRPr lang="en-US" sz="4000"/>
              </a:p>
            </p:txBody>
          </p:sp>
          <p:sp>
            <p:nvSpPr>
              <p:cNvPr id="871613" name="Rectangle 189"/>
              <p:cNvSpPr>
                <a:spLocks noChangeArrowheads="1"/>
              </p:cNvSpPr>
              <p:nvPr/>
            </p:nvSpPr>
            <p:spPr bwMode="auto">
              <a:xfrm>
                <a:off x="1413" y="397"/>
                <a:ext cx="524" cy="134"/>
              </a:xfrm>
              <a:prstGeom prst="rect">
                <a:avLst/>
              </a:prstGeom>
              <a:solidFill>
                <a:srgbClr val="CCECF4"/>
              </a:solidFill>
              <a:ln w="19050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614" name="Rectangle 190"/>
              <p:cNvSpPr>
                <a:spLocks noChangeArrowheads="1"/>
              </p:cNvSpPr>
              <p:nvPr/>
            </p:nvSpPr>
            <p:spPr bwMode="auto">
              <a:xfrm>
                <a:off x="1611" y="400"/>
                <a:ext cx="149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PC</a:t>
                </a:r>
                <a:endParaRPr lang="en-US" sz="4000"/>
              </a:p>
            </p:txBody>
          </p:sp>
          <p:sp>
            <p:nvSpPr>
              <p:cNvPr id="871615" name="Rectangle 191"/>
              <p:cNvSpPr>
                <a:spLocks noChangeArrowheads="1"/>
              </p:cNvSpPr>
              <p:nvPr/>
            </p:nvSpPr>
            <p:spPr bwMode="auto">
              <a:xfrm>
                <a:off x="1910" y="2713"/>
                <a:ext cx="56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A0C6"/>
                    </a:solidFill>
                  </a:rPr>
                  <a:t>CONTROL</a:t>
                </a:r>
                <a:endParaRPr lang="en-US" sz="4000"/>
              </a:p>
            </p:txBody>
          </p:sp>
          <p:sp>
            <p:nvSpPr>
              <p:cNvPr id="871616" name="Oval 192"/>
              <p:cNvSpPr>
                <a:spLocks noChangeArrowheads="1"/>
              </p:cNvSpPr>
              <p:nvPr/>
            </p:nvSpPr>
            <p:spPr bwMode="auto">
              <a:xfrm>
                <a:off x="3341" y="2187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871617" name="Text Box 193"/>
            <p:cNvSpPr txBox="1">
              <a:spLocks noChangeArrowheads="1"/>
            </p:cNvSpPr>
            <p:nvPr/>
          </p:nvSpPr>
          <p:spPr bwMode="auto">
            <a:xfrm>
              <a:off x="2582" y="362"/>
              <a:ext cx="28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/>
                <a:t>Control Inputs and Paths for </a:t>
              </a:r>
              <a:r>
                <a:rPr lang="en-US" sz="2400" u="none" baseline="0">
                  <a:solidFill>
                    <a:schemeClr val="accent2"/>
                  </a:solidFill>
                </a:rPr>
                <a:t>LD</a:t>
              </a:r>
            </a:p>
          </p:txBody>
        </p:sp>
        <p:sp>
          <p:nvSpPr>
            <p:cNvPr id="871618" name="Text Box 194"/>
            <p:cNvSpPr txBox="1">
              <a:spLocks noChangeArrowheads="1"/>
            </p:cNvSpPr>
            <p:nvPr/>
          </p:nvSpPr>
          <p:spPr bwMode="auto">
            <a:xfrm>
              <a:off x="718" y="263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71619" name="Text Box 195"/>
            <p:cNvSpPr txBox="1">
              <a:spLocks noChangeArrowheads="1"/>
            </p:cNvSpPr>
            <p:nvPr/>
          </p:nvSpPr>
          <p:spPr bwMode="auto">
            <a:xfrm>
              <a:off x="1158" y="262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71620" name="Text Box 196"/>
            <p:cNvSpPr txBox="1">
              <a:spLocks noChangeArrowheads="1"/>
            </p:cNvSpPr>
            <p:nvPr/>
          </p:nvSpPr>
          <p:spPr bwMode="auto">
            <a:xfrm rot="-5400000">
              <a:off x="702" y="2784"/>
              <a:ext cx="5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0 0 0 0</a:t>
              </a:r>
            </a:p>
          </p:txBody>
        </p:sp>
        <p:sp>
          <p:nvSpPr>
            <p:cNvPr id="871621" name="Text Box 197"/>
            <p:cNvSpPr txBox="1">
              <a:spLocks noChangeArrowheads="1"/>
            </p:cNvSpPr>
            <p:nvPr/>
          </p:nvSpPr>
          <p:spPr bwMode="auto">
            <a:xfrm>
              <a:off x="1004" y="262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71622" name="Text Box 198"/>
            <p:cNvSpPr txBox="1">
              <a:spLocks noChangeArrowheads="1"/>
            </p:cNvSpPr>
            <p:nvPr/>
          </p:nvSpPr>
          <p:spPr bwMode="auto">
            <a:xfrm>
              <a:off x="1448" y="262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71623" name="Text Box 199"/>
            <p:cNvSpPr txBox="1">
              <a:spLocks noChangeArrowheads="1"/>
            </p:cNvSpPr>
            <p:nvPr/>
          </p:nvSpPr>
          <p:spPr bwMode="auto">
            <a:xfrm>
              <a:off x="1316" y="262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71624" name="Text Box 200"/>
            <p:cNvSpPr txBox="1">
              <a:spLocks noChangeArrowheads="1"/>
            </p:cNvSpPr>
            <p:nvPr/>
          </p:nvSpPr>
          <p:spPr bwMode="auto">
            <a:xfrm>
              <a:off x="1590" y="263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71625" name="Text Box 201"/>
            <p:cNvSpPr txBox="1">
              <a:spLocks noChangeArrowheads="1"/>
            </p:cNvSpPr>
            <p:nvPr/>
          </p:nvSpPr>
          <p:spPr bwMode="auto">
            <a:xfrm>
              <a:off x="1742" y="262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71626" name="Text Box 202"/>
            <p:cNvSpPr txBox="1">
              <a:spLocks noChangeArrowheads="1"/>
            </p:cNvSpPr>
            <p:nvPr/>
          </p:nvSpPr>
          <p:spPr bwMode="auto">
            <a:xfrm>
              <a:off x="2110" y="2488"/>
              <a:ext cx="5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0 0 0 0</a:t>
              </a:r>
            </a:p>
          </p:txBody>
        </p:sp>
        <p:sp>
          <p:nvSpPr>
            <p:cNvPr id="871627" name="Text Box 203"/>
            <p:cNvSpPr txBox="1">
              <a:spLocks noChangeArrowheads="1"/>
            </p:cNvSpPr>
            <p:nvPr/>
          </p:nvSpPr>
          <p:spPr bwMode="auto">
            <a:xfrm>
              <a:off x="3486" y="182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71628" name="Text Box 204"/>
            <p:cNvSpPr txBox="1">
              <a:spLocks noChangeArrowheads="1"/>
            </p:cNvSpPr>
            <p:nvPr/>
          </p:nvSpPr>
          <p:spPr bwMode="auto">
            <a:xfrm>
              <a:off x="2444" y="385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71629" name="Text Box 205"/>
            <p:cNvSpPr txBox="1">
              <a:spLocks noChangeArrowheads="1"/>
            </p:cNvSpPr>
            <p:nvPr/>
          </p:nvSpPr>
          <p:spPr bwMode="auto">
            <a:xfrm>
              <a:off x="2246" y="86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71630" name="Text Box 206"/>
            <p:cNvSpPr txBox="1">
              <a:spLocks noChangeArrowheads="1"/>
            </p:cNvSpPr>
            <p:nvPr/>
          </p:nvSpPr>
          <p:spPr bwMode="auto">
            <a:xfrm>
              <a:off x="3934" y="2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71631" name="Text Box 207"/>
            <p:cNvSpPr txBox="1">
              <a:spLocks noChangeArrowheads="1"/>
            </p:cNvSpPr>
            <p:nvPr/>
          </p:nvSpPr>
          <p:spPr bwMode="auto">
            <a:xfrm>
              <a:off x="288" y="95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71632" name="Text Box 208"/>
            <p:cNvSpPr txBox="1">
              <a:spLocks noChangeArrowheads="1"/>
            </p:cNvSpPr>
            <p:nvPr/>
          </p:nvSpPr>
          <p:spPr bwMode="auto">
            <a:xfrm>
              <a:off x="382" y="95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71633" name="Text Box 209"/>
            <p:cNvSpPr txBox="1">
              <a:spLocks noChangeArrowheads="1"/>
            </p:cNvSpPr>
            <p:nvPr/>
          </p:nvSpPr>
          <p:spPr bwMode="auto">
            <a:xfrm>
              <a:off x="494" y="95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71638" name="Text Box 214"/>
            <p:cNvSpPr txBox="1">
              <a:spLocks noChangeArrowheads="1"/>
            </p:cNvSpPr>
            <p:nvPr/>
          </p:nvSpPr>
          <p:spPr bwMode="auto">
            <a:xfrm>
              <a:off x="4366" y="2176"/>
              <a:ext cx="6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No Write</a:t>
              </a:r>
            </a:p>
          </p:txBody>
        </p:sp>
        <p:sp>
          <p:nvSpPr>
            <p:cNvPr id="871639" name="Line 215"/>
            <p:cNvSpPr>
              <a:spLocks noChangeShapeType="1"/>
            </p:cNvSpPr>
            <p:nvPr/>
          </p:nvSpPr>
          <p:spPr bwMode="auto">
            <a:xfrm flipV="1">
              <a:off x="4080" y="2288"/>
              <a:ext cx="312" cy="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71640" name="Text Box 216"/>
            <p:cNvSpPr txBox="1">
              <a:spLocks noChangeArrowheads="1"/>
            </p:cNvSpPr>
            <p:nvPr/>
          </p:nvSpPr>
          <p:spPr bwMode="auto">
            <a:xfrm>
              <a:off x="286" y="1248"/>
              <a:ext cx="75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Increment</a:t>
              </a:r>
              <a:br>
                <a:rPr lang="en-US" sz="1800" u="none" baseline="0">
                  <a:solidFill>
                    <a:schemeClr val="accent2"/>
                  </a:solidFill>
                </a:rPr>
              </a:br>
              <a:r>
                <a:rPr lang="en-US" sz="1800" u="none" baseline="0">
                  <a:solidFill>
                    <a:schemeClr val="accent2"/>
                  </a:solidFill>
                </a:rPr>
                <a:t>PC</a:t>
              </a:r>
            </a:p>
          </p:txBody>
        </p:sp>
        <p:sp>
          <p:nvSpPr>
            <p:cNvPr id="871641" name="Line 217"/>
            <p:cNvSpPr>
              <a:spLocks noChangeShapeType="1"/>
            </p:cNvSpPr>
            <p:nvPr/>
          </p:nvSpPr>
          <p:spPr bwMode="auto">
            <a:xfrm>
              <a:off x="372" y="1152"/>
              <a:ext cx="3" cy="13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71642" name="Freeform 218"/>
            <p:cNvSpPr>
              <a:spLocks/>
            </p:cNvSpPr>
            <p:nvPr/>
          </p:nvSpPr>
          <p:spPr bwMode="auto">
            <a:xfrm>
              <a:off x="2753" y="1304"/>
              <a:ext cx="1567" cy="1456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792"/>
                </a:cxn>
                <a:cxn ang="0">
                  <a:pos x="103" y="896"/>
                </a:cxn>
                <a:cxn ang="0">
                  <a:pos x="1335" y="896"/>
                </a:cxn>
                <a:cxn ang="0">
                  <a:pos x="1479" y="1024"/>
                </a:cxn>
                <a:cxn ang="0">
                  <a:pos x="1463" y="1456"/>
                </a:cxn>
              </a:cxnLst>
              <a:rect l="0" t="0" r="r" b="b"/>
              <a:pathLst>
                <a:path w="1567" h="1456">
                  <a:moveTo>
                    <a:pt x="15" y="0"/>
                  </a:moveTo>
                  <a:cubicBezTo>
                    <a:pt x="7" y="321"/>
                    <a:pt x="0" y="643"/>
                    <a:pt x="15" y="792"/>
                  </a:cubicBezTo>
                  <a:cubicBezTo>
                    <a:pt x="30" y="941"/>
                    <a:pt x="15" y="896"/>
                    <a:pt x="103" y="896"/>
                  </a:cubicBezTo>
                  <a:cubicBezTo>
                    <a:pt x="191" y="896"/>
                    <a:pt x="1103" y="912"/>
                    <a:pt x="1335" y="896"/>
                  </a:cubicBezTo>
                  <a:cubicBezTo>
                    <a:pt x="1567" y="880"/>
                    <a:pt x="1458" y="931"/>
                    <a:pt x="1479" y="1024"/>
                  </a:cubicBezTo>
                  <a:cubicBezTo>
                    <a:pt x="1500" y="1117"/>
                    <a:pt x="1481" y="1286"/>
                    <a:pt x="1463" y="14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71643" name="Freeform 219"/>
            <p:cNvSpPr>
              <a:spLocks/>
            </p:cNvSpPr>
            <p:nvPr/>
          </p:nvSpPr>
          <p:spPr bwMode="auto">
            <a:xfrm>
              <a:off x="2256" y="856"/>
              <a:ext cx="1817" cy="3296"/>
            </a:xfrm>
            <a:custGeom>
              <a:avLst/>
              <a:gdLst/>
              <a:ahLst/>
              <a:cxnLst>
                <a:cxn ang="0">
                  <a:pos x="1792" y="2240"/>
                </a:cxn>
                <a:cxn ang="0">
                  <a:pos x="1792" y="2680"/>
                </a:cxn>
                <a:cxn ang="0">
                  <a:pos x="1680" y="2760"/>
                </a:cxn>
                <a:cxn ang="0">
                  <a:pos x="968" y="2752"/>
                </a:cxn>
                <a:cxn ang="0">
                  <a:pos x="880" y="2856"/>
                </a:cxn>
                <a:cxn ang="0">
                  <a:pos x="832" y="3192"/>
                </a:cxn>
                <a:cxn ang="0">
                  <a:pos x="744" y="3280"/>
                </a:cxn>
                <a:cxn ang="0">
                  <a:pos x="120" y="3272"/>
                </a:cxn>
                <a:cxn ang="0">
                  <a:pos x="8" y="3088"/>
                </a:cxn>
                <a:cxn ang="0">
                  <a:pos x="8" y="168"/>
                </a:cxn>
                <a:cxn ang="0">
                  <a:pos x="168" y="56"/>
                </a:cxn>
                <a:cxn ang="0">
                  <a:pos x="544" y="56"/>
                </a:cxn>
                <a:cxn ang="0">
                  <a:pos x="640" y="120"/>
                </a:cxn>
                <a:cxn ang="0">
                  <a:pos x="640" y="296"/>
                </a:cxn>
              </a:cxnLst>
              <a:rect l="0" t="0" r="r" b="b"/>
              <a:pathLst>
                <a:path w="1817" h="3296">
                  <a:moveTo>
                    <a:pt x="1792" y="2240"/>
                  </a:moveTo>
                  <a:cubicBezTo>
                    <a:pt x="1801" y="2416"/>
                    <a:pt x="1811" y="2593"/>
                    <a:pt x="1792" y="2680"/>
                  </a:cubicBezTo>
                  <a:cubicBezTo>
                    <a:pt x="1773" y="2767"/>
                    <a:pt x="1817" y="2748"/>
                    <a:pt x="1680" y="2760"/>
                  </a:cubicBezTo>
                  <a:cubicBezTo>
                    <a:pt x="1543" y="2772"/>
                    <a:pt x="1101" y="2736"/>
                    <a:pt x="968" y="2752"/>
                  </a:cubicBezTo>
                  <a:cubicBezTo>
                    <a:pt x="835" y="2768"/>
                    <a:pt x="903" y="2783"/>
                    <a:pt x="880" y="2856"/>
                  </a:cubicBezTo>
                  <a:cubicBezTo>
                    <a:pt x="857" y="2929"/>
                    <a:pt x="855" y="3121"/>
                    <a:pt x="832" y="3192"/>
                  </a:cubicBezTo>
                  <a:cubicBezTo>
                    <a:pt x="809" y="3263"/>
                    <a:pt x="863" y="3267"/>
                    <a:pt x="744" y="3280"/>
                  </a:cubicBezTo>
                  <a:cubicBezTo>
                    <a:pt x="625" y="3293"/>
                    <a:pt x="208" y="3296"/>
                    <a:pt x="120" y="3272"/>
                  </a:cubicBezTo>
                  <a:cubicBezTo>
                    <a:pt x="32" y="3248"/>
                    <a:pt x="8" y="3288"/>
                    <a:pt x="8" y="3088"/>
                  </a:cubicBezTo>
                  <a:cubicBezTo>
                    <a:pt x="8" y="2888"/>
                    <a:pt x="0" y="336"/>
                    <a:pt x="8" y="168"/>
                  </a:cubicBezTo>
                  <a:cubicBezTo>
                    <a:pt x="16" y="0"/>
                    <a:pt x="79" y="75"/>
                    <a:pt x="168" y="56"/>
                  </a:cubicBezTo>
                  <a:cubicBezTo>
                    <a:pt x="257" y="37"/>
                    <a:pt x="465" y="45"/>
                    <a:pt x="544" y="56"/>
                  </a:cubicBezTo>
                  <a:cubicBezTo>
                    <a:pt x="623" y="67"/>
                    <a:pt x="624" y="80"/>
                    <a:pt x="640" y="120"/>
                  </a:cubicBezTo>
                  <a:cubicBezTo>
                    <a:pt x="656" y="160"/>
                    <a:pt x="648" y="228"/>
                    <a:pt x="640" y="2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Decoding for </a:t>
            </a:r>
            <a:r>
              <a:rPr lang="en-US">
                <a:solidFill>
                  <a:schemeClr val="accent2"/>
                </a:solidFill>
              </a:rPr>
              <a:t>BRZ</a:t>
            </a:r>
          </a:p>
        </p:txBody>
      </p:sp>
      <p:grpSp>
        <p:nvGrpSpPr>
          <p:cNvPr id="2" name="Group 117"/>
          <p:cNvGrpSpPr>
            <a:grpSpLocks/>
          </p:cNvGrpSpPr>
          <p:nvPr/>
        </p:nvGrpSpPr>
        <p:grpSpPr bwMode="auto">
          <a:xfrm>
            <a:off x="2144713" y="1425575"/>
            <a:ext cx="4973637" cy="4910138"/>
            <a:chOff x="1351" y="898"/>
            <a:chExt cx="3133" cy="309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351" y="898"/>
              <a:ext cx="3133" cy="3093"/>
              <a:chOff x="1767" y="1202"/>
              <a:chExt cx="3133" cy="3093"/>
            </a:xfrm>
          </p:grpSpPr>
          <p:sp>
            <p:nvSpPr>
              <p:cNvPr id="873476" name="Line 4"/>
              <p:cNvSpPr>
                <a:spLocks noChangeShapeType="1"/>
              </p:cNvSpPr>
              <p:nvPr/>
            </p:nvSpPr>
            <p:spPr bwMode="auto">
              <a:xfrm>
                <a:off x="3141" y="1316"/>
                <a:ext cx="1" cy="343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477" name="Line 5"/>
              <p:cNvSpPr>
                <a:spLocks noChangeShapeType="1"/>
              </p:cNvSpPr>
              <p:nvPr/>
            </p:nvSpPr>
            <p:spPr bwMode="auto">
              <a:xfrm>
                <a:off x="3585" y="1316"/>
                <a:ext cx="1" cy="343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478" name="Line 6"/>
              <p:cNvSpPr>
                <a:spLocks noChangeShapeType="1"/>
              </p:cNvSpPr>
              <p:nvPr/>
            </p:nvSpPr>
            <p:spPr bwMode="auto">
              <a:xfrm>
                <a:off x="4028" y="1316"/>
                <a:ext cx="1" cy="343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479" name="Freeform 7"/>
              <p:cNvSpPr>
                <a:spLocks/>
              </p:cNvSpPr>
              <p:nvPr/>
            </p:nvSpPr>
            <p:spPr bwMode="auto">
              <a:xfrm>
                <a:off x="2750" y="1659"/>
                <a:ext cx="1498" cy="2022"/>
              </a:xfrm>
              <a:custGeom>
                <a:avLst/>
                <a:gdLst/>
                <a:ahLst/>
                <a:cxnLst>
                  <a:cxn ang="0">
                    <a:pos x="1483" y="0"/>
                  </a:cxn>
                  <a:cxn ang="0">
                    <a:pos x="1483" y="366"/>
                  </a:cxn>
                  <a:cxn ang="0">
                    <a:pos x="0" y="366"/>
                  </a:cxn>
                  <a:cxn ang="0">
                    <a:pos x="0" y="1969"/>
                  </a:cxn>
                </a:cxnLst>
                <a:rect l="0" t="0" r="r" b="b"/>
                <a:pathLst>
                  <a:path w="1483" h="1969">
                    <a:moveTo>
                      <a:pt x="1483" y="0"/>
                    </a:moveTo>
                    <a:lnTo>
                      <a:pt x="1483" y="366"/>
                    </a:lnTo>
                    <a:lnTo>
                      <a:pt x="0" y="366"/>
                    </a:lnTo>
                    <a:lnTo>
                      <a:pt x="0" y="1969"/>
                    </a:lnTo>
                  </a:path>
                </a:pathLst>
              </a:custGeom>
              <a:noFill/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480" name="Freeform 8"/>
              <p:cNvSpPr>
                <a:spLocks/>
              </p:cNvSpPr>
              <p:nvPr/>
            </p:nvSpPr>
            <p:spPr bwMode="auto">
              <a:xfrm>
                <a:off x="2369" y="1659"/>
                <a:ext cx="1435" cy="2022"/>
              </a:xfrm>
              <a:custGeom>
                <a:avLst/>
                <a:gdLst/>
                <a:ahLst/>
                <a:cxnLst>
                  <a:cxn ang="0">
                    <a:pos x="1420" y="0"/>
                  </a:cxn>
                  <a:cxn ang="0">
                    <a:pos x="1420" y="274"/>
                  </a:cxn>
                  <a:cxn ang="0">
                    <a:pos x="0" y="272"/>
                  </a:cxn>
                  <a:cxn ang="0">
                    <a:pos x="0" y="1969"/>
                  </a:cxn>
                </a:cxnLst>
                <a:rect l="0" t="0" r="r" b="b"/>
                <a:pathLst>
                  <a:path w="1420" h="1969">
                    <a:moveTo>
                      <a:pt x="1420" y="0"/>
                    </a:moveTo>
                    <a:lnTo>
                      <a:pt x="1420" y="274"/>
                    </a:lnTo>
                    <a:lnTo>
                      <a:pt x="0" y="272"/>
                    </a:lnTo>
                    <a:lnTo>
                      <a:pt x="0" y="1969"/>
                    </a:lnTo>
                  </a:path>
                </a:pathLst>
              </a:custGeom>
              <a:noFill/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481" name="Freeform 9"/>
              <p:cNvSpPr>
                <a:spLocks/>
              </p:cNvSpPr>
              <p:nvPr/>
            </p:nvSpPr>
            <p:spPr bwMode="auto">
              <a:xfrm>
                <a:off x="1956" y="1659"/>
                <a:ext cx="1405" cy="2022"/>
              </a:xfrm>
              <a:custGeom>
                <a:avLst/>
                <a:gdLst/>
                <a:ahLst/>
                <a:cxnLst>
                  <a:cxn ang="0">
                    <a:pos x="1391" y="0"/>
                  </a:cxn>
                  <a:cxn ang="0">
                    <a:pos x="1391" y="172"/>
                  </a:cxn>
                  <a:cxn ang="0">
                    <a:pos x="0" y="172"/>
                  </a:cxn>
                  <a:cxn ang="0">
                    <a:pos x="0" y="1969"/>
                  </a:cxn>
                </a:cxnLst>
                <a:rect l="0" t="0" r="r" b="b"/>
                <a:pathLst>
                  <a:path w="1391" h="1969">
                    <a:moveTo>
                      <a:pt x="1391" y="0"/>
                    </a:moveTo>
                    <a:lnTo>
                      <a:pt x="1391" y="172"/>
                    </a:lnTo>
                    <a:lnTo>
                      <a:pt x="0" y="172"/>
                    </a:lnTo>
                    <a:lnTo>
                      <a:pt x="0" y="1969"/>
                    </a:lnTo>
                  </a:path>
                </a:pathLst>
              </a:custGeom>
              <a:noFill/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482" name="Line 10"/>
              <p:cNvSpPr>
                <a:spLocks noChangeShapeType="1"/>
              </p:cNvSpPr>
              <p:nvPr/>
            </p:nvSpPr>
            <p:spPr bwMode="auto">
              <a:xfrm>
                <a:off x="2144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483" name="Line 11"/>
              <p:cNvSpPr>
                <a:spLocks noChangeShapeType="1"/>
              </p:cNvSpPr>
              <p:nvPr/>
            </p:nvSpPr>
            <p:spPr bwMode="auto">
              <a:xfrm>
                <a:off x="2540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484" name="Line 12"/>
              <p:cNvSpPr>
                <a:spLocks noChangeShapeType="1"/>
              </p:cNvSpPr>
              <p:nvPr/>
            </p:nvSpPr>
            <p:spPr bwMode="auto">
              <a:xfrm>
                <a:off x="2936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485" name="Line 13"/>
              <p:cNvSpPr>
                <a:spLocks noChangeShapeType="1"/>
              </p:cNvSpPr>
              <p:nvPr/>
            </p:nvSpPr>
            <p:spPr bwMode="auto">
              <a:xfrm>
                <a:off x="3127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486" name="Line 14"/>
              <p:cNvSpPr>
                <a:spLocks noChangeShapeType="1"/>
              </p:cNvSpPr>
              <p:nvPr/>
            </p:nvSpPr>
            <p:spPr bwMode="auto">
              <a:xfrm>
                <a:off x="3584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487" name="Line 15"/>
              <p:cNvSpPr>
                <a:spLocks noChangeShapeType="1"/>
              </p:cNvSpPr>
              <p:nvPr/>
            </p:nvSpPr>
            <p:spPr bwMode="auto">
              <a:xfrm>
                <a:off x="3804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488" name="Line 16"/>
              <p:cNvSpPr>
                <a:spLocks noChangeShapeType="1"/>
              </p:cNvSpPr>
              <p:nvPr/>
            </p:nvSpPr>
            <p:spPr bwMode="auto">
              <a:xfrm>
                <a:off x="4023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489" name="Line 17"/>
              <p:cNvSpPr>
                <a:spLocks noChangeShapeType="1"/>
              </p:cNvSpPr>
              <p:nvPr/>
            </p:nvSpPr>
            <p:spPr bwMode="auto">
              <a:xfrm>
                <a:off x="4242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490" name="Line 18"/>
              <p:cNvSpPr>
                <a:spLocks noChangeShapeType="1"/>
              </p:cNvSpPr>
              <p:nvPr/>
            </p:nvSpPr>
            <p:spPr bwMode="auto">
              <a:xfrm>
                <a:off x="4463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491" name="Line 19"/>
              <p:cNvSpPr>
                <a:spLocks noChangeShapeType="1"/>
              </p:cNvSpPr>
              <p:nvPr/>
            </p:nvSpPr>
            <p:spPr bwMode="auto">
              <a:xfrm>
                <a:off x="4682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492" name="Freeform 20"/>
              <p:cNvSpPr>
                <a:spLocks/>
              </p:cNvSpPr>
              <p:nvPr/>
            </p:nvSpPr>
            <p:spPr bwMode="auto">
              <a:xfrm>
                <a:off x="2430" y="1659"/>
                <a:ext cx="2141" cy="20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46"/>
                  </a:cxn>
                  <a:cxn ang="0">
                    <a:pos x="2119" y="746"/>
                  </a:cxn>
                  <a:cxn ang="0">
                    <a:pos x="2119" y="1969"/>
                  </a:cxn>
                </a:cxnLst>
                <a:rect l="0" t="0" r="r" b="b"/>
                <a:pathLst>
                  <a:path w="2119" h="1969">
                    <a:moveTo>
                      <a:pt x="0" y="0"/>
                    </a:moveTo>
                    <a:lnTo>
                      <a:pt x="0" y="746"/>
                    </a:lnTo>
                    <a:lnTo>
                      <a:pt x="2119" y="746"/>
                    </a:lnTo>
                    <a:lnTo>
                      <a:pt x="2119" y="1969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493" name="Freeform 21"/>
              <p:cNvSpPr>
                <a:spLocks/>
              </p:cNvSpPr>
              <p:nvPr/>
            </p:nvSpPr>
            <p:spPr bwMode="auto">
              <a:xfrm>
                <a:off x="2578" y="1659"/>
                <a:ext cx="633" cy="20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53"/>
                  </a:cxn>
                  <a:cxn ang="0">
                    <a:pos x="626" y="653"/>
                  </a:cxn>
                  <a:cxn ang="0">
                    <a:pos x="626" y="1969"/>
                  </a:cxn>
                </a:cxnLst>
                <a:rect l="0" t="0" r="r" b="b"/>
                <a:pathLst>
                  <a:path w="626" h="1969">
                    <a:moveTo>
                      <a:pt x="0" y="0"/>
                    </a:moveTo>
                    <a:lnTo>
                      <a:pt x="0" y="653"/>
                    </a:lnTo>
                    <a:lnTo>
                      <a:pt x="626" y="653"/>
                    </a:lnTo>
                    <a:lnTo>
                      <a:pt x="626" y="1969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494" name="Freeform 22"/>
              <p:cNvSpPr>
                <a:spLocks/>
              </p:cNvSpPr>
              <p:nvPr/>
            </p:nvSpPr>
            <p:spPr bwMode="auto">
              <a:xfrm>
                <a:off x="2740" y="1659"/>
                <a:ext cx="557" cy="20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1"/>
                  </a:cxn>
                  <a:cxn ang="0">
                    <a:pos x="71" y="91"/>
                  </a:cxn>
                  <a:cxn ang="0">
                    <a:pos x="71" y="566"/>
                  </a:cxn>
                  <a:cxn ang="0">
                    <a:pos x="551" y="566"/>
                  </a:cxn>
                  <a:cxn ang="0">
                    <a:pos x="551" y="1969"/>
                  </a:cxn>
                </a:cxnLst>
                <a:rect l="0" t="0" r="r" b="b"/>
                <a:pathLst>
                  <a:path w="551" h="1969">
                    <a:moveTo>
                      <a:pt x="0" y="0"/>
                    </a:moveTo>
                    <a:lnTo>
                      <a:pt x="0" y="91"/>
                    </a:lnTo>
                    <a:lnTo>
                      <a:pt x="71" y="91"/>
                    </a:lnTo>
                    <a:lnTo>
                      <a:pt x="71" y="566"/>
                    </a:lnTo>
                    <a:lnTo>
                      <a:pt x="551" y="566"/>
                    </a:lnTo>
                    <a:lnTo>
                      <a:pt x="551" y="1969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495" name="Freeform 23"/>
              <p:cNvSpPr>
                <a:spLocks/>
              </p:cNvSpPr>
              <p:nvPr/>
            </p:nvSpPr>
            <p:spPr bwMode="auto">
              <a:xfrm>
                <a:off x="2921" y="1659"/>
                <a:ext cx="456" cy="20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93"/>
                  </a:cxn>
                  <a:cxn ang="0">
                    <a:pos x="452" y="493"/>
                  </a:cxn>
                  <a:cxn ang="0">
                    <a:pos x="452" y="1969"/>
                  </a:cxn>
                </a:cxnLst>
                <a:rect l="0" t="0" r="r" b="b"/>
                <a:pathLst>
                  <a:path w="452" h="1969">
                    <a:moveTo>
                      <a:pt x="0" y="0"/>
                    </a:moveTo>
                    <a:lnTo>
                      <a:pt x="0" y="493"/>
                    </a:lnTo>
                    <a:lnTo>
                      <a:pt x="452" y="493"/>
                    </a:lnTo>
                    <a:lnTo>
                      <a:pt x="452" y="1969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496" name="Freeform 24"/>
              <p:cNvSpPr>
                <a:spLocks/>
              </p:cNvSpPr>
              <p:nvPr/>
            </p:nvSpPr>
            <p:spPr bwMode="auto">
              <a:xfrm>
                <a:off x="3046" y="1659"/>
                <a:ext cx="1746" cy="20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18"/>
                  </a:cxn>
                  <a:cxn ang="0">
                    <a:pos x="1728" y="418"/>
                  </a:cxn>
                  <a:cxn ang="0">
                    <a:pos x="1728" y="1966"/>
                  </a:cxn>
                </a:cxnLst>
                <a:rect l="0" t="0" r="r" b="b"/>
                <a:pathLst>
                  <a:path w="1728" h="1966">
                    <a:moveTo>
                      <a:pt x="0" y="0"/>
                    </a:moveTo>
                    <a:lnTo>
                      <a:pt x="0" y="418"/>
                    </a:lnTo>
                    <a:lnTo>
                      <a:pt x="1728" y="418"/>
                    </a:lnTo>
                    <a:lnTo>
                      <a:pt x="1728" y="1966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497" name="Line 25"/>
              <p:cNvSpPr>
                <a:spLocks noChangeShapeType="1"/>
              </p:cNvSpPr>
              <p:nvPr/>
            </p:nvSpPr>
            <p:spPr bwMode="auto">
              <a:xfrm>
                <a:off x="3445" y="2088"/>
                <a:ext cx="1" cy="112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498" name="Freeform 26"/>
              <p:cNvSpPr>
                <a:spLocks/>
              </p:cNvSpPr>
              <p:nvPr/>
            </p:nvSpPr>
            <p:spPr bwMode="auto">
              <a:xfrm>
                <a:off x="3560" y="2343"/>
                <a:ext cx="1123" cy="1338"/>
              </a:xfrm>
              <a:custGeom>
                <a:avLst/>
                <a:gdLst/>
                <a:ahLst/>
                <a:cxnLst>
                  <a:cxn ang="0">
                    <a:pos x="0" y="848"/>
                  </a:cxn>
                  <a:cxn ang="0">
                    <a:pos x="0" y="0"/>
                  </a:cxn>
                  <a:cxn ang="0">
                    <a:pos x="1111" y="0"/>
                  </a:cxn>
                  <a:cxn ang="0">
                    <a:pos x="1111" y="1149"/>
                  </a:cxn>
                  <a:cxn ang="0">
                    <a:pos x="784" y="1149"/>
                  </a:cxn>
                  <a:cxn ang="0">
                    <a:pos x="784" y="1303"/>
                  </a:cxn>
                </a:cxnLst>
                <a:rect l="0" t="0" r="r" b="b"/>
                <a:pathLst>
                  <a:path w="1111" h="1303">
                    <a:moveTo>
                      <a:pt x="0" y="848"/>
                    </a:moveTo>
                    <a:lnTo>
                      <a:pt x="0" y="0"/>
                    </a:lnTo>
                    <a:lnTo>
                      <a:pt x="1111" y="0"/>
                    </a:lnTo>
                    <a:lnTo>
                      <a:pt x="1111" y="1149"/>
                    </a:lnTo>
                    <a:lnTo>
                      <a:pt x="784" y="1149"/>
                    </a:lnTo>
                    <a:lnTo>
                      <a:pt x="784" y="1303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499" name="Line 27"/>
              <p:cNvSpPr>
                <a:spLocks noChangeShapeType="1"/>
              </p:cNvSpPr>
              <p:nvPr/>
            </p:nvSpPr>
            <p:spPr bwMode="auto">
              <a:xfrm flipV="1">
                <a:off x="4133" y="3428"/>
                <a:ext cx="1" cy="253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00" name="Line 28"/>
              <p:cNvSpPr>
                <a:spLocks noChangeShapeType="1"/>
              </p:cNvSpPr>
              <p:nvPr/>
            </p:nvSpPr>
            <p:spPr bwMode="auto">
              <a:xfrm flipV="1">
                <a:off x="3501" y="3428"/>
                <a:ext cx="1" cy="253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01" name="Line 29"/>
              <p:cNvSpPr>
                <a:spLocks noChangeShapeType="1"/>
              </p:cNvSpPr>
              <p:nvPr/>
            </p:nvSpPr>
            <p:spPr bwMode="auto">
              <a:xfrm>
                <a:off x="3913" y="2510"/>
                <a:ext cx="1" cy="117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02" name="Line 30"/>
              <p:cNvSpPr>
                <a:spLocks noChangeShapeType="1"/>
              </p:cNvSpPr>
              <p:nvPr/>
            </p:nvSpPr>
            <p:spPr bwMode="auto">
              <a:xfrm>
                <a:off x="3008" y="2591"/>
                <a:ext cx="1" cy="109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03" name="Line 31"/>
              <p:cNvSpPr>
                <a:spLocks noChangeShapeType="1"/>
              </p:cNvSpPr>
              <p:nvPr/>
            </p:nvSpPr>
            <p:spPr bwMode="auto">
              <a:xfrm>
                <a:off x="3694" y="2425"/>
                <a:ext cx="1" cy="125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04" name="Freeform 32"/>
              <p:cNvSpPr>
                <a:spLocks/>
              </p:cNvSpPr>
              <p:nvPr/>
            </p:nvSpPr>
            <p:spPr bwMode="auto">
              <a:xfrm>
                <a:off x="3479" y="2699"/>
                <a:ext cx="159" cy="126"/>
              </a:xfrm>
              <a:custGeom>
                <a:avLst/>
                <a:gdLst/>
                <a:ahLst/>
                <a:cxnLst>
                  <a:cxn ang="0">
                    <a:pos x="157" y="0"/>
                  </a:cxn>
                  <a:cxn ang="0">
                    <a:pos x="0" y="0"/>
                  </a:cxn>
                  <a:cxn ang="0">
                    <a:pos x="80" y="123"/>
                  </a:cxn>
                  <a:cxn ang="0">
                    <a:pos x="157" y="0"/>
                  </a:cxn>
                  <a:cxn ang="0">
                    <a:pos x="157" y="0"/>
                  </a:cxn>
                </a:cxnLst>
                <a:rect l="0" t="0" r="r" b="b"/>
                <a:pathLst>
                  <a:path w="157" h="123">
                    <a:moveTo>
                      <a:pt x="157" y="0"/>
                    </a:moveTo>
                    <a:lnTo>
                      <a:pt x="0" y="0"/>
                    </a:lnTo>
                    <a:lnTo>
                      <a:pt x="80" y="123"/>
                    </a:lnTo>
                    <a:lnTo>
                      <a:pt x="157" y="0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05" name="Freeform 33"/>
              <p:cNvSpPr>
                <a:spLocks/>
              </p:cNvSpPr>
              <p:nvPr/>
            </p:nvSpPr>
            <p:spPr bwMode="auto">
              <a:xfrm>
                <a:off x="3832" y="2699"/>
                <a:ext cx="159" cy="126"/>
              </a:xfrm>
              <a:custGeom>
                <a:avLst/>
                <a:gdLst/>
                <a:ahLst/>
                <a:cxnLst>
                  <a:cxn ang="0">
                    <a:pos x="157" y="0"/>
                  </a:cxn>
                  <a:cxn ang="0">
                    <a:pos x="0" y="0"/>
                  </a:cxn>
                  <a:cxn ang="0">
                    <a:pos x="80" y="123"/>
                  </a:cxn>
                  <a:cxn ang="0">
                    <a:pos x="157" y="0"/>
                  </a:cxn>
                  <a:cxn ang="0">
                    <a:pos x="157" y="0"/>
                  </a:cxn>
                </a:cxnLst>
                <a:rect l="0" t="0" r="r" b="b"/>
                <a:pathLst>
                  <a:path w="157" h="123">
                    <a:moveTo>
                      <a:pt x="157" y="0"/>
                    </a:moveTo>
                    <a:lnTo>
                      <a:pt x="0" y="0"/>
                    </a:lnTo>
                    <a:lnTo>
                      <a:pt x="80" y="123"/>
                    </a:lnTo>
                    <a:lnTo>
                      <a:pt x="157" y="0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06" name="Freeform 34"/>
              <p:cNvSpPr>
                <a:spLocks/>
              </p:cNvSpPr>
              <p:nvPr/>
            </p:nvSpPr>
            <p:spPr bwMode="auto">
              <a:xfrm>
                <a:off x="2102" y="1659"/>
                <a:ext cx="2309" cy="15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08"/>
                  </a:cxn>
                  <a:cxn ang="0">
                    <a:pos x="2285" y="908"/>
                  </a:cxn>
                  <a:cxn ang="0">
                    <a:pos x="2285" y="1514"/>
                  </a:cxn>
                </a:cxnLst>
                <a:rect l="0" t="0" r="r" b="b"/>
                <a:pathLst>
                  <a:path w="2285" h="1514">
                    <a:moveTo>
                      <a:pt x="0" y="0"/>
                    </a:moveTo>
                    <a:lnTo>
                      <a:pt x="0" y="908"/>
                    </a:lnTo>
                    <a:lnTo>
                      <a:pt x="2285" y="908"/>
                    </a:lnTo>
                    <a:lnTo>
                      <a:pt x="2285" y="1514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07" name="Freeform 35"/>
              <p:cNvSpPr>
                <a:spLocks/>
              </p:cNvSpPr>
              <p:nvPr/>
            </p:nvSpPr>
            <p:spPr bwMode="auto">
              <a:xfrm>
                <a:off x="4266" y="3213"/>
                <a:ext cx="174" cy="215"/>
              </a:xfrm>
              <a:custGeom>
                <a:avLst/>
                <a:gdLst/>
                <a:ahLst/>
                <a:cxnLst>
                  <a:cxn ang="0">
                    <a:pos x="113" y="0"/>
                  </a:cxn>
                  <a:cxn ang="0">
                    <a:pos x="0" y="0"/>
                  </a:cxn>
                  <a:cxn ang="0">
                    <a:pos x="0" y="79"/>
                  </a:cxn>
                  <a:cxn ang="0">
                    <a:pos x="56" y="136"/>
                  </a:cxn>
                  <a:cxn ang="0">
                    <a:pos x="113" y="80"/>
                  </a:cxn>
                  <a:cxn ang="0">
                    <a:pos x="113" y="0"/>
                  </a:cxn>
                </a:cxnLst>
                <a:rect l="0" t="0" r="r" b="b"/>
                <a:pathLst>
                  <a:path w="113" h="136">
                    <a:moveTo>
                      <a:pt x="11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110"/>
                      <a:pt x="25" y="136"/>
                      <a:pt x="56" y="136"/>
                    </a:cubicBezTo>
                    <a:cubicBezTo>
                      <a:pt x="87" y="136"/>
                      <a:pt x="113" y="111"/>
                      <a:pt x="113" y="80"/>
                    </a:cubicBezTo>
                    <a:cubicBezTo>
                      <a:pt x="113" y="0"/>
                      <a:pt x="113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08" name="Freeform 36"/>
              <p:cNvSpPr>
                <a:spLocks/>
              </p:cNvSpPr>
              <p:nvPr/>
            </p:nvSpPr>
            <p:spPr bwMode="auto">
              <a:xfrm>
                <a:off x="4076" y="3043"/>
                <a:ext cx="220" cy="17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8" y="0"/>
                  </a:cxn>
                  <a:cxn ang="0">
                    <a:pos x="218" y="166"/>
                  </a:cxn>
                </a:cxnLst>
                <a:rect l="0" t="0" r="r" b="b"/>
                <a:pathLst>
                  <a:path w="218" h="166">
                    <a:moveTo>
                      <a:pt x="0" y="0"/>
                    </a:moveTo>
                    <a:lnTo>
                      <a:pt x="218" y="0"/>
                    </a:lnTo>
                    <a:lnTo>
                      <a:pt x="218" y="166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09" name="Freeform 37"/>
              <p:cNvSpPr>
                <a:spLocks/>
              </p:cNvSpPr>
              <p:nvPr/>
            </p:nvSpPr>
            <p:spPr bwMode="auto">
              <a:xfrm>
                <a:off x="2268" y="1659"/>
                <a:ext cx="1808" cy="15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29"/>
                  </a:cxn>
                  <a:cxn ang="0">
                    <a:pos x="1789" y="829"/>
                  </a:cxn>
                  <a:cxn ang="0">
                    <a:pos x="1789" y="1514"/>
                  </a:cxn>
                </a:cxnLst>
                <a:rect l="0" t="0" r="r" b="b"/>
                <a:pathLst>
                  <a:path w="1789" h="1514">
                    <a:moveTo>
                      <a:pt x="0" y="0"/>
                    </a:moveTo>
                    <a:lnTo>
                      <a:pt x="0" y="829"/>
                    </a:lnTo>
                    <a:lnTo>
                      <a:pt x="1789" y="829"/>
                    </a:lnTo>
                    <a:lnTo>
                      <a:pt x="1789" y="1514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10" name="Freeform 38"/>
              <p:cNvSpPr>
                <a:spLocks/>
              </p:cNvSpPr>
              <p:nvPr/>
            </p:nvSpPr>
            <p:spPr bwMode="auto">
              <a:xfrm>
                <a:off x="4044" y="3213"/>
                <a:ext cx="178" cy="215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1" y="79"/>
                  </a:cxn>
                  <a:cxn ang="0">
                    <a:pos x="57" y="136"/>
                  </a:cxn>
                  <a:cxn ang="0">
                    <a:pos x="114" y="80"/>
                  </a:cxn>
                  <a:cxn ang="0">
                    <a:pos x="114" y="0"/>
                  </a:cxn>
                </a:cxnLst>
                <a:rect l="0" t="0" r="r" b="b"/>
                <a:pathLst>
                  <a:path w="114" h="136">
                    <a:moveTo>
                      <a:pt x="11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79"/>
                      <a:pt x="1" y="79"/>
                      <a:pt x="1" y="79"/>
                    </a:cubicBezTo>
                    <a:cubicBezTo>
                      <a:pt x="1" y="110"/>
                      <a:pt x="26" y="136"/>
                      <a:pt x="57" y="136"/>
                    </a:cubicBezTo>
                    <a:cubicBezTo>
                      <a:pt x="88" y="136"/>
                      <a:pt x="113" y="111"/>
                      <a:pt x="114" y="80"/>
                    </a:cubicBezTo>
                    <a:cubicBezTo>
                      <a:pt x="114" y="0"/>
                      <a:pt x="114" y="0"/>
                      <a:pt x="1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11" name="Freeform 39"/>
              <p:cNvSpPr>
                <a:spLocks/>
              </p:cNvSpPr>
              <p:nvPr/>
            </p:nvSpPr>
            <p:spPr bwMode="auto">
              <a:xfrm>
                <a:off x="4191" y="2591"/>
                <a:ext cx="1" cy="6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06"/>
                  </a:cxn>
                  <a:cxn ang="0">
                    <a:pos x="0" y="0"/>
                  </a:cxn>
                </a:cxnLst>
                <a:rect l="0" t="0" r="r" b="b"/>
                <a:pathLst>
                  <a:path h="606">
                    <a:moveTo>
                      <a:pt x="0" y="0"/>
                    </a:moveTo>
                    <a:lnTo>
                      <a:pt x="0" y="6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12" name="Line 40"/>
              <p:cNvSpPr>
                <a:spLocks noChangeShapeType="1"/>
              </p:cNvSpPr>
              <p:nvPr/>
            </p:nvSpPr>
            <p:spPr bwMode="auto">
              <a:xfrm>
                <a:off x="4191" y="2591"/>
                <a:ext cx="1" cy="622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13" name="Freeform 41"/>
              <p:cNvSpPr>
                <a:spLocks/>
              </p:cNvSpPr>
              <p:nvPr/>
            </p:nvSpPr>
            <p:spPr bwMode="auto">
              <a:xfrm>
                <a:off x="3414" y="3213"/>
                <a:ext cx="178" cy="215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79"/>
                  </a:cxn>
                  <a:cxn ang="0">
                    <a:pos x="56" y="136"/>
                  </a:cxn>
                  <a:cxn ang="0">
                    <a:pos x="114" y="80"/>
                  </a:cxn>
                  <a:cxn ang="0">
                    <a:pos x="114" y="0"/>
                  </a:cxn>
                </a:cxnLst>
                <a:rect l="0" t="0" r="r" b="b"/>
                <a:pathLst>
                  <a:path w="114" h="136">
                    <a:moveTo>
                      <a:pt x="11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110"/>
                      <a:pt x="25" y="136"/>
                      <a:pt x="56" y="136"/>
                    </a:cubicBezTo>
                    <a:cubicBezTo>
                      <a:pt x="88" y="136"/>
                      <a:pt x="113" y="111"/>
                      <a:pt x="114" y="80"/>
                    </a:cubicBezTo>
                    <a:cubicBezTo>
                      <a:pt x="114" y="0"/>
                      <a:pt x="114" y="0"/>
                      <a:pt x="1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14" name="Line 42"/>
              <p:cNvSpPr>
                <a:spLocks noChangeShapeType="1"/>
              </p:cNvSpPr>
              <p:nvPr/>
            </p:nvSpPr>
            <p:spPr bwMode="auto">
              <a:xfrm flipV="1">
                <a:off x="4352" y="3428"/>
                <a:ext cx="1" cy="9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15" name="Oval 43"/>
              <p:cNvSpPr>
                <a:spLocks noChangeArrowheads="1"/>
              </p:cNvSpPr>
              <p:nvPr/>
            </p:nvSpPr>
            <p:spPr bwMode="auto">
              <a:xfrm>
                <a:off x="3888" y="2823"/>
                <a:ext cx="51" cy="53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16" name="Oval 44"/>
              <p:cNvSpPr>
                <a:spLocks noChangeArrowheads="1"/>
              </p:cNvSpPr>
              <p:nvPr/>
            </p:nvSpPr>
            <p:spPr bwMode="auto">
              <a:xfrm>
                <a:off x="3535" y="2823"/>
                <a:ext cx="52" cy="53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17" name="Oval 45"/>
              <p:cNvSpPr>
                <a:spLocks noChangeArrowheads="1"/>
              </p:cNvSpPr>
              <p:nvPr/>
            </p:nvSpPr>
            <p:spPr bwMode="auto">
              <a:xfrm>
                <a:off x="4336" y="3507"/>
                <a:ext cx="32" cy="30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18" name="Oval 46"/>
              <p:cNvSpPr>
                <a:spLocks noChangeArrowheads="1"/>
              </p:cNvSpPr>
              <p:nvPr/>
            </p:nvSpPr>
            <p:spPr bwMode="auto">
              <a:xfrm>
                <a:off x="4176" y="2576"/>
                <a:ext cx="30" cy="32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19" name="Oval 47"/>
              <p:cNvSpPr>
                <a:spLocks noChangeArrowheads="1"/>
              </p:cNvSpPr>
              <p:nvPr/>
            </p:nvSpPr>
            <p:spPr bwMode="auto">
              <a:xfrm>
                <a:off x="3897" y="2494"/>
                <a:ext cx="31" cy="31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20" name="Oval 48"/>
              <p:cNvSpPr>
                <a:spLocks noChangeArrowheads="1"/>
              </p:cNvSpPr>
              <p:nvPr/>
            </p:nvSpPr>
            <p:spPr bwMode="auto">
              <a:xfrm>
                <a:off x="3679" y="2408"/>
                <a:ext cx="30" cy="32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21" name="Oval 49"/>
              <p:cNvSpPr>
                <a:spLocks noChangeArrowheads="1"/>
              </p:cNvSpPr>
              <p:nvPr/>
            </p:nvSpPr>
            <p:spPr bwMode="auto">
              <a:xfrm>
                <a:off x="3430" y="2073"/>
                <a:ext cx="31" cy="30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22" name="Oval 50"/>
              <p:cNvSpPr>
                <a:spLocks noChangeArrowheads="1"/>
              </p:cNvSpPr>
              <p:nvPr/>
            </p:nvSpPr>
            <p:spPr bwMode="auto">
              <a:xfrm>
                <a:off x="2992" y="2576"/>
                <a:ext cx="31" cy="32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23" name="Oval 51"/>
              <p:cNvSpPr>
                <a:spLocks noChangeArrowheads="1"/>
              </p:cNvSpPr>
              <p:nvPr/>
            </p:nvSpPr>
            <p:spPr bwMode="auto">
              <a:xfrm>
                <a:off x="4060" y="3028"/>
                <a:ext cx="32" cy="30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24" name="Freeform 52"/>
              <p:cNvSpPr>
                <a:spLocks/>
              </p:cNvSpPr>
              <p:nvPr/>
            </p:nvSpPr>
            <p:spPr bwMode="auto">
              <a:xfrm>
                <a:off x="4110" y="2699"/>
                <a:ext cx="159" cy="126"/>
              </a:xfrm>
              <a:custGeom>
                <a:avLst/>
                <a:gdLst/>
                <a:ahLst/>
                <a:cxnLst>
                  <a:cxn ang="0">
                    <a:pos x="157" y="0"/>
                  </a:cxn>
                  <a:cxn ang="0">
                    <a:pos x="0" y="0"/>
                  </a:cxn>
                  <a:cxn ang="0">
                    <a:pos x="80" y="123"/>
                  </a:cxn>
                  <a:cxn ang="0">
                    <a:pos x="157" y="0"/>
                  </a:cxn>
                  <a:cxn ang="0">
                    <a:pos x="157" y="0"/>
                  </a:cxn>
                </a:cxnLst>
                <a:rect l="0" t="0" r="r" b="b"/>
                <a:pathLst>
                  <a:path w="157" h="123">
                    <a:moveTo>
                      <a:pt x="157" y="0"/>
                    </a:moveTo>
                    <a:lnTo>
                      <a:pt x="0" y="0"/>
                    </a:lnTo>
                    <a:lnTo>
                      <a:pt x="80" y="123"/>
                    </a:lnTo>
                    <a:lnTo>
                      <a:pt x="157" y="0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25" name="Oval 53"/>
              <p:cNvSpPr>
                <a:spLocks noChangeArrowheads="1"/>
              </p:cNvSpPr>
              <p:nvPr/>
            </p:nvSpPr>
            <p:spPr bwMode="auto">
              <a:xfrm>
                <a:off x="4165" y="2823"/>
                <a:ext cx="52" cy="53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26" name="Rectangle 54"/>
              <p:cNvSpPr>
                <a:spLocks noChangeArrowheads="1"/>
              </p:cNvSpPr>
              <p:nvPr/>
            </p:nvSpPr>
            <p:spPr bwMode="auto">
              <a:xfrm>
                <a:off x="1856" y="3699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19</a:t>
                </a:r>
                <a:endParaRPr lang="en-US" sz="4400"/>
              </a:p>
            </p:txBody>
          </p:sp>
          <p:sp>
            <p:nvSpPr>
              <p:cNvPr id="873527" name="Rectangle 55"/>
              <p:cNvSpPr>
                <a:spLocks noChangeArrowheads="1"/>
              </p:cNvSpPr>
              <p:nvPr/>
            </p:nvSpPr>
            <p:spPr bwMode="auto">
              <a:xfrm>
                <a:off x="1938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–</a:t>
                </a:r>
                <a:endParaRPr lang="en-US" sz="4400"/>
              </a:p>
            </p:txBody>
          </p:sp>
          <p:sp>
            <p:nvSpPr>
              <p:cNvPr id="873528" name="Rectangle 56"/>
              <p:cNvSpPr>
                <a:spLocks noChangeArrowheads="1"/>
              </p:cNvSpPr>
              <p:nvPr/>
            </p:nvSpPr>
            <p:spPr bwMode="auto">
              <a:xfrm>
                <a:off x="1979" y="3699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17</a:t>
                </a:r>
                <a:endParaRPr lang="en-US" sz="4400"/>
              </a:p>
            </p:txBody>
          </p:sp>
          <p:sp>
            <p:nvSpPr>
              <p:cNvPr id="873529" name="Rectangle 57"/>
              <p:cNvSpPr>
                <a:spLocks noChangeArrowheads="1"/>
              </p:cNvSpPr>
              <p:nvPr/>
            </p:nvSpPr>
            <p:spPr bwMode="auto">
              <a:xfrm>
                <a:off x="1893" y="3967"/>
                <a:ext cx="16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DA</a:t>
                </a:r>
                <a:endParaRPr lang="en-US" sz="4400"/>
              </a:p>
            </p:txBody>
          </p:sp>
          <p:sp>
            <p:nvSpPr>
              <p:cNvPr id="873530" name="Rectangle 58"/>
              <p:cNvSpPr>
                <a:spLocks noChangeArrowheads="1"/>
              </p:cNvSpPr>
              <p:nvPr/>
            </p:nvSpPr>
            <p:spPr bwMode="auto">
              <a:xfrm>
                <a:off x="2243" y="3698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16</a:t>
                </a:r>
                <a:endParaRPr lang="en-US" sz="4400"/>
              </a:p>
            </p:txBody>
          </p:sp>
          <p:sp>
            <p:nvSpPr>
              <p:cNvPr id="873531" name="Rectangle 59"/>
              <p:cNvSpPr>
                <a:spLocks noChangeArrowheads="1"/>
              </p:cNvSpPr>
              <p:nvPr/>
            </p:nvSpPr>
            <p:spPr bwMode="auto">
              <a:xfrm>
                <a:off x="2326" y="3698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–</a:t>
                </a:r>
                <a:endParaRPr lang="en-US" sz="4400"/>
              </a:p>
            </p:txBody>
          </p:sp>
          <p:sp>
            <p:nvSpPr>
              <p:cNvPr id="873532" name="Rectangle 60"/>
              <p:cNvSpPr>
                <a:spLocks noChangeArrowheads="1"/>
              </p:cNvSpPr>
              <p:nvPr/>
            </p:nvSpPr>
            <p:spPr bwMode="auto">
              <a:xfrm>
                <a:off x="2366" y="3698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14</a:t>
                </a:r>
                <a:endParaRPr lang="en-US" sz="4400"/>
              </a:p>
            </p:txBody>
          </p:sp>
          <p:sp>
            <p:nvSpPr>
              <p:cNvPr id="873533" name="Rectangle 61"/>
              <p:cNvSpPr>
                <a:spLocks noChangeArrowheads="1"/>
              </p:cNvSpPr>
              <p:nvPr/>
            </p:nvSpPr>
            <p:spPr bwMode="auto">
              <a:xfrm>
                <a:off x="2277" y="3966"/>
                <a:ext cx="16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AA</a:t>
                </a:r>
                <a:endParaRPr lang="en-US" sz="4400"/>
              </a:p>
            </p:txBody>
          </p:sp>
          <p:sp>
            <p:nvSpPr>
              <p:cNvPr id="873534" name="Rectangle 62"/>
              <p:cNvSpPr>
                <a:spLocks noChangeArrowheads="1"/>
              </p:cNvSpPr>
              <p:nvPr/>
            </p:nvSpPr>
            <p:spPr bwMode="auto">
              <a:xfrm>
                <a:off x="2642" y="3699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13</a:t>
                </a:r>
                <a:endParaRPr lang="en-US" sz="4400"/>
              </a:p>
            </p:txBody>
          </p:sp>
          <p:sp>
            <p:nvSpPr>
              <p:cNvPr id="873535" name="Rectangle 63"/>
              <p:cNvSpPr>
                <a:spLocks noChangeArrowheads="1"/>
              </p:cNvSpPr>
              <p:nvPr/>
            </p:nvSpPr>
            <p:spPr bwMode="auto">
              <a:xfrm>
                <a:off x="2724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–</a:t>
                </a:r>
                <a:endParaRPr lang="en-US" sz="4400"/>
              </a:p>
            </p:txBody>
          </p:sp>
          <p:sp>
            <p:nvSpPr>
              <p:cNvPr id="873536" name="Rectangle 64"/>
              <p:cNvSpPr>
                <a:spLocks noChangeArrowheads="1"/>
              </p:cNvSpPr>
              <p:nvPr/>
            </p:nvSpPr>
            <p:spPr bwMode="auto">
              <a:xfrm>
                <a:off x="2765" y="3699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11</a:t>
                </a:r>
                <a:endParaRPr lang="en-US" sz="4400"/>
              </a:p>
            </p:txBody>
          </p:sp>
          <p:sp>
            <p:nvSpPr>
              <p:cNvPr id="873537" name="Rectangle 65"/>
              <p:cNvSpPr>
                <a:spLocks noChangeArrowheads="1"/>
              </p:cNvSpPr>
              <p:nvPr/>
            </p:nvSpPr>
            <p:spPr bwMode="auto">
              <a:xfrm>
                <a:off x="2682" y="3967"/>
                <a:ext cx="1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BA</a:t>
                </a:r>
                <a:endParaRPr lang="en-US" sz="4400"/>
              </a:p>
            </p:txBody>
          </p:sp>
          <p:sp>
            <p:nvSpPr>
              <p:cNvPr id="873538" name="Rectangle 66"/>
              <p:cNvSpPr>
                <a:spLocks noChangeArrowheads="1"/>
              </p:cNvSpPr>
              <p:nvPr/>
            </p:nvSpPr>
            <p:spPr bwMode="auto">
              <a:xfrm>
                <a:off x="2988" y="3699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10</a:t>
                </a:r>
                <a:endParaRPr lang="en-US" sz="4400"/>
              </a:p>
            </p:txBody>
          </p:sp>
          <p:sp>
            <p:nvSpPr>
              <p:cNvPr id="873539" name="Rectangle 67"/>
              <p:cNvSpPr>
                <a:spLocks noChangeArrowheads="1"/>
              </p:cNvSpPr>
              <p:nvPr/>
            </p:nvSpPr>
            <p:spPr bwMode="auto">
              <a:xfrm>
                <a:off x="2961" y="3967"/>
                <a:ext cx="1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MB</a:t>
                </a:r>
                <a:endParaRPr lang="en-US" sz="4400"/>
              </a:p>
            </p:txBody>
          </p:sp>
          <p:sp>
            <p:nvSpPr>
              <p:cNvPr id="873540" name="Rectangle 68"/>
              <p:cNvSpPr>
                <a:spLocks noChangeArrowheads="1"/>
              </p:cNvSpPr>
              <p:nvPr/>
            </p:nvSpPr>
            <p:spPr bwMode="auto">
              <a:xfrm>
                <a:off x="3309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9</a:t>
                </a:r>
                <a:endParaRPr lang="en-US" sz="4400"/>
              </a:p>
            </p:txBody>
          </p:sp>
          <p:sp>
            <p:nvSpPr>
              <p:cNvPr id="873541" name="Rectangle 69"/>
              <p:cNvSpPr>
                <a:spLocks noChangeArrowheads="1"/>
              </p:cNvSpPr>
              <p:nvPr/>
            </p:nvSpPr>
            <p:spPr bwMode="auto">
              <a:xfrm>
                <a:off x="3349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–</a:t>
                </a:r>
                <a:endParaRPr lang="en-US" sz="4400"/>
              </a:p>
            </p:txBody>
          </p:sp>
          <p:sp>
            <p:nvSpPr>
              <p:cNvPr id="873542" name="Rectangle 70"/>
              <p:cNvSpPr>
                <a:spLocks noChangeArrowheads="1"/>
              </p:cNvSpPr>
              <p:nvPr/>
            </p:nvSpPr>
            <p:spPr bwMode="auto">
              <a:xfrm>
                <a:off x="3391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6</a:t>
                </a:r>
                <a:endParaRPr lang="en-US" sz="4400"/>
              </a:p>
            </p:txBody>
          </p:sp>
          <p:sp>
            <p:nvSpPr>
              <p:cNvPr id="873543" name="Rectangle 71"/>
              <p:cNvSpPr>
                <a:spLocks noChangeArrowheads="1"/>
              </p:cNvSpPr>
              <p:nvPr/>
            </p:nvSpPr>
            <p:spPr bwMode="auto">
              <a:xfrm>
                <a:off x="3322" y="3967"/>
                <a:ext cx="130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FS</a:t>
                </a:r>
                <a:endParaRPr lang="en-US" sz="4400"/>
              </a:p>
            </p:txBody>
          </p:sp>
          <p:sp>
            <p:nvSpPr>
              <p:cNvPr id="873544" name="Rectangle 72"/>
              <p:cNvSpPr>
                <a:spLocks noChangeArrowheads="1"/>
              </p:cNvSpPr>
              <p:nvPr/>
            </p:nvSpPr>
            <p:spPr bwMode="auto">
              <a:xfrm>
                <a:off x="3673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5</a:t>
                </a:r>
                <a:endParaRPr lang="en-US" sz="4400"/>
              </a:p>
            </p:txBody>
          </p:sp>
          <p:sp>
            <p:nvSpPr>
              <p:cNvPr id="873545" name="Rectangle 73"/>
              <p:cNvSpPr>
                <a:spLocks noChangeArrowheads="1"/>
              </p:cNvSpPr>
              <p:nvPr/>
            </p:nvSpPr>
            <p:spPr bwMode="auto">
              <a:xfrm>
                <a:off x="3621" y="3967"/>
                <a:ext cx="18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MD</a:t>
                </a:r>
                <a:endParaRPr lang="en-US" sz="4400"/>
              </a:p>
            </p:txBody>
          </p:sp>
          <p:sp>
            <p:nvSpPr>
              <p:cNvPr id="873546" name="Rectangle 74"/>
              <p:cNvSpPr>
                <a:spLocks noChangeArrowheads="1"/>
              </p:cNvSpPr>
              <p:nvPr/>
            </p:nvSpPr>
            <p:spPr bwMode="auto">
              <a:xfrm>
                <a:off x="3896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4</a:t>
                </a:r>
                <a:endParaRPr lang="en-US" sz="4400"/>
              </a:p>
            </p:txBody>
          </p:sp>
          <p:sp>
            <p:nvSpPr>
              <p:cNvPr id="873547" name="Rectangle 75"/>
              <p:cNvSpPr>
                <a:spLocks noChangeArrowheads="1"/>
              </p:cNvSpPr>
              <p:nvPr/>
            </p:nvSpPr>
            <p:spPr bwMode="auto">
              <a:xfrm>
                <a:off x="3846" y="3967"/>
                <a:ext cx="19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RW</a:t>
                </a:r>
                <a:endParaRPr lang="en-US" sz="4400"/>
              </a:p>
            </p:txBody>
          </p:sp>
          <p:sp>
            <p:nvSpPr>
              <p:cNvPr id="873548" name="Rectangle 76"/>
              <p:cNvSpPr>
                <a:spLocks noChangeArrowheads="1"/>
              </p:cNvSpPr>
              <p:nvPr/>
            </p:nvSpPr>
            <p:spPr bwMode="auto">
              <a:xfrm>
                <a:off x="4112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3</a:t>
                </a:r>
                <a:endParaRPr lang="en-US" sz="4400"/>
              </a:p>
            </p:txBody>
          </p:sp>
          <p:sp>
            <p:nvSpPr>
              <p:cNvPr id="873549" name="Rectangle 77"/>
              <p:cNvSpPr>
                <a:spLocks noChangeArrowheads="1"/>
              </p:cNvSpPr>
              <p:nvPr/>
            </p:nvSpPr>
            <p:spPr bwMode="auto">
              <a:xfrm>
                <a:off x="4053" y="3967"/>
                <a:ext cx="21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MW</a:t>
                </a:r>
                <a:endParaRPr lang="en-US" sz="4400"/>
              </a:p>
            </p:txBody>
          </p:sp>
          <p:sp>
            <p:nvSpPr>
              <p:cNvPr id="873550" name="Rectangle 78"/>
              <p:cNvSpPr>
                <a:spLocks noChangeArrowheads="1"/>
              </p:cNvSpPr>
              <p:nvPr/>
            </p:nvSpPr>
            <p:spPr bwMode="auto">
              <a:xfrm>
                <a:off x="4326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2</a:t>
                </a:r>
                <a:endParaRPr lang="en-US" sz="4400"/>
              </a:p>
            </p:txBody>
          </p:sp>
          <p:sp>
            <p:nvSpPr>
              <p:cNvPr id="873551" name="Rectangle 79"/>
              <p:cNvSpPr>
                <a:spLocks noChangeArrowheads="1"/>
              </p:cNvSpPr>
              <p:nvPr/>
            </p:nvSpPr>
            <p:spPr bwMode="auto">
              <a:xfrm>
                <a:off x="4295" y="3967"/>
                <a:ext cx="14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PL</a:t>
                </a:r>
                <a:endParaRPr lang="en-US" sz="4400"/>
              </a:p>
            </p:txBody>
          </p:sp>
          <p:sp>
            <p:nvSpPr>
              <p:cNvPr id="873552" name="Rectangle 80"/>
              <p:cNvSpPr>
                <a:spLocks noChangeArrowheads="1"/>
              </p:cNvSpPr>
              <p:nvPr/>
            </p:nvSpPr>
            <p:spPr bwMode="auto">
              <a:xfrm>
                <a:off x="4550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</a:t>
                </a:r>
                <a:endParaRPr lang="en-US" sz="4400"/>
              </a:p>
            </p:txBody>
          </p:sp>
          <p:sp>
            <p:nvSpPr>
              <p:cNvPr id="873553" name="Rectangle 81"/>
              <p:cNvSpPr>
                <a:spLocks noChangeArrowheads="1"/>
              </p:cNvSpPr>
              <p:nvPr/>
            </p:nvSpPr>
            <p:spPr bwMode="auto">
              <a:xfrm>
                <a:off x="4523" y="3967"/>
                <a:ext cx="13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JB</a:t>
                </a:r>
                <a:endParaRPr lang="en-US" sz="4400"/>
              </a:p>
            </p:txBody>
          </p:sp>
          <p:sp>
            <p:nvSpPr>
              <p:cNvPr id="873554" name="Rectangle 82"/>
              <p:cNvSpPr>
                <a:spLocks noChangeArrowheads="1"/>
              </p:cNvSpPr>
              <p:nvPr/>
            </p:nvSpPr>
            <p:spPr bwMode="auto">
              <a:xfrm>
                <a:off x="4774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0</a:t>
                </a:r>
                <a:endParaRPr lang="en-US" sz="4400"/>
              </a:p>
            </p:txBody>
          </p:sp>
          <p:sp>
            <p:nvSpPr>
              <p:cNvPr id="873555" name="Rectangle 83"/>
              <p:cNvSpPr>
                <a:spLocks noChangeArrowheads="1"/>
              </p:cNvSpPr>
              <p:nvPr/>
            </p:nvSpPr>
            <p:spPr bwMode="auto">
              <a:xfrm>
                <a:off x="4734" y="3967"/>
                <a:ext cx="1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BC</a:t>
                </a:r>
                <a:endParaRPr lang="en-US" sz="4400"/>
              </a:p>
            </p:txBody>
          </p:sp>
          <p:sp>
            <p:nvSpPr>
              <p:cNvPr id="873556" name="Rectangle 84"/>
              <p:cNvSpPr>
                <a:spLocks noChangeArrowheads="1"/>
              </p:cNvSpPr>
              <p:nvPr/>
            </p:nvSpPr>
            <p:spPr bwMode="auto">
              <a:xfrm>
                <a:off x="3013" y="1202"/>
                <a:ext cx="53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Instruction</a:t>
                </a:r>
                <a:endParaRPr lang="en-US" sz="4400"/>
              </a:p>
            </p:txBody>
          </p:sp>
          <p:sp>
            <p:nvSpPr>
              <p:cNvPr id="873557" name="Freeform 85"/>
              <p:cNvSpPr>
                <a:spLocks/>
              </p:cNvSpPr>
              <p:nvPr/>
            </p:nvSpPr>
            <p:spPr bwMode="auto">
              <a:xfrm>
                <a:off x="1945" y="1316"/>
                <a:ext cx="2526" cy="343"/>
              </a:xfrm>
              <a:custGeom>
                <a:avLst/>
                <a:gdLst/>
                <a:ahLst/>
                <a:cxnLst>
                  <a:cxn ang="0">
                    <a:pos x="1172" y="334"/>
                  </a:cxn>
                  <a:cxn ang="0">
                    <a:pos x="0" y="334"/>
                  </a:cxn>
                  <a:cxn ang="0">
                    <a:pos x="0" y="0"/>
                  </a:cxn>
                  <a:cxn ang="0">
                    <a:pos x="1172" y="0"/>
                  </a:cxn>
                  <a:cxn ang="0">
                    <a:pos x="2500" y="0"/>
                  </a:cxn>
                  <a:cxn ang="0">
                    <a:pos x="2500" y="334"/>
                  </a:cxn>
                  <a:cxn ang="0">
                    <a:pos x="1172" y="334"/>
                  </a:cxn>
                </a:cxnLst>
                <a:rect l="0" t="0" r="r" b="b"/>
                <a:pathLst>
                  <a:path w="2500" h="334">
                    <a:moveTo>
                      <a:pt x="1172" y="334"/>
                    </a:moveTo>
                    <a:lnTo>
                      <a:pt x="0" y="334"/>
                    </a:lnTo>
                    <a:lnTo>
                      <a:pt x="0" y="0"/>
                    </a:lnTo>
                    <a:lnTo>
                      <a:pt x="1172" y="0"/>
                    </a:lnTo>
                    <a:lnTo>
                      <a:pt x="2500" y="0"/>
                    </a:lnTo>
                    <a:lnTo>
                      <a:pt x="2500" y="334"/>
                    </a:lnTo>
                    <a:lnTo>
                      <a:pt x="1172" y="334"/>
                    </a:lnTo>
                    <a:close/>
                  </a:path>
                </a:pathLst>
              </a:custGeom>
              <a:noFill/>
              <a:ln w="15875" cap="flat">
                <a:solidFill>
                  <a:srgbClr val="00A0C6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58" name="Rectangle 86"/>
              <p:cNvSpPr>
                <a:spLocks noChangeArrowheads="1"/>
              </p:cNvSpPr>
              <p:nvPr/>
            </p:nvSpPr>
            <p:spPr bwMode="auto">
              <a:xfrm>
                <a:off x="2424" y="1392"/>
                <a:ext cx="36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Opcode</a:t>
                </a:r>
                <a:endParaRPr lang="en-US" sz="4400"/>
              </a:p>
            </p:txBody>
          </p:sp>
          <p:sp>
            <p:nvSpPr>
              <p:cNvPr id="873559" name="Rectangle 87"/>
              <p:cNvSpPr>
                <a:spLocks noChangeArrowheads="1"/>
              </p:cNvSpPr>
              <p:nvPr/>
            </p:nvSpPr>
            <p:spPr bwMode="auto">
              <a:xfrm>
                <a:off x="3297" y="1395"/>
                <a:ext cx="16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DR</a:t>
                </a:r>
                <a:endParaRPr lang="en-US" sz="4400"/>
              </a:p>
            </p:txBody>
          </p:sp>
          <p:sp>
            <p:nvSpPr>
              <p:cNvPr id="873560" name="Rectangle 88"/>
              <p:cNvSpPr>
                <a:spLocks noChangeArrowheads="1"/>
              </p:cNvSpPr>
              <p:nvPr/>
            </p:nvSpPr>
            <p:spPr bwMode="auto">
              <a:xfrm>
                <a:off x="3747" y="1395"/>
                <a:ext cx="14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SA</a:t>
                </a:r>
                <a:endParaRPr lang="en-US" sz="4400"/>
              </a:p>
            </p:txBody>
          </p:sp>
          <p:sp>
            <p:nvSpPr>
              <p:cNvPr id="873561" name="Rectangle 89"/>
              <p:cNvSpPr>
                <a:spLocks noChangeArrowheads="1"/>
              </p:cNvSpPr>
              <p:nvPr/>
            </p:nvSpPr>
            <p:spPr bwMode="auto">
              <a:xfrm>
                <a:off x="4197" y="1395"/>
                <a:ext cx="13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SB</a:t>
                </a:r>
                <a:endParaRPr lang="en-US" sz="4400"/>
              </a:p>
            </p:txBody>
          </p:sp>
          <p:sp>
            <p:nvSpPr>
              <p:cNvPr id="873562" name="Rectangle 90"/>
              <p:cNvSpPr>
                <a:spLocks noChangeArrowheads="1"/>
              </p:cNvSpPr>
              <p:nvPr/>
            </p:nvSpPr>
            <p:spPr bwMode="auto">
              <a:xfrm>
                <a:off x="3094" y="4161"/>
                <a:ext cx="650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Control word</a:t>
                </a:r>
                <a:endParaRPr lang="en-US" sz="4400"/>
              </a:p>
            </p:txBody>
          </p:sp>
          <p:sp>
            <p:nvSpPr>
              <p:cNvPr id="873563" name="Rectangle 91"/>
              <p:cNvSpPr>
                <a:spLocks noChangeArrowheads="1"/>
              </p:cNvSpPr>
              <p:nvPr/>
            </p:nvSpPr>
            <p:spPr bwMode="auto">
              <a:xfrm>
                <a:off x="1767" y="3681"/>
                <a:ext cx="3133" cy="460"/>
              </a:xfrm>
              <a:prstGeom prst="rect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64" name="Rectangle 92"/>
              <p:cNvSpPr>
                <a:spLocks noChangeArrowheads="1"/>
              </p:cNvSpPr>
              <p:nvPr/>
            </p:nvSpPr>
            <p:spPr bwMode="auto">
              <a:xfrm>
                <a:off x="2062" y="1546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15</a:t>
                </a:r>
                <a:endParaRPr lang="en-US" sz="4400"/>
              </a:p>
            </p:txBody>
          </p:sp>
          <p:sp>
            <p:nvSpPr>
              <p:cNvPr id="873565" name="Rectangle 93"/>
              <p:cNvSpPr>
                <a:spLocks noChangeArrowheads="1"/>
              </p:cNvSpPr>
              <p:nvPr/>
            </p:nvSpPr>
            <p:spPr bwMode="auto">
              <a:xfrm>
                <a:off x="2219" y="1546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14</a:t>
                </a:r>
                <a:endParaRPr lang="en-US" sz="4400"/>
              </a:p>
            </p:txBody>
          </p:sp>
          <p:sp>
            <p:nvSpPr>
              <p:cNvPr id="873566" name="Rectangle 94"/>
              <p:cNvSpPr>
                <a:spLocks noChangeArrowheads="1"/>
              </p:cNvSpPr>
              <p:nvPr/>
            </p:nvSpPr>
            <p:spPr bwMode="auto">
              <a:xfrm>
                <a:off x="2376" y="1546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13</a:t>
                </a:r>
                <a:endParaRPr lang="en-US" sz="4400"/>
              </a:p>
            </p:txBody>
          </p:sp>
          <p:sp>
            <p:nvSpPr>
              <p:cNvPr id="873567" name="Rectangle 95"/>
              <p:cNvSpPr>
                <a:spLocks noChangeArrowheads="1"/>
              </p:cNvSpPr>
              <p:nvPr/>
            </p:nvSpPr>
            <p:spPr bwMode="auto">
              <a:xfrm>
                <a:off x="2534" y="1546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12</a:t>
                </a:r>
                <a:endParaRPr lang="en-US" sz="4400"/>
              </a:p>
            </p:txBody>
          </p:sp>
          <p:sp>
            <p:nvSpPr>
              <p:cNvPr id="873568" name="Rectangle 96"/>
              <p:cNvSpPr>
                <a:spLocks noChangeArrowheads="1"/>
              </p:cNvSpPr>
              <p:nvPr/>
            </p:nvSpPr>
            <p:spPr bwMode="auto">
              <a:xfrm>
                <a:off x="2690" y="1546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11</a:t>
                </a:r>
                <a:endParaRPr lang="en-US" sz="4400"/>
              </a:p>
            </p:txBody>
          </p:sp>
          <p:sp>
            <p:nvSpPr>
              <p:cNvPr id="873569" name="Rectangle 97"/>
              <p:cNvSpPr>
                <a:spLocks noChangeArrowheads="1"/>
              </p:cNvSpPr>
              <p:nvPr/>
            </p:nvSpPr>
            <p:spPr bwMode="auto">
              <a:xfrm>
                <a:off x="2848" y="1546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10</a:t>
                </a:r>
                <a:endParaRPr lang="en-US" sz="4400"/>
              </a:p>
            </p:txBody>
          </p:sp>
          <p:sp>
            <p:nvSpPr>
              <p:cNvPr id="873570" name="Rectangle 98"/>
              <p:cNvSpPr>
                <a:spLocks noChangeArrowheads="1"/>
              </p:cNvSpPr>
              <p:nvPr/>
            </p:nvSpPr>
            <p:spPr bwMode="auto">
              <a:xfrm>
                <a:off x="3026" y="1547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9</a:t>
                </a:r>
                <a:endParaRPr lang="en-US" sz="4400"/>
              </a:p>
            </p:txBody>
          </p:sp>
          <p:sp>
            <p:nvSpPr>
              <p:cNvPr id="873571" name="Rectangle 99"/>
              <p:cNvSpPr>
                <a:spLocks noChangeArrowheads="1"/>
              </p:cNvSpPr>
              <p:nvPr/>
            </p:nvSpPr>
            <p:spPr bwMode="auto">
              <a:xfrm>
                <a:off x="3300" y="1545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8</a:t>
                </a:r>
                <a:endParaRPr lang="en-US" sz="4400"/>
              </a:p>
            </p:txBody>
          </p:sp>
          <p:sp>
            <p:nvSpPr>
              <p:cNvPr id="873572" name="Rectangle 100"/>
              <p:cNvSpPr>
                <a:spLocks noChangeArrowheads="1"/>
              </p:cNvSpPr>
              <p:nvPr/>
            </p:nvSpPr>
            <p:spPr bwMode="auto">
              <a:xfrm>
                <a:off x="3341" y="1545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–</a:t>
                </a:r>
                <a:endParaRPr lang="en-US" sz="4400"/>
              </a:p>
            </p:txBody>
          </p:sp>
          <p:sp>
            <p:nvSpPr>
              <p:cNvPr id="873573" name="Rectangle 101"/>
              <p:cNvSpPr>
                <a:spLocks noChangeArrowheads="1"/>
              </p:cNvSpPr>
              <p:nvPr/>
            </p:nvSpPr>
            <p:spPr bwMode="auto">
              <a:xfrm>
                <a:off x="3381" y="1545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6</a:t>
                </a:r>
                <a:endParaRPr lang="en-US" sz="4400"/>
              </a:p>
            </p:txBody>
          </p:sp>
          <p:sp>
            <p:nvSpPr>
              <p:cNvPr id="873574" name="Rectangle 102"/>
              <p:cNvSpPr>
                <a:spLocks noChangeArrowheads="1"/>
              </p:cNvSpPr>
              <p:nvPr/>
            </p:nvSpPr>
            <p:spPr bwMode="auto">
              <a:xfrm>
                <a:off x="3743" y="1544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5</a:t>
                </a:r>
                <a:endParaRPr lang="en-US" sz="4400"/>
              </a:p>
            </p:txBody>
          </p:sp>
          <p:sp>
            <p:nvSpPr>
              <p:cNvPr id="873575" name="Rectangle 103"/>
              <p:cNvSpPr>
                <a:spLocks noChangeArrowheads="1"/>
              </p:cNvSpPr>
              <p:nvPr/>
            </p:nvSpPr>
            <p:spPr bwMode="auto">
              <a:xfrm>
                <a:off x="3784" y="1544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–</a:t>
                </a:r>
                <a:endParaRPr lang="en-US" sz="4400"/>
              </a:p>
            </p:txBody>
          </p:sp>
          <p:sp>
            <p:nvSpPr>
              <p:cNvPr id="873576" name="Rectangle 104"/>
              <p:cNvSpPr>
                <a:spLocks noChangeArrowheads="1"/>
              </p:cNvSpPr>
              <p:nvPr/>
            </p:nvSpPr>
            <p:spPr bwMode="auto">
              <a:xfrm>
                <a:off x="3825" y="1544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3</a:t>
                </a:r>
                <a:endParaRPr lang="en-US" sz="4400"/>
              </a:p>
            </p:txBody>
          </p:sp>
          <p:sp>
            <p:nvSpPr>
              <p:cNvPr id="873577" name="Rectangle 105"/>
              <p:cNvSpPr>
                <a:spLocks noChangeArrowheads="1"/>
              </p:cNvSpPr>
              <p:nvPr/>
            </p:nvSpPr>
            <p:spPr bwMode="auto">
              <a:xfrm>
                <a:off x="4186" y="1545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2</a:t>
                </a:r>
                <a:endParaRPr lang="en-US" sz="4400"/>
              </a:p>
            </p:txBody>
          </p:sp>
          <p:sp>
            <p:nvSpPr>
              <p:cNvPr id="873578" name="Rectangle 106"/>
              <p:cNvSpPr>
                <a:spLocks noChangeArrowheads="1"/>
              </p:cNvSpPr>
              <p:nvPr/>
            </p:nvSpPr>
            <p:spPr bwMode="auto">
              <a:xfrm>
                <a:off x="4227" y="1545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–</a:t>
                </a:r>
                <a:endParaRPr lang="en-US" sz="4400"/>
              </a:p>
            </p:txBody>
          </p:sp>
          <p:sp>
            <p:nvSpPr>
              <p:cNvPr id="873579" name="Rectangle 107"/>
              <p:cNvSpPr>
                <a:spLocks noChangeArrowheads="1"/>
              </p:cNvSpPr>
              <p:nvPr/>
            </p:nvSpPr>
            <p:spPr bwMode="auto">
              <a:xfrm>
                <a:off x="4268" y="1545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0</a:t>
                </a:r>
                <a:endParaRPr lang="en-US" sz="4400"/>
              </a:p>
            </p:txBody>
          </p:sp>
        </p:grpSp>
        <p:sp>
          <p:nvSpPr>
            <p:cNvPr id="873580" name="Text Box 108"/>
            <p:cNvSpPr txBox="1">
              <a:spLocks noChangeArrowheads="1"/>
            </p:cNvSpPr>
            <p:nvPr/>
          </p:nvSpPr>
          <p:spPr bwMode="auto">
            <a:xfrm>
              <a:off x="1602" y="956"/>
              <a:ext cx="10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1 1  0   0   0  0  0</a:t>
              </a:r>
            </a:p>
          </p:txBody>
        </p:sp>
        <p:sp>
          <p:nvSpPr>
            <p:cNvPr id="873581" name="Text Box 109"/>
            <p:cNvSpPr txBox="1">
              <a:spLocks noChangeArrowheads="1"/>
            </p:cNvSpPr>
            <p:nvPr/>
          </p:nvSpPr>
          <p:spPr bwMode="auto">
            <a:xfrm>
              <a:off x="2526" y="348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73582" name="Text Box 110"/>
            <p:cNvSpPr txBox="1">
              <a:spLocks noChangeArrowheads="1"/>
            </p:cNvSpPr>
            <p:nvPr/>
          </p:nvSpPr>
          <p:spPr bwMode="auto">
            <a:xfrm>
              <a:off x="3414" y="347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73583" name="Text Box 111"/>
            <p:cNvSpPr txBox="1">
              <a:spLocks noChangeArrowheads="1"/>
            </p:cNvSpPr>
            <p:nvPr/>
          </p:nvSpPr>
          <p:spPr bwMode="auto">
            <a:xfrm>
              <a:off x="2694" y="3488"/>
              <a:ext cx="5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0 0 0 0</a:t>
              </a:r>
            </a:p>
          </p:txBody>
        </p:sp>
        <p:sp>
          <p:nvSpPr>
            <p:cNvPr id="873584" name="Text Box 112"/>
            <p:cNvSpPr txBox="1">
              <a:spLocks noChangeArrowheads="1"/>
            </p:cNvSpPr>
            <p:nvPr/>
          </p:nvSpPr>
          <p:spPr bwMode="auto">
            <a:xfrm>
              <a:off x="3180" y="348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73585" name="Text Box 113"/>
            <p:cNvSpPr txBox="1">
              <a:spLocks noChangeArrowheads="1"/>
            </p:cNvSpPr>
            <p:nvPr/>
          </p:nvSpPr>
          <p:spPr bwMode="auto">
            <a:xfrm>
              <a:off x="3840" y="347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73586" name="Text Box 114"/>
            <p:cNvSpPr txBox="1">
              <a:spLocks noChangeArrowheads="1"/>
            </p:cNvSpPr>
            <p:nvPr/>
          </p:nvSpPr>
          <p:spPr bwMode="auto">
            <a:xfrm>
              <a:off x="3636" y="347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73587" name="Text Box 115"/>
            <p:cNvSpPr txBox="1">
              <a:spLocks noChangeArrowheads="1"/>
            </p:cNvSpPr>
            <p:nvPr/>
          </p:nvSpPr>
          <p:spPr bwMode="auto">
            <a:xfrm>
              <a:off x="4062" y="347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73588" name="Text Box 116"/>
            <p:cNvSpPr txBox="1">
              <a:spLocks noChangeArrowheads="1"/>
            </p:cNvSpPr>
            <p:nvPr/>
          </p:nvSpPr>
          <p:spPr bwMode="auto">
            <a:xfrm>
              <a:off x="4278" y="347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4"/>
          <p:cNvGrpSpPr>
            <a:grpSpLocks/>
          </p:cNvGrpSpPr>
          <p:nvPr/>
        </p:nvGrpSpPr>
        <p:grpSpPr bwMode="auto">
          <a:xfrm>
            <a:off x="-11113" y="100013"/>
            <a:ext cx="8688388" cy="6661150"/>
            <a:chOff x="-7" y="63"/>
            <a:chExt cx="5473" cy="4196"/>
          </a:xfrm>
        </p:grpSpPr>
        <p:sp>
          <p:nvSpPr>
            <p:cNvPr id="869379" name="Rectangle 3"/>
            <p:cNvSpPr>
              <a:spLocks noChangeArrowheads="1"/>
            </p:cNvSpPr>
            <p:nvPr/>
          </p:nvSpPr>
          <p:spPr bwMode="auto">
            <a:xfrm>
              <a:off x="127" y="65"/>
              <a:ext cx="1774" cy="2774"/>
            </a:xfrm>
            <a:prstGeom prst="rect">
              <a:avLst/>
            </a:prstGeom>
            <a:solidFill>
              <a:srgbClr val="E5F5F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380" name="Freeform 4"/>
            <p:cNvSpPr>
              <a:spLocks/>
            </p:cNvSpPr>
            <p:nvPr/>
          </p:nvSpPr>
          <p:spPr bwMode="auto">
            <a:xfrm>
              <a:off x="1901" y="63"/>
              <a:ext cx="1642" cy="418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642" y="0"/>
                </a:cxn>
                <a:cxn ang="0">
                  <a:pos x="1642" y="4188"/>
                </a:cxn>
                <a:cxn ang="0">
                  <a:pos x="0" y="4188"/>
                </a:cxn>
                <a:cxn ang="0">
                  <a:pos x="0" y="276"/>
                </a:cxn>
                <a:cxn ang="0">
                  <a:pos x="0" y="2"/>
                </a:cxn>
              </a:cxnLst>
              <a:rect l="0" t="0" r="r" b="b"/>
              <a:pathLst>
                <a:path w="1642" h="4188">
                  <a:moveTo>
                    <a:pt x="0" y="2"/>
                  </a:moveTo>
                  <a:lnTo>
                    <a:pt x="1642" y="0"/>
                  </a:lnTo>
                  <a:lnTo>
                    <a:pt x="1642" y="4188"/>
                  </a:lnTo>
                  <a:lnTo>
                    <a:pt x="0" y="4188"/>
                  </a:lnTo>
                  <a:lnTo>
                    <a:pt x="0" y="27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381" name="Line 5"/>
            <p:cNvSpPr>
              <a:spLocks noChangeShapeType="1"/>
            </p:cNvSpPr>
            <p:nvPr/>
          </p:nvSpPr>
          <p:spPr bwMode="auto">
            <a:xfrm>
              <a:off x="3007" y="1433"/>
              <a:ext cx="1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382" name="Freeform 6"/>
            <p:cNvSpPr>
              <a:spLocks/>
            </p:cNvSpPr>
            <p:nvPr/>
          </p:nvSpPr>
          <p:spPr bwMode="auto">
            <a:xfrm>
              <a:off x="2989" y="1751"/>
              <a:ext cx="38" cy="62"/>
            </a:xfrm>
            <a:custGeom>
              <a:avLst/>
              <a:gdLst/>
              <a:ahLst/>
              <a:cxnLst>
                <a:cxn ang="0">
                  <a:pos x="9" y="5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3" y="15"/>
                </a:cxn>
                <a:cxn ang="0">
                  <a:pos x="9" y="31"/>
                </a:cxn>
                <a:cxn ang="0">
                  <a:pos x="6" y="1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9" y="5"/>
                </a:cxn>
              </a:cxnLst>
              <a:rect l="0" t="0" r="r" b="b"/>
              <a:pathLst>
                <a:path w="19" h="31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1" y="26"/>
                    <a:pt x="9" y="31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383" name="Freeform 7"/>
            <p:cNvSpPr>
              <a:spLocks/>
            </p:cNvSpPr>
            <p:nvPr/>
          </p:nvSpPr>
          <p:spPr bwMode="auto">
            <a:xfrm>
              <a:off x="2137" y="1561"/>
              <a:ext cx="756" cy="2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6" y="0"/>
                </a:cxn>
                <a:cxn ang="0">
                  <a:pos x="756" y="206"/>
                </a:cxn>
              </a:cxnLst>
              <a:rect l="0" t="0" r="r" b="b"/>
              <a:pathLst>
                <a:path w="756" h="206">
                  <a:moveTo>
                    <a:pt x="0" y="0"/>
                  </a:moveTo>
                  <a:lnTo>
                    <a:pt x="756" y="0"/>
                  </a:lnTo>
                  <a:lnTo>
                    <a:pt x="756" y="2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384" name="Freeform 8"/>
            <p:cNvSpPr>
              <a:spLocks/>
            </p:cNvSpPr>
            <p:nvPr/>
          </p:nvSpPr>
          <p:spPr bwMode="auto">
            <a:xfrm>
              <a:off x="2875" y="1751"/>
              <a:ext cx="38" cy="62"/>
            </a:xfrm>
            <a:custGeom>
              <a:avLst/>
              <a:gdLst/>
              <a:ahLst/>
              <a:cxnLst>
                <a:cxn ang="0">
                  <a:pos x="9" y="5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3" y="15"/>
                </a:cxn>
                <a:cxn ang="0">
                  <a:pos x="9" y="31"/>
                </a:cxn>
                <a:cxn ang="0">
                  <a:pos x="6" y="1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9" y="5"/>
                </a:cxn>
              </a:cxnLst>
              <a:rect l="0" t="0" r="r" b="b"/>
              <a:pathLst>
                <a:path w="19" h="31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0" y="26"/>
                    <a:pt x="9" y="31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385" name="Line 9"/>
            <p:cNvSpPr>
              <a:spLocks noChangeShapeType="1"/>
            </p:cNvSpPr>
            <p:nvPr/>
          </p:nvSpPr>
          <p:spPr bwMode="auto">
            <a:xfrm>
              <a:off x="2759" y="1433"/>
              <a:ext cx="1" cy="11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386" name="Freeform 10"/>
            <p:cNvSpPr>
              <a:spLocks/>
            </p:cNvSpPr>
            <p:nvPr/>
          </p:nvSpPr>
          <p:spPr bwMode="auto">
            <a:xfrm>
              <a:off x="2741" y="2527"/>
              <a:ext cx="38" cy="64"/>
            </a:xfrm>
            <a:custGeom>
              <a:avLst/>
              <a:gdLst/>
              <a:ahLst/>
              <a:cxnLst>
                <a:cxn ang="0">
                  <a:pos x="9" y="6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13" y="16"/>
                </a:cxn>
                <a:cxn ang="0">
                  <a:pos x="9" y="32"/>
                </a:cxn>
                <a:cxn ang="0">
                  <a:pos x="6" y="16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9" y="6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387" name="Freeform 11"/>
            <p:cNvSpPr>
              <a:spLocks/>
            </p:cNvSpPr>
            <p:nvPr/>
          </p:nvSpPr>
          <p:spPr bwMode="auto">
            <a:xfrm>
              <a:off x="2256" y="903"/>
              <a:ext cx="823" cy="3228"/>
            </a:xfrm>
            <a:custGeom>
              <a:avLst/>
              <a:gdLst/>
              <a:ahLst/>
              <a:cxnLst>
                <a:cxn ang="0">
                  <a:pos x="823" y="3158"/>
                </a:cxn>
                <a:cxn ang="0">
                  <a:pos x="823" y="3224"/>
                </a:cxn>
                <a:cxn ang="0">
                  <a:pos x="0" y="3228"/>
                </a:cxn>
                <a:cxn ang="0">
                  <a:pos x="0" y="0"/>
                </a:cxn>
                <a:cxn ang="0">
                  <a:pos x="637" y="0"/>
                </a:cxn>
                <a:cxn ang="0">
                  <a:pos x="637" y="94"/>
                </a:cxn>
              </a:cxnLst>
              <a:rect l="0" t="0" r="r" b="b"/>
              <a:pathLst>
                <a:path w="823" h="3228">
                  <a:moveTo>
                    <a:pt x="823" y="3158"/>
                  </a:moveTo>
                  <a:lnTo>
                    <a:pt x="823" y="3224"/>
                  </a:lnTo>
                  <a:lnTo>
                    <a:pt x="0" y="3228"/>
                  </a:lnTo>
                  <a:lnTo>
                    <a:pt x="0" y="0"/>
                  </a:lnTo>
                  <a:lnTo>
                    <a:pt x="637" y="0"/>
                  </a:lnTo>
                  <a:lnTo>
                    <a:pt x="637" y="9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388" name="Freeform 12"/>
            <p:cNvSpPr>
              <a:spLocks/>
            </p:cNvSpPr>
            <p:nvPr/>
          </p:nvSpPr>
          <p:spPr bwMode="auto">
            <a:xfrm>
              <a:off x="2875" y="979"/>
              <a:ext cx="38" cy="64"/>
            </a:xfrm>
            <a:custGeom>
              <a:avLst/>
              <a:gdLst/>
              <a:ahLst/>
              <a:cxnLst>
                <a:cxn ang="0">
                  <a:pos x="9" y="6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13" y="16"/>
                </a:cxn>
                <a:cxn ang="0">
                  <a:pos x="9" y="32"/>
                </a:cxn>
                <a:cxn ang="0">
                  <a:pos x="6" y="16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9" y="6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2"/>
                    <a:pt x="10" y="27"/>
                    <a:pt x="9" y="32"/>
                  </a:cubicBezTo>
                  <a:cubicBezTo>
                    <a:pt x="8" y="27"/>
                    <a:pt x="7" y="22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389" name="Freeform 13"/>
            <p:cNvSpPr>
              <a:spLocks/>
            </p:cNvSpPr>
            <p:nvPr/>
          </p:nvSpPr>
          <p:spPr bwMode="auto">
            <a:xfrm>
              <a:off x="2955" y="2009"/>
              <a:ext cx="878" cy="5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6"/>
                </a:cxn>
                <a:cxn ang="0">
                  <a:pos x="878" y="386"/>
                </a:cxn>
                <a:cxn ang="0">
                  <a:pos x="878" y="536"/>
                </a:cxn>
              </a:cxnLst>
              <a:rect l="0" t="0" r="r" b="b"/>
              <a:pathLst>
                <a:path w="878" h="536">
                  <a:moveTo>
                    <a:pt x="0" y="0"/>
                  </a:moveTo>
                  <a:lnTo>
                    <a:pt x="0" y="386"/>
                  </a:lnTo>
                  <a:lnTo>
                    <a:pt x="878" y="386"/>
                  </a:lnTo>
                  <a:lnTo>
                    <a:pt x="878" y="53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390" name="Freeform 14"/>
            <p:cNvSpPr>
              <a:spLocks/>
            </p:cNvSpPr>
            <p:nvPr/>
          </p:nvSpPr>
          <p:spPr bwMode="auto">
            <a:xfrm>
              <a:off x="3813" y="2527"/>
              <a:ext cx="40" cy="64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19" y="0"/>
                </a:cxn>
                <a:cxn ang="0">
                  <a:pos x="20" y="1"/>
                </a:cxn>
                <a:cxn ang="0">
                  <a:pos x="14" y="16"/>
                </a:cxn>
                <a:cxn ang="0">
                  <a:pos x="10" y="32"/>
                </a:cxn>
                <a:cxn ang="0">
                  <a:pos x="7" y="16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0" y="6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391" name="Freeform 15"/>
            <p:cNvSpPr>
              <a:spLocks/>
            </p:cNvSpPr>
            <p:nvPr/>
          </p:nvSpPr>
          <p:spPr bwMode="auto">
            <a:xfrm>
              <a:off x="981" y="135"/>
              <a:ext cx="3252" cy="2410"/>
            </a:xfrm>
            <a:custGeom>
              <a:avLst/>
              <a:gdLst/>
              <a:ahLst/>
              <a:cxnLst>
                <a:cxn ang="0">
                  <a:pos x="3252" y="2410"/>
                </a:cxn>
                <a:cxn ang="0">
                  <a:pos x="3252" y="2070"/>
                </a:cxn>
                <a:cxn ang="0">
                  <a:pos x="1778" y="2070"/>
                </a:cxn>
                <a:cxn ang="0">
                  <a:pos x="1234" y="2070"/>
                </a:cxn>
                <a:cxn ang="0">
                  <a:pos x="1234" y="0"/>
                </a:cxn>
                <a:cxn ang="0">
                  <a:pos x="0" y="0"/>
                </a:cxn>
                <a:cxn ang="0">
                  <a:pos x="0" y="214"/>
                </a:cxn>
              </a:cxnLst>
              <a:rect l="0" t="0" r="r" b="b"/>
              <a:pathLst>
                <a:path w="3252" h="2410">
                  <a:moveTo>
                    <a:pt x="3252" y="2410"/>
                  </a:moveTo>
                  <a:lnTo>
                    <a:pt x="3252" y="2070"/>
                  </a:lnTo>
                  <a:lnTo>
                    <a:pt x="1778" y="2070"/>
                  </a:lnTo>
                  <a:lnTo>
                    <a:pt x="1234" y="2070"/>
                  </a:lnTo>
                  <a:lnTo>
                    <a:pt x="1234" y="0"/>
                  </a:lnTo>
                  <a:lnTo>
                    <a:pt x="0" y="0"/>
                  </a:lnTo>
                  <a:lnTo>
                    <a:pt x="0" y="21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392" name="Freeform 16"/>
            <p:cNvSpPr>
              <a:spLocks/>
            </p:cNvSpPr>
            <p:nvPr/>
          </p:nvSpPr>
          <p:spPr bwMode="auto">
            <a:xfrm>
              <a:off x="4215" y="2527"/>
              <a:ext cx="38" cy="64"/>
            </a:xfrm>
            <a:custGeom>
              <a:avLst/>
              <a:gdLst/>
              <a:ahLst/>
              <a:cxnLst>
                <a:cxn ang="0">
                  <a:pos x="9" y="6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13" y="16"/>
                </a:cxn>
                <a:cxn ang="0">
                  <a:pos x="9" y="32"/>
                </a:cxn>
                <a:cxn ang="0">
                  <a:pos x="6" y="16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9" y="6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393" name="Freeform 17"/>
            <p:cNvSpPr>
              <a:spLocks/>
            </p:cNvSpPr>
            <p:nvPr/>
          </p:nvSpPr>
          <p:spPr bwMode="auto">
            <a:xfrm>
              <a:off x="961" y="333"/>
              <a:ext cx="40" cy="64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14" y="16"/>
                </a:cxn>
                <a:cxn ang="0">
                  <a:pos x="10" y="32"/>
                </a:cxn>
                <a:cxn ang="0">
                  <a:pos x="7" y="16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0" y="6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394" name="Line 18"/>
            <p:cNvSpPr>
              <a:spLocks noChangeShapeType="1"/>
            </p:cNvSpPr>
            <p:nvPr/>
          </p:nvSpPr>
          <p:spPr bwMode="auto">
            <a:xfrm>
              <a:off x="3279" y="2395"/>
              <a:ext cx="1" cy="1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395" name="Freeform 19"/>
            <p:cNvSpPr>
              <a:spLocks/>
            </p:cNvSpPr>
            <p:nvPr/>
          </p:nvSpPr>
          <p:spPr bwMode="auto">
            <a:xfrm>
              <a:off x="3261" y="2527"/>
              <a:ext cx="38" cy="64"/>
            </a:xfrm>
            <a:custGeom>
              <a:avLst/>
              <a:gdLst/>
              <a:ahLst/>
              <a:cxnLst>
                <a:cxn ang="0">
                  <a:pos x="9" y="6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13" y="16"/>
                </a:cxn>
                <a:cxn ang="0">
                  <a:pos x="9" y="32"/>
                </a:cxn>
                <a:cxn ang="0">
                  <a:pos x="6" y="16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9" y="6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396" name="Line 20"/>
            <p:cNvSpPr>
              <a:spLocks noChangeShapeType="1"/>
            </p:cNvSpPr>
            <p:nvPr/>
          </p:nvSpPr>
          <p:spPr bwMode="auto">
            <a:xfrm>
              <a:off x="3017" y="3363"/>
              <a:ext cx="1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397" name="Freeform 21"/>
            <p:cNvSpPr>
              <a:spLocks/>
            </p:cNvSpPr>
            <p:nvPr/>
          </p:nvSpPr>
          <p:spPr bwMode="auto">
            <a:xfrm>
              <a:off x="2999" y="3779"/>
              <a:ext cx="38" cy="64"/>
            </a:xfrm>
            <a:custGeom>
              <a:avLst/>
              <a:gdLst/>
              <a:ahLst/>
              <a:cxnLst>
                <a:cxn ang="0">
                  <a:pos x="9" y="5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3" y="15"/>
                </a:cxn>
                <a:cxn ang="0">
                  <a:pos x="9" y="32"/>
                </a:cxn>
                <a:cxn ang="0">
                  <a:pos x="6" y="1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9" y="5"/>
                </a:cxn>
              </a:cxnLst>
              <a:rect l="0" t="0" r="r" b="b"/>
              <a:pathLst>
                <a:path w="19" h="32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0" y="26"/>
                    <a:pt x="9" y="32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398" name="Freeform 22"/>
            <p:cNvSpPr>
              <a:spLocks/>
            </p:cNvSpPr>
            <p:nvPr/>
          </p:nvSpPr>
          <p:spPr bwMode="auto">
            <a:xfrm>
              <a:off x="3127" y="3231"/>
              <a:ext cx="930" cy="564"/>
            </a:xfrm>
            <a:custGeom>
              <a:avLst/>
              <a:gdLst/>
              <a:ahLst/>
              <a:cxnLst>
                <a:cxn ang="0">
                  <a:pos x="930" y="0"/>
                </a:cxn>
                <a:cxn ang="0">
                  <a:pos x="930" y="386"/>
                </a:cxn>
                <a:cxn ang="0">
                  <a:pos x="0" y="386"/>
                </a:cxn>
                <a:cxn ang="0">
                  <a:pos x="0" y="564"/>
                </a:cxn>
              </a:cxnLst>
              <a:rect l="0" t="0" r="r" b="b"/>
              <a:pathLst>
                <a:path w="930" h="564">
                  <a:moveTo>
                    <a:pt x="930" y="0"/>
                  </a:moveTo>
                  <a:lnTo>
                    <a:pt x="930" y="386"/>
                  </a:lnTo>
                  <a:lnTo>
                    <a:pt x="0" y="386"/>
                  </a:lnTo>
                  <a:lnTo>
                    <a:pt x="0" y="56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399" name="Freeform 23"/>
            <p:cNvSpPr>
              <a:spLocks/>
            </p:cNvSpPr>
            <p:nvPr/>
          </p:nvSpPr>
          <p:spPr bwMode="auto">
            <a:xfrm>
              <a:off x="3107" y="3779"/>
              <a:ext cx="40" cy="64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14" y="15"/>
                </a:cxn>
                <a:cxn ang="0">
                  <a:pos x="10" y="32"/>
                </a:cxn>
                <a:cxn ang="0">
                  <a:pos x="7" y="15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0" y="5"/>
                </a:cxn>
              </a:cxnLst>
              <a:rect l="0" t="0" r="r" b="b"/>
              <a:pathLst>
                <a:path w="20" h="32">
                  <a:moveTo>
                    <a:pt x="10" y="5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21"/>
                    <a:pt x="11" y="26"/>
                    <a:pt x="10" y="32"/>
                  </a:cubicBezTo>
                  <a:cubicBezTo>
                    <a:pt x="9" y="26"/>
                    <a:pt x="8" y="21"/>
                    <a:pt x="7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00" name="Line 24"/>
            <p:cNvSpPr>
              <a:spLocks noChangeShapeType="1"/>
            </p:cNvSpPr>
            <p:nvPr/>
          </p:nvSpPr>
          <p:spPr bwMode="auto">
            <a:xfrm>
              <a:off x="4033" y="2457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01" name="Freeform 25"/>
            <p:cNvSpPr>
              <a:spLocks/>
            </p:cNvSpPr>
            <p:nvPr/>
          </p:nvSpPr>
          <p:spPr bwMode="auto">
            <a:xfrm>
              <a:off x="4015" y="2533"/>
              <a:ext cx="34" cy="58"/>
            </a:xfrm>
            <a:custGeom>
              <a:avLst/>
              <a:gdLst/>
              <a:ahLst/>
              <a:cxnLst>
                <a:cxn ang="0">
                  <a:pos x="9" y="5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12" y="14"/>
                </a:cxn>
                <a:cxn ang="0">
                  <a:pos x="9" y="29"/>
                </a:cxn>
                <a:cxn ang="0">
                  <a:pos x="5" y="1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9" y="5"/>
                </a:cxn>
              </a:cxnLst>
              <a:rect l="0" t="0" r="r" b="b"/>
              <a:pathLst>
                <a:path w="17" h="29">
                  <a:moveTo>
                    <a:pt x="9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02" name="Rectangle 26"/>
            <p:cNvSpPr>
              <a:spLocks noChangeArrowheads="1"/>
            </p:cNvSpPr>
            <p:nvPr/>
          </p:nvSpPr>
          <p:spPr bwMode="auto">
            <a:xfrm>
              <a:off x="2496" y="2212"/>
              <a:ext cx="29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Bus A</a:t>
              </a:r>
              <a:endParaRPr lang="en-US" sz="4000" u="none"/>
            </a:p>
          </p:txBody>
        </p:sp>
        <p:sp>
          <p:nvSpPr>
            <p:cNvPr id="869403" name="Rectangle 27"/>
            <p:cNvSpPr>
              <a:spLocks noChangeArrowheads="1"/>
            </p:cNvSpPr>
            <p:nvPr/>
          </p:nvSpPr>
          <p:spPr bwMode="auto">
            <a:xfrm>
              <a:off x="2985" y="2212"/>
              <a:ext cx="28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Bus B</a:t>
              </a:r>
              <a:endParaRPr lang="en-US" sz="4000" u="none"/>
            </a:p>
          </p:txBody>
        </p:sp>
        <p:sp>
          <p:nvSpPr>
            <p:cNvPr id="869404" name="Rectangle 28"/>
            <p:cNvSpPr>
              <a:spLocks noChangeArrowheads="1"/>
            </p:cNvSpPr>
            <p:nvPr/>
          </p:nvSpPr>
          <p:spPr bwMode="auto">
            <a:xfrm>
              <a:off x="3540" y="2081"/>
              <a:ext cx="57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Address out</a:t>
              </a:r>
              <a:endParaRPr lang="en-US" sz="4000" u="none"/>
            </a:p>
          </p:txBody>
        </p:sp>
        <p:sp>
          <p:nvSpPr>
            <p:cNvPr id="869405" name="Rectangle 29"/>
            <p:cNvSpPr>
              <a:spLocks noChangeArrowheads="1"/>
            </p:cNvSpPr>
            <p:nvPr/>
          </p:nvSpPr>
          <p:spPr bwMode="auto">
            <a:xfrm>
              <a:off x="3498" y="2277"/>
              <a:ext cx="41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Data out</a:t>
              </a:r>
              <a:endParaRPr lang="en-US" sz="4000" u="none"/>
            </a:p>
          </p:txBody>
        </p:sp>
        <p:sp>
          <p:nvSpPr>
            <p:cNvPr id="869406" name="Rectangle 30"/>
            <p:cNvSpPr>
              <a:spLocks noChangeArrowheads="1"/>
            </p:cNvSpPr>
            <p:nvPr/>
          </p:nvSpPr>
          <p:spPr bwMode="auto">
            <a:xfrm>
              <a:off x="3939" y="2347"/>
              <a:ext cx="21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MW</a:t>
              </a:r>
              <a:endParaRPr lang="en-US" sz="4000" u="none"/>
            </a:p>
          </p:txBody>
        </p:sp>
        <p:sp>
          <p:nvSpPr>
            <p:cNvPr id="869407" name="Rectangle 31"/>
            <p:cNvSpPr>
              <a:spLocks noChangeArrowheads="1"/>
            </p:cNvSpPr>
            <p:nvPr/>
          </p:nvSpPr>
          <p:spPr bwMode="auto">
            <a:xfrm>
              <a:off x="3571" y="3490"/>
              <a:ext cx="35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Data in</a:t>
              </a:r>
              <a:endParaRPr lang="en-US" sz="4000" u="none"/>
            </a:p>
          </p:txBody>
        </p:sp>
        <p:sp>
          <p:nvSpPr>
            <p:cNvPr id="869408" name="Freeform 32"/>
            <p:cNvSpPr>
              <a:spLocks/>
            </p:cNvSpPr>
            <p:nvPr/>
          </p:nvSpPr>
          <p:spPr bwMode="auto">
            <a:xfrm>
              <a:off x="2827" y="1813"/>
              <a:ext cx="374" cy="2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4" y="0"/>
                </a:cxn>
                <a:cxn ang="0">
                  <a:pos x="374" y="224"/>
                </a:cxn>
                <a:cxn ang="0">
                  <a:pos x="0" y="22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74" h="224">
                  <a:moveTo>
                    <a:pt x="0" y="0"/>
                  </a:moveTo>
                  <a:lnTo>
                    <a:pt x="374" y="0"/>
                  </a:lnTo>
                  <a:lnTo>
                    <a:pt x="374" y="224"/>
                  </a:lnTo>
                  <a:lnTo>
                    <a:pt x="0" y="22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09" name="Rectangle 33"/>
            <p:cNvSpPr>
              <a:spLocks noChangeArrowheads="1"/>
            </p:cNvSpPr>
            <p:nvPr/>
          </p:nvSpPr>
          <p:spPr bwMode="auto">
            <a:xfrm>
              <a:off x="2843" y="1924"/>
              <a:ext cx="37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MUX B</a:t>
              </a:r>
              <a:endParaRPr lang="en-US" sz="4000" u="none"/>
            </a:p>
          </p:txBody>
        </p:sp>
        <p:sp>
          <p:nvSpPr>
            <p:cNvPr id="869410" name="Rectangle 34"/>
            <p:cNvSpPr>
              <a:spLocks noChangeArrowheads="1"/>
            </p:cNvSpPr>
            <p:nvPr/>
          </p:nvSpPr>
          <p:spPr bwMode="auto">
            <a:xfrm>
              <a:off x="2874" y="1811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1</a:t>
              </a:r>
              <a:endParaRPr lang="en-US" sz="4000" u="none"/>
            </a:p>
          </p:txBody>
        </p:sp>
        <p:sp>
          <p:nvSpPr>
            <p:cNvPr id="869411" name="Rectangle 35"/>
            <p:cNvSpPr>
              <a:spLocks noChangeArrowheads="1"/>
            </p:cNvSpPr>
            <p:nvPr/>
          </p:nvSpPr>
          <p:spPr bwMode="auto">
            <a:xfrm>
              <a:off x="2989" y="1810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0</a:t>
              </a:r>
              <a:endParaRPr lang="en-US" sz="4000" u="none"/>
            </a:p>
          </p:txBody>
        </p:sp>
        <p:sp>
          <p:nvSpPr>
            <p:cNvPr id="869412" name="Freeform 36"/>
            <p:cNvSpPr>
              <a:spLocks/>
            </p:cNvSpPr>
            <p:nvPr/>
          </p:nvSpPr>
          <p:spPr bwMode="auto">
            <a:xfrm>
              <a:off x="2907" y="3843"/>
              <a:ext cx="396" cy="2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6" y="0"/>
                </a:cxn>
                <a:cxn ang="0">
                  <a:pos x="396" y="222"/>
                </a:cxn>
                <a:cxn ang="0">
                  <a:pos x="0" y="222"/>
                </a:cxn>
                <a:cxn ang="0">
                  <a:pos x="0" y="26"/>
                </a:cxn>
                <a:cxn ang="0">
                  <a:pos x="0" y="0"/>
                </a:cxn>
              </a:cxnLst>
              <a:rect l="0" t="0" r="r" b="b"/>
              <a:pathLst>
                <a:path w="396" h="222">
                  <a:moveTo>
                    <a:pt x="0" y="0"/>
                  </a:moveTo>
                  <a:lnTo>
                    <a:pt x="396" y="0"/>
                  </a:lnTo>
                  <a:lnTo>
                    <a:pt x="396" y="222"/>
                  </a:lnTo>
                  <a:lnTo>
                    <a:pt x="0" y="222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13" name="Rectangle 37"/>
            <p:cNvSpPr>
              <a:spLocks noChangeArrowheads="1"/>
            </p:cNvSpPr>
            <p:nvPr/>
          </p:nvSpPr>
          <p:spPr bwMode="auto">
            <a:xfrm>
              <a:off x="2931" y="3949"/>
              <a:ext cx="37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MUX D</a:t>
              </a:r>
              <a:endParaRPr lang="en-US" sz="4000" u="none"/>
            </a:p>
          </p:txBody>
        </p:sp>
        <p:sp>
          <p:nvSpPr>
            <p:cNvPr id="869414" name="Rectangle 38"/>
            <p:cNvSpPr>
              <a:spLocks noChangeArrowheads="1"/>
            </p:cNvSpPr>
            <p:nvPr/>
          </p:nvSpPr>
          <p:spPr bwMode="auto">
            <a:xfrm>
              <a:off x="2998" y="3844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0</a:t>
              </a:r>
              <a:endParaRPr lang="en-US" sz="4000" u="none"/>
            </a:p>
          </p:txBody>
        </p:sp>
        <p:sp>
          <p:nvSpPr>
            <p:cNvPr id="869415" name="Rectangle 39"/>
            <p:cNvSpPr>
              <a:spLocks noChangeArrowheads="1"/>
            </p:cNvSpPr>
            <p:nvPr/>
          </p:nvSpPr>
          <p:spPr bwMode="auto">
            <a:xfrm>
              <a:off x="3108" y="3844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1</a:t>
              </a:r>
              <a:endParaRPr lang="en-US" sz="4000" u="none"/>
            </a:p>
          </p:txBody>
        </p:sp>
        <p:sp>
          <p:nvSpPr>
            <p:cNvPr id="869416" name="Line 40"/>
            <p:cNvSpPr>
              <a:spLocks noChangeShapeType="1"/>
            </p:cNvSpPr>
            <p:nvPr/>
          </p:nvSpPr>
          <p:spPr bwMode="auto">
            <a:xfrm>
              <a:off x="2519" y="1107"/>
              <a:ext cx="8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17" name="Freeform 41"/>
            <p:cNvSpPr>
              <a:spLocks/>
            </p:cNvSpPr>
            <p:nvPr/>
          </p:nvSpPr>
          <p:spPr bwMode="auto">
            <a:xfrm>
              <a:off x="2591" y="1091"/>
              <a:ext cx="58" cy="34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5" y="5"/>
                </a:cxn>
                <a:cxn ang="0">
                  <a:pos x="29" y="8"/>
                </a:cxn>
                <a:cxn ang="0">
                  <a:pos x="15" y="12"/>
                </a:cxn>
                <a:cxn ang="0">
                  <a:pos x="1" y="17"/>
                </a:cxn>
                <a:cxn ang="0">
                  <a:pos x="0" y="17"/>
                </a:cxn>
                <a:cxn ang="0">
                  <a:pos x="6" y="8"/>
                </a:cxn>
              </a:cxnLst>
              <a:rect l="0" t="0" r="r" b="b"/>
              <a:pathLst>
                <a:path w="29" h="17">
                  <a:moveTo>
                    <a:pt x="6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0" y="6"/>
                    <a:pt x="25" y="7"/>
                    <a:pt x="29" y="8"/>
                  </a:cubicBezTo>
                  <a:cubicBezTo>
                    <a:pt x="25" y="9"/>
                    <a:pt x="20" y="11"/>
                    <a:pt x="15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6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18" name="Line 42"/>
            <p:cNvSpPr>
              <a:spLocks noChangeShapeType="1"/>
            </p:cNvSpPr>
            <p:nvPr/>
          </p:nvSpPr>
          <p:spPr bwMode="auto">
            <a:xfrm>
              <a:off x="2501" y="1213"/>
              <a:ext cx="10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19" name="Freeform 43"/>
            <p:cNvSpPr>
              <a:spLocks/>
            </p:cNvSpPr>
            <p:nvPr/>
          </p:nvSpPr>
          <p:spPr bwMode="auto">
            <a:xfrm>
              <a:off x="2587" y="1193"/>
              <a:ext cx="64" cy="40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6" y="6"/>
                </a:cxn>
                <a:cxn ang="0">
                  <a:pos x="32" y="10"/>
                </a:cxn>
                <a:cxn ang="0">
                  <a:pos x="16" y="13"/>
                </a:cxn>
                <a:cxn ang="0">
                  <a:pos x="0" y="20"/>
                </a:cxn>
                <a:cxn ang="0">
                  <a:pos x="0" y="19"/>
                </a:cxn>
                <a:cxn ang="0">
                  <a:pos x="6" y="10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8"/>
                    <a:pt x="26" y="9"/>
                    <a:pt x="32" y="10"/>
                  </a:cubicBezTo>
                  <a:cubicBezTo>
                    <a:pt x="26" y="11"/>
                    <a:pt x="21" y="12"/>
                    <a:pt x="16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20" name="Line 44"/>
            <p:cNvSpPr>
              <a:spLocks noChangeShapeType="1"/>
            </p:cNvSpPr>
            <p:nvPr/>
          </p:nvSpPr>
          <p:spPr bwMode="auto">
            <a:xfrm>
              <a:off x="2419" y="2705"/>
              <a:ext cx="17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21" name="Freeform 45"/>
            <p:cNvSpPr>
              <a:spLocks/>
            </p:cNvSpPr>
            <p:nvPr/>
          </p:nvSpPr>
          <p:spPr bwMode="auto">
            <a:xfrm>
              <a:off x="2575" y="2687"/>
              <a:ext cx="62" cy="38"/>
            </a:xfrm>
            <a:custGeom>
              <a:avLst/>
              <a:gdLst/>
              <a:ahLst/>
              <a:cxnLst>
                <a:cxn ang="0">
                  <a:pos x="5" y="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6"/>
                </a:cxn>
                <a:cxn ang="0">
                  <a:pos x="31" y="9"/>
                </a:cxn>
                <a:cxn ang="0">
                  <a:pos x="15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5" y="9"/>
                </a:cxn>
              </a:cxnLst>
              <a:rect l="0" t="0" r="r" b="b"/>
              <a:pathLst>
                <a:path w="31" h="19">
                  <a:moveTo>
                    <a:pt x="5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1" y="7"/>
                    <a:pt x="26" y="8"/>
                    <a:pt x="31" y="9"/>
                  </a:cubicBezTo>
                  <a:cubicBezTo>
                    <a:pt x="26" y="11"/>
                    <a:pt x="21" y="12"/>
                    <a:pt x="15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22" name="Line 46"/>
            <p:cNvSpPr>
              <a:spLocks noChangeShapeType="1"/>
            </p:cNvSpPr>
            <p:nvPr/>
          </p:nvSpPr>
          <p:spPr bwMode="auto">
            <a:xfrm flipH="1">
              <a:off x="2461" y="2839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23" name="Freeform 47"/>
            <p:cNvSpPr>
              <a:spLocks/>
            </p:cNvSpPr>
            <p:nvPr/>
          </p:nvSpPr>
          <p:spPr bwMode="auto">
            <a:xfrm>
              <a:off x="2419" y="2821"/>
              <a:ext cx="58" cy="36"/>
            </a:xfrm>
            <a:custGeom>
              <a:avLst/>
              <a:gdLst/>
              <a:ahLst/>
              <a:cxnLst>
                <a:cxn ang="0">
                  <a:pos x="24" y="9"/>
                </a:cxn>
                <a:cxn ang="0">
                  <a:pos x="29" y="18"/>
                </a:cxn>
                <a:cxn ang="0">
                  <a:pos x="29" y="18"/>
                </a:cxn>
                <a:cxn ang="0">
                  <a:pos x="15" y="12"/>
                </a:cxn>
                <a:cxn ang="0">
                  <a:pos x="0" y="9"/>
                </a:cxn>
                <a:cxn ang="0">
                  <a:pos x="15" y="6"/>
                </a:cxn>
                <a:cxn ang="0">
                  <a:pos x="29" y="0"/>
                </a:cxn>
                <a:cxn ang="0">
                  <a:pos x="29" y="1"/>
                </a:cxn>
                <a:cxn ang="0">
                  <a:pos x="24" y="9"/>
                </a:cxn>
              </a:cxnLst>
              <a:rect l="0" t="0" r="r" b="b"/>
              <a:pathLst>
                <a:path w="29" h="18">
                  <a:moveTo>
                    <a:pt x="24" y="9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"/>
                    <a:pt x="29" y="1"/>
                    <a:pt x="29" y="1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24" name="Line 48"/>
            <p:cNvSpPr>
              <a:spLocks noChangeShapeType="1"/>
            </p:cNvSpPr>
            <p:nvPr/>
          </p:nvSpPr>
          <p:spPr bwMode="auto">
            <a:xfrm flipH="1">
              <a:off x="2461" y="2973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25" name="Freeform 49"/>
            <p:cNvSpPr>
              <a:spLocks/>
            </p:cNvSpPr>
            <p:nvPr/>
          </p:nvSpPr>
          <p:spPr bwMode="auto">
            <a:xfrm>
              <a:off x="2419" y="2955"/>
              <a:ext cx="58" cy="36"/>
            </a:xfrm>
            <a:custGeom>
              <a:avLst/>
              <a:gdLst/>
              <a:ahLst/>
              <a:cxnLst>
                <a:cxn ang="0">
                  <a:pos x="24" y="9"/>
                </a:cxn>
                <a:cxn ang="0">
                  <a:pos x="29" y="18"/>
                </a:cxn>
                <a:cxn ang="0">
                  <a:pos x="29" y="18"/>
                </a:cxn>
                <a:cxn ang="0">
                  <a:pos x="15" y="12"/>
                </a:cxn>
                <a:cxn ang="0">
                  <a:pos x="0" y="9"/>
                </a:cxn>
                <a:cxn ang="0">
                  <a:pos x="15" y="6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4" y="9"/>
                </a:cxn>
              </a:cxnLst>
              <a:rect l="0" t="0" r="r" b="b"/>
              <a:pathLst>
                <a:path w="29" h="18">
                  <a:moveTo>
                    <a:pt x="24" y="9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26" name="Line 50"/>
            <p:cNvSpPr>
              <a:spLocks noChangeShapeType="1"/>
            </p:cNvSpPr>
            <p:nvPr/>
          </p:nvSpPr>
          <p:spPr bwMode="auto">
            <a:xfrm flipH="1">
              <a:off x="2461" y="3107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27" name="Freeform 51"/>
            <p:cNvSpPr>
              <a:spLocks/>
            </p:cNvSpPr>
            <p:nvPr/>
          </p:nvSpPr>
          <p:spPr bwMode="auto">
            <a:xfrm>
              <a:off x="2419" y="3089"/>
              <a:ext cx="58" cy="34"/>
            </a:xfrm>
            <a:custGeom>
              <a:avLst/>
              <a:gdLst/>
              <a:ahLst/>
              <a:cxnLst>
                <a:cxn ang="0">
                  <a:pos x="24" y="9"/>
                </a:cxn>
                <a:cxn ang="0">
                  <a:pos x="29" y="17"/>
                </a:cxn>
                <a:cxn ang="0">
                  <a:pos x="29" y="17"/>
                </a:cxn>
                <a:cxn ang="0">
                  <a:pos x="15" y="12"/>
                </a:cxn>
                <a:cxn ang="0">
                  <a:pos x="0" y="9"/>
                </a:cxn>
                <a:cxn ang="0">
                  <a:pos x="15" y="5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4" y="9"/>
                </a:cxn>
              </a:cxnLst>
              <a:rect l="0" t="0" r="r" b="b"/>
              <a:pathLst>
                <a:path w="29" h="17">
                  <a:moveTo>
                    <a:pt x="24" y="9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28" name="Line 52"/>
            <p:cNvSpPr>
              <a:spLocks noChangeShapeType="1"/>
            </p:cNvSpPr>
            <p:nvPr/>
          </p:nvSpPr>
          <p:spPr bwMode="auto">
            <a:xfrm flipH="1">
              <a:off x="2461" y="3239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29" name="Freeform 53"/>
            <p:cNvSpPr>
              <a:spLocks/>
            </p:cNvSpPr>
            <p:nvPr/>
          </p:nvSpPr>
          <p:spPr bwMode="auto">
            <a:xfrm>
              <a:off x="2419" y="3223"/>
              <a:ext cx="58" cy="34"/>
            </a:xfrm>
            <a:custGeom>
              <a:avLst/>
              <a:gdLst/>
              <a:ahLst/>
              <a:cxnLst>
                <a:cxn ang="0">
                  <a:pos x="24" y="8"/>
                </a:cxn>
                <a:cxn ang="0">
                  <a:pos x="29" y="17"/>
                </a:cxn>
                <a:cxn ang="0">
                  <a:pos x="29" y="17"/>
                </a:cxn>
                <a:cxn ang="0">
                  <a:pos x="15" y="12"/>
                </a:cxn>
                <a:cxn ang="0">
                  <a:pos x="0" y="8"/>
                </a:cxn>
                <a:cxn ang="0">
                  <a:pos x="15" y="5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4" y="8"/>
                </a:cxn>
              </a:cxnLst>
              <a:rect l="0" t="0" r="r" b="b"/>
              <a:pathLst>
                <a:path w="29" h="17">
                  <a:moveTo>
                    <a:pt x="24" y="8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8"/>
                  </a:cubicBezTo>
                  <a:cubicBezTo>
                    <a:pt x="5" y="7"/>
                    <a:pt x="10" y="6"/>
                    <a:pt x="15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30" name="Line 54"/>
            <p:cNvSpPr>
              <a:spLocks noChangeShapeType="1"/>
            </p:cNvSpPr>
            <p:nvPr/>
          </p:nvSpPr>
          <p:spPr bwMode="auto">
            <a:xfrm>
              <a:off x="2501" y="1357"/>
              <a:ext cx="10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31" name="Freeform 55"/>
            <p:cNvSpPr>
              <a:spLocks/>
            </p:cNvSpPr>
            <p:nvPr/>
          </p:nvSpPr>
          <p:spPr bwMode="auto">
            <a:xfrm>
              <a:off x="2587" y="1337"/>
              <a:ext cx="64" cy="40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16" y="7"/>
                </a:cxn>
                <a:cxn ang="0">
                  <a:pos x="32" y="10"/>
                </a:cxn>
                <a:cxn ang="0">
                  <a:pos x="16" y="14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6" y="10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1" y="8"/>
                    <a:pt x="26" y="9"/>
                    <a:pt x="32" y="10"/>
                  </a:cubicBezTo>
                  <a:cubicBezTo>
                    <a:pt x="26" y="11"/>
                    <a:pt x="21" y="12"/>
                    <a:pt x="16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32" name="Line 56"/>
            <p:cNvSpPr>
              <a:spLocks noChangeShapeType="1"/>
            </p:cNvSpPr>
            <p:nvPr/>
          </p:nvSpPr>
          <p:spPr bwMode="auto">
            <a:xfrm>
              <a:off x="2775" y="3963"/>
              <a:ext cx="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33" name="Freeform 57"/>
            <p:cNvSpPr>
              <a:spLocks/>
            </p:cNvSpPr>
            <p:nvPr/>
          </p:nvSpPr>
          <p:spPr bwMode="auto">
            <a:xfrm>
              <a:off x="2843" y="3943"/>
              <a:ext cx="64" cy="40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6" y="6"/>
                </a:cxn>
                <a:cxn ang="0">
                  <a:pos x="32" y="10"/>
                </a:cxn>
                <a:cxn ang="0">
                  <a:pos x="16" y="14"/>
                </a:cxn>
                <a:cxn ang="0">
                  <a:pos x="1" y="20"/>
                </a:cxn>
                <a:cxn ang="0">
                  <a:pos x="0" y="20"/>
                </a:cxn>
                <a:cxn ang="0">
                  <a:pos x="6" y="10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2" y="8"/>
                    <a:pt x="27" y="9"/>
                    <a:pt x="32" y="10"/>
                  </a:cubicBezTo>
                  <a:cubicBezTo>
                    <a:pt x="27" y="11"/>
                    <a:pt x="22" y="12"/>
                    <a:pt x="16" y="14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34" name="Rectangle 58"/>
            <p:cNvSpPr>
              <a:spLocks noChangeArrowheads="1"/>
            </p:cNvSpPr>
            <p:nvPr/>
          </p:nvSpPr>
          <p:spPr bwMode="auto">
            <a:xfrm>
              <a:off x="2927" y="4125"/>
              <a:ext cx="62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DATAPATH</a:t>
              </a:r>
              <a:endParaRPr lang="en-US" sz="4000" u="none"/>
            </a:p>
          </p:txBody>
        </p:sp>
        <p:sp>
          <p:nvSpPr>
            <p:cNvPr id="869435" name="Rectangle 59"/>
            <p:cNvSpPr>
              <a:spLocks noChangeArrowheads="1"/>
            </p:cNvSpPr>
            <p:nvPr/>
          </p:nvSpPr>
          <p:spPr bwMode="auto">
            <a:xfrm>
              <a:off x="2314" y="1044"/>
              <a:ext cx="19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RW</a:t>
              </a:r>
              <a:endParaRPr lang="en-US" sz="4000" u="none"/>
            </a:p>
          </p:txBody>
        </p:sp>
        <p:sp>
          <p:nvSpPr>
            <p:cNvPr id="869436" name="Rectangle 60"/>
            <p:cNvSpPr>
              <a:spLocks noChangeArrowheads="1"/>
            </p:cNvSpPr>
            <p:nvPr/>
          </p:nvSpPr>
          <p:spPr bwMode="auto">
            <a:xfrm>
              <a:off x="2324" y="1150"/>
              <a:ext cx="1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DA</a:t>
              </a:r>
              <a:endParaRPr lang="en-US" sz="4000" u="none"/>
            </a:p>
          </p:txBody>
        </p:sp>
        <p:sp>
          <p:nvSpPr>
            <p:cNvPr id="869437" name="Rectangle 61"/>
            <p:cNvSpPr>
              <a:spLocks noChangeArrowheads="1"/>
            </p:cNvSpPr>
            <p:nvPr/>
          </p:nvSpPr>
          <p:spPr bwMode="auto">
            <a:xfrm>
              <a:off x="2316" y="1295"/>
              <a:ext cx="1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AA</a:t>
              </a:r>
              <a:endParaRPr lang="en-US" sz="4000" u="none"/>
            </a:p>
          </p:txBody>
        </p:sp>
        <p:sp>
          <p:nvSpPr>
            <p:cNvPr id="869438" name="Rectangle 62"/>
            <p:cNvSpPr>
              <a:spLocks noChangeArrowheads="1"/>
            </p:cNvSpPr>
            <p:nvPr/>
          </p:nvSpPr>
          <p:spPr bwMode="auto">
            <a:xfrm>
              <a:off x="2281" y="1569"/>
              <a:ext cx="43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Constant</a:t>
              </a:r>
              <a:endParaRPr lang="en-US" sz="4000" u="none"/>
            </a:p>
          </p:txBody>
        </p:sp>
        <p:sp>
          <p:nvSpPr>
            <p:cNvPr id="869439" name="Rectangle 63"/>
            <p:cNvSpPr>
              <a:spLocks noChangeArrowheads="1"/>
            </p:cNvSpPr>
            <p:nvPr/>
          </p:nvSpPr>
          <p:spPr bwMode="auto">
            <a:xfrm>
              <a:off x="2281" y="1677"/>
              <a:ext cx="9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in</a:t>
              </a:r>
              <a:endParaRPr lang="en-US" sz="4000" u="none"/>
            </a:p>
          </p:txBody>
        </p:sp>
        <p:sp>
          <p:nvSpPr>
            <p:cNvPr id="869440" name="Rectangle 64"/>
            <p:cNvSpPr>
              <a:spLocks noChangeArrowheads="1"/>
            </p:cNvSpPr>
            <p:nvPr/>
          </p:nvSpPr>
          <p:spPr bwMode="auto">
            <a:xfrm>
              <a:off x="3297" y="1297"/>
              <a:ext cx="1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BA</a:t>
              </a:r>
              <a:endParaRPr lang="en-US" sz="4000" u="none"/>
            </a:p>
          </p:txBody>
        </p:sp>
        <p:sp>
          <p:nvSpPr>
            <p:cNvPr id="869441" name="Line 65"/>
            <p:cNvSpPr>
              <a:spLocks noChangeShapeType="1"/>
            </p:cNvSpPr>
            <p:nvPr/>
          </p:nvSpPr>
          <p:spPr bwMode="auto">
            <a:xfrm flipH="1">
              <a:off x="3185" y="1357"/>
              <a:ext cx="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42" name="Freeform 66"/>
            <p:cNvSpPr>
              <a:spLocks/>
            </p:cNvSpPr>
            <p:nvPr/>
          </p:nvSpPr>
          <p:spPr bwMode="auto">
            <a:xfrm>
              <a:off x="3139" y="1337"/>
              <a:ext cx="64" cy="40"/>
            </a:xfrm>
            <a:custGeom>
              <a:avLst/>
              <a:gdLst/>
              <a:ahLst/>
              <a:cxnLst>
                <a:cxn ang="0">
                  <a:pos x="26" y="1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16" y="14"/>
                </a:cxn>
                <a:cxn ang="0">
                  <a:pos x="0" y="10"/>
                </a:cxn>
                <a:cxn ang="0">
                  <a:pos x="16" y="7"/>
                </a:cxn>
                <a:cxn ang="0">
                  <a:pos x="32" y="0"/>
                </a:cxn>
                <a:cxn ang="0">
                  <a:pos x="32" y="1"/>
                </a:cxn>
                <a:cxn ang="0">
                  <a:pos x="26" y="10"/>
                </a:cxn>
              </a:cxnLst>
              <a:rect l="0" t="0" r="r" b="b"/>
              <a:pathLst>
                <a:path w="32" h="20">
                  <a:moveTo>
                    <a:pt x="26" y="10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1" y="13"/>
                    <a:pt x="5" y="11"/>
                    <a:pt x="0" y="10"/>
                  </a:cubicBezTo>
                  <a:cubicBezTo>
                    <a:pt x="5" y="9"/>
                    <a:pt x="11" y="8"/>
                    <a:pt x="16" y="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"/>
                    <a:pt x="32" y="1"/>
                    <a:pt x="32" y="1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43" name="Rectangle 67"/>
            <p:cNvSpPr>
              <a:spLocks noChangeArrowheads="1"/>
            </p:cNvSpPr>
            <p:nvPr/>
          </p:nvSpPr>
          <p:spPr bwMode="auto">
            <a:xfrm>
              <a:off x="3344" y="1872"/>
              <a:ext cx="1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MB</a:t>
              </a:r>
              <a:endParaRPr lang="en-US" sz="4000" u="none"/>
            </a:p>
          </p:txBody>
        </p:sp>
        <p:sp>
          <p:nvSpPr>
            <p:cNvPr id="869444" name="Line 68"/>
            <p:cNvSpPr>
              <a:spLocks noChangeShapeType="1"/>
            </p:cNvSpPr>
            <p:nvPr/>
          </p:nvSpPr>
          <p:spPr bwMode="auto">
            <a:xfrm flipH="1">
              <a:off x="3247" y="1931"/>
              <a:ext cx="7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45" name="Freeform 69"/>
            <p:cNvSpPr>
              <a:spLocks/>
            </p:cNvSpPr>
            <p:nvPr/>
          </p:nvSpPr>
          <p:spPr bwMode="auto">
            <a:xfrm>
              <a:off x="3201" y="1911"/>
              <a:ext cx="62" cy="40"/>
            </a:xfrm>
            <a:custGeom>
              <a:avLst/>
              <a:gdLst/>
              <a:ahLst/>
              <a:cxnLst>
                <a:cxn ang="0">
                  <a:pos x="26" y="10"/>
                </a:cxn>
                <a:cxn ang="0">
                  <a:pos x="31" y="19"/>
                </a:cxn>
                <a:cxn ang="0">
                  <a:pos x="31" y="20"/>
                </a:cxn>
                <a:cxn ang="0">
                  <a:pos x="16" y="13"/>
                </a:cxn>
                <a:cxn ang="0">
                  <a:pos x="0" y="10"/>
                </a:cxn>
                <a:cxn ang="0">
                  <a:pos x="16" y="6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26" y="10"/>
                </a:cxn>
              </a:cxnLst>
              <a:rect l="0" t="0" r="r" b="b"/>
              <a:pathLst>
                <a:path w="31" h="20">
                  <a:moveTo>
                    <a:pt x="26" y="10"/>
                  </a:moveTo>
                  <a:cubicBezTo>
                    <a:pt x="31" y="19"/>
                    <a:pt x="31" y="19"/>
                    <a:pt x="31" y="19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0" y="12"/>
                    <a:pt x="5" y="11"/>
                    <a:pt x="0" y="10"/>
                  </a:cubicBezTo>
                  <a:cubicBezTo>
                    <a:pt x="5" y="9"/>
                    <a:pt x="10" y="8"/>
                    <a:pt x="16" y="6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46" name="Rectangle 70"/>
            <p:cNvSpPr>
              <a:spLocks noChangeArrowheads="1"/>
            </p:cNvSpPr>
            <p:nvPr/>
          </p:nvSpPr>
          <p:spPr bwMode="auto">
            <a:xfrm>
              <a:off x="2292" y="2643"/>
              <a:ext cx="13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FS</a:t>
              </a:r>
              <a:endParaRPr lang="en-US" sz="4000" u="none"/>
            </a:p>
          </p:txBody>
        </p:sp>
        <p:sp>
          <p:nvSpPr>
            <p:cNvPr id="869447" name="Rectangle 71"/>
            <p:cNvSpPr>
              <a:spLocks noChangeArrowheads="1"/>
            </p:cNvSpPr>
            <p:nvPr/>
          </p:nvSpPr>
          <p:spPr bwMode="auto">
            <a:xfrm>
              <a:off x="2326" y="2776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V</a:t>
              </a:r>
              <a:endParaRPr lang="en-US" sz="4000" u="none"/>
            </a:p>
          </p:txBody>
        </p:sp>
        <p:sp>
          <p:nvSpPr>
            <p:cNvPr id="869448" name="Rectangle 72"/>
            <p:cNvSpPr>
              <a:spLocks noChangeArrowheads="1"/>
            </p:cNvSpPr>
            <p:nvPr/>
          </p:nvSpPr>
          <p:spPr bwMode="auto">
            <a:xfrm>
              <a:off x="2331" y="2909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C</a:t>
              </a:r>
              <a:endParaRPr lang="en-US" sz="4000" u="none"/>
            </a:p>
          </p:txBody>
        </p:sp>
        <p:sp>
          <p:nvSpPr>
            <p:cNvPr id="869449" name="Rectangle 73"/>
            <p:cNvSpPr>
              <a:spLocks noChangeArrowheads="1"/>
            </p:cNvSpPr>
            <p:nvPr/>
          </p:nvSpPr>
          <p:spPr bwMode="auto">
            <a:xfrm>
              <a:off x="2327" y="3043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N</a:t>
              </a:r>
              <a:endParaRPr lang="en-US" sz="4000" u="none"/>
            </a:p>
          </p:txBody>
        </p:sp>
        <p:sp>
          <p:nvSpPr>
            <p:cNvPr id="869450" name="Rectangle 74"/>
            <p:cNvSpPr>
              <a:spLocks noChangeArrowheads="1"/>
            </p:cNvSpPr>
            <p:nvPr/>
          </p:nvSpPr>
          <p:spPr bwMode="auto">
            <a:xfrm>
              <a:off x="2332" y="3176"/>
              <a:ext cx="7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Z</a:t>
              </a:r>
              <a:endParaRPr lang="en-US" sz="4000" u="none"/>
            </a:p>
          </p:txBody>
        </p:sp>
        <p:sp>
          <p:nvSpPr>
            <p:cNvPr id="869451" name="Freeform 75"/>
            <p:cNvSpPr>
              <a:spLocks/>
            </p:cNvSpPr>
            <p:nvPr/>
          </p:nvSpPr>
          <p:spPr bwMode="auto">
            <a:xfrm>
              <a:off x="2637" y="2591"/>
              <a:ext cx="776" cy="7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76" y="0"/>
                </a:cxn>
                <a:cxn ang="0">
                  <a:pos x="776" y="770"/>
                </a:cxn>
                <a:cxn ang="0">
                  <a:pos x="0" y="77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76" h="770">
                  <a:moveTo>
                    <a:pt x="0" y="0"/>
                  </a:moveTo>
                  <a:lnTo>
                    <a:pt x="776" y="0"/>
                  </a:lnTo>
                  <a:lnTo>
                    <a:pt x="776" y="770"/>
                  </a:lnTo>
                  <a:lnTo>
                    <a:pt x="0" y="7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52" name="Rectangle 76"/>
            <p:cNvSpPr>
              <a:spLocks noChangeArrowheads="1"/>
            </p:cNvSpPr>
            <p:nvPr/>
          </p:nvSpPr>
          <p:spPr bwMode="auto">
            <a:xfrm>
              <a:off x="2838" y="2870"/>
              <a:ext cx="42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Function</a:t>
              </a:r>
              <a:endParaRPr lang="en-US" sz="4000" u="none"/>
            </a:p>
          </p:txBody>
        </p:sp>
        <p:sp>
          <p:nvSpPr>
            <p:cNvPr id="869453" name="Rectangle 77"/>
            <p:cNvSpPr>
              <a:spLocks noChangeArrowheads="1"/>
            </p:cNvSpPr>
            <p:nvPr/>
          </p:nvSpPr>
          <p:spPr bwMode="auto">
            <a:xfrm>
              <a:off x="2942" y="2978"/>
              <a:ext cx="19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unit</a:t>
              </a:r>
              <a:endParaRPr lang="en-US" sz="4000" u="none"/>
            </a:p>
          </p:txBody>
        </p:sp>
        <p:sp>
          <p:nvSpPr>
            <p:cNvPr id="869454" name="Rectangle 78"/>
            <p:cNvSpPr>
              <a:spLocks noChangeArrowheads="1"/>
            </p:cNvSpPr>
            <p:nvPr/>
          </p:nvSpPr>
          <p:spPr bwMode="auto">
            <a:xfrm>
              <a:off x="2714" y="2596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A</a:t>
              </a:r>
              <a:endParaRPr lang="en-US" sz="4000" u="none"/>
            </a:p>
          </p:txBody>
        </p:sp>
        <p:sp>
          <p:nvSpPr>
            <p:cNvPr id="869455" name="Rectangle 79"/>
            <p:cNvSpPr>
              <a:spLocks noChangeArrowheads="1"/>
            </p:cNvSpPr>
            <p:nvPr/>
          </p:nvSpPr>
          <p:spPr bwMode="auto">
            <a:xfrm>
              <a:off x="3243" y="2596"/>
              <a:ext cx="7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B</a:t>
              </a:r>
              <a:endParaRPr lang="en-US" sz="4000" u="none"/>
            </a:p>
          </p:txBody>
        </p:sp>
        <p:sp>
          <p:nvSpPr>
            <p:cNvPr id="869456" name="Rectangle 80"/>
            <p:cNvSpPr>
              <a:spLocks noChangeArrowheads="1"/>
            </p:cNvSpPr>
            <p:nvPr/>
          </p:nvSpPr>
          <p:spPr bwMode="auto">
            <a:xfrm>
              <a:off x="2988" y="3248"/>
              <a:ext cx="6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F</a:t>
              </a:r>
              <a:endParaRPr lang="en-US" sz="4000" u="none"/>
            </a:p>
          </p:txBody>
        </p:sp>
        <p:sp>
          <p:nvSpPr>
            <p:cNvPr id="869457" name="Rectangle 81"/>
            <p:cNvSpPr>
              <a:spLocks noChangeArrowheads="1"/>
            </p:cNvSpPr>
            <p:nvPr/>
          </p:nvSpPr>
          <p:spPr bwMode="auto">
            <a:xfrm>
              <a:off x="2580" y="3912"/>
              <a:ext cx="18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MD</a:t>
              </a:r>
              <a:endParaRPr lang="en-US" sz="4000" u="none"/>
            </a:p>
          </p:txBody>
        </p:sp>
        <p:sp>
          <p:nvSpPr>
            <p:cNvPr id="869458" name="Rectangle 82"/>
            <p:cNvSpPr>
              <a:spLocks noChangeArrowheads="1"/>
            </p:cNvSpPr>
            <p:nvPr/>
          </p:nvSpPr>
          <p:spPr bwMode="auto">
            <a:xfrm>
              <a:off x="2281" y="4002"/>
              <a:ext cx="29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Bus D</a:t>
              </a:r>
              <a:endParaRPr lang="en-US" sz="4000" u="none"/>
            </a:p>
          </p:txBody>
        </p:sp>
        <p:sp>
          <p:nvSpPr>
            <p:cNvPr id="869459" name="Rectangle 83"/>
            <p:cNvSpPr>
              <a:spLocks noChangeArrowheads="1"/>
            </p:cNvSpPr>
            <p:nvPr/>
          </p:nvSpPr>
          <p:spPr bwMode="auto">
            <a:xfrm>
              <a:off x="1375" y="1562"/>
              <a:ext cx="34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IR(2:0)</a:t>
              </a:r>
              <a:endParaRPr lang="en-US" sz="4000" u="none"/>
            </a:p>
          </p:txBody>
        </p:sp>
        <p:sp>
          <p:nvSpPr>
            <p:cNvPr id="869460" name="Freeform 84"/>
            <p:cNvSpPr>
              <a:spLocks/>
            </p:cNvSpPr>
            <p:nvPr/>
          </p:nvSpPr>
          <p:spPr bwMode="auto">
            <a:xfrm>
              <a:off x="2651" y="1043"/>
              <a:ext cx="486" cy="3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6" y="0"/>
                </a:cxn>
                <a:cxn ang="0">
                  <a:pos x="486" y="390"/>
                </a:cxn>
                <a:cxn ang="0">
                  <a:pos x="0" y="39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86" h="390">
                  <a:moveTo>
                    <a:pt x="0" y="0"/>
                  </a:moveTo>
                  <a:lnTo>
                    <a:pt x="486" y="0"/>
                  </a:lnTo>
                  <a:lnTo>
                    <a:pt x="486" y="390"/>
                  </a:lnTo>
                  <a:lnTo>
                    <a:pt x="0" y="39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4"/>
            </a:solidFill>
            <a:ln w="19050" cap="flat">
              <a:solidFill>
                <a:srgbClr val="00A0C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61" name="Freeform 85"/>
            <p:cNvSpPr>
              <a:spLocks/>
            </p:cNvSpPr>
            <p:nvPr/>
          </p:nvSpPr>
          <p:spPr bwMode="auto">
            <a:xfrm>
              <a:off x="3659" y="2591"/>
              <a:ext cx="768" cy="6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68" y="0"/>
                </a:cxn>
                <a:cxn ang="0">
                  <a:pos x="768" y="640"/>
                </a:cxn>
                <a:cxn ang="0">
                  <a:pos x="0" y="64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68" h="640">
                  <a:moveTo>
                    <a:pt x="0" y="0"/>
                  </a:moveTo>
                  <a:lnTo>
                    <a:pt x="768" y="0"/>
                  </a:lnTo>
                  <a:lnTo>
                    <a:pt x="768" y="640"/>
                  </a:lnTo>
                  <a:lnTo>
                    <a:pt x="0" y="64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4"/>
            </a:solidFill>
            <a:ln w="19050" cap="flat">
              <a:solidFill>
                <a:srgbClr val="00A0C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62" name="Rectangle 86"/>
            <p:cNvSpPr>
              <a:spLocks noChangeArrowheads="1"/>
            </p:cNvSpPr>
            <p:nvPr/>
          </p:nvSpPr>
          <p:spPr bwMode="auto">
            <a:xfrm>
              <a:off x="3692" y="2596"/>
              <a:ext cx="35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Data in</a:t>
              </a:r>
              <a:endParaRPr lang="en-US" sz="4000" u="none"/>
            </a:p>
          </p:txBody>
        </p:sp>
        <p:sp>
          <p:nvSpPr>
            <p:cNvPr id="869463" name="Rectangle 87"/>
            <p:cNvSpPr>
              <a:spLocks noChangeArrowheads="1"/>
            </p:cNvSpPr>
            <p:nvPr/>
          </p:nvSpPr>
          <p:spPr bwMode="auto">
            <a:xfrm>
              <a:off x="4073" y="2596"/>
              <a:ext cx="39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Address</a:t>
              </a:r>
              <a:endParaRPr lang="en-US" sz="4000" u="none"/>
            </a:p>
          </p:txBody>
        </p:sp>
        <p:sp>
          <p:nvSpPr>
            <p:cNvPr id="869464" name="Rectangle 88"/>
            <p:cNvSpPr>
              <a:spLocks noChangeArrowheads="1"/>
            </p:cNvSpPr>
            <p:nvPr/>
          </p:nvSpPr>
          <p:spPr bwMode="auto">
            <a:xfrm>
              <a:off x="3939" y="2804"/>
              <a:ext cx="23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Data</a:t>
              </a:r>
              <a:endParaRPr lang="en-US" sz="4000" u="none"/>
            </a:p>
          </p:txBody>
        </p:sp>
        <p:sp>
          <p:nvSpPr>
            <p:cNvPr id="869465" name="Rectangle 89"/>
            <p:cNvSpPr>
              <a:spLocks noChangeArrowheads="1"/>
            </p:cNvSpPr>
            <p:nvPr/>
          </p:nvSpPr>
          <p:spPr bwMode="auto">
            <a:xfrm>
              <a:off x="3869" y="2912"/>
              <a:ext cx="39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memory</a:t>
              </a:r>
              <a:endParaRPr lang="en-US" sz="4000" u="none"/>
            </a:p>
          </p:txBody>
        </p:sp>
        <p:sp>
          <p:nvSpPr>
            <p:cNvPr id="869466" name="Rectangle 90"/>
            <p:cNvSpPr>
              <a:spLocks noChangeArrowheads="1"/>
            </p:cNvSpPr>
            <p:nvPr/>
          </p:nvSpPr>
          <p:spPr bwMode="auto">
            <a:xfrm>
              <a:off x="3893" y="3114"/>
              <a:ext cx="41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Data out</a:t>
              </a:r>
              <a:endParaRPr lang="en-US" sz="4000" u="none"/>
            </a:p>
          </p:txBody>
        </p:sp>
        <p:sp>
          <p:nvSpPr>
            <p:cNvPr id="869467" name="Rectangle 91"/>
            <p:cNvSpPr>
              <a:spLocks noChangeArrowheads="1"/>
            </p:cNvSpPr>
            <p:nvPr/>
          </p:nvSpPr>
          <p:spPr bwMode="auto">
            <a:xfrm>
              <a:off x="2719" y="1132"/>
              <a:ext cx="39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Register</a:t>
              </a:r>
              <a:endParaRPr lang="en-US" sz="4000" u="none"/>
            </a:p>
          </p:txBody>
        </p:sp>
        <p:sp>
          <p:nvSpPr>
            <p:cNvPr id="869468" name="Rectangle 92"/>
            <p:cNvSpPr>
              <a:spLocks noChangeArrowheads="1"/>
            </p:cNvSpPr>
            <p:nvPr/>
          </p:nvSpPr>
          <p:spPr bwMode="auto">
            <a:xfrm>
              <a:off x="2829" y="1240"/>
              <a:ext cx="14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file</a:t>
              </a:r>
              <a:endParaRPr lang="en-US" sz="4000" u="none"/>
            </a:p>
          </p:txBody>
        </p:sp>
        <p:sp>
          <p:nvSpPr>
            <p:cNvPr id="869469" name="Rectangle 93"/>
            <p:cNvSpPr>
              <a:spLocks noChangeArrowheads="1"/>
            </p:cNvSpPr>
            <p:nvPr/>
          </p:nvSpPr>
          <p:spPr bwMode="auto">
            <a:xfrm>
              <a:off x="2858" y="1052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D</a:t>
              </a:r>
              <a:endParaRPr lang="en-US" sz="4000" u="none"/>
            </a:p>
          </p:txBody>
        </p:sp>
        <p:sp>
          <p:nvSpPr>
            <p:cNvPr id="869470" name="Rectangle 94"/>
            <p:cNvSpPr>
              <a:spLocks noChangeArrowheads="1"/>
            </p:cNvSpPr>
            <p:nvPr/>
          </p:nvSpPr>
          <p:spPr bwMode="auto">
            <a:xfrm>
              <a:off x="2723" y="1313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A</a:t>
              </a:r>
              <a:endParaRPr lang="en-US" sz="4000" u="none"/>
            </a:p>
          </p:txBody>
        </p:sp>
        <p:sp>
          <p:nvSpPr>
            <p:cNvPr id="869471" name="Rectangle 95"/>
            <p:cNvSpPr>
              <a:spLocks noChangeArrowheads="1"/>
            </p:cNvSpPr>
            <p:nvPr/>
          </p:nvSpPr>
          <p:spPr bwMode="auto">
            <a:xfrm>
              <a:off x="2982" y="1313"/>
              <a:ext cx="7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B</a:t>
              </a:r>
              <a:endParaRPr lang="en-US" sz="4000" u="none"/>
            </a:p>
          </p:txBody>
        </p:sp>
        <p:sp>
          <p:nvSpPr>
            <p:cNvPr id="869472" name="Line 96"/>
            <p:cNvSpPr>
              <a:spLocks noChangeShapeType="1"/>
            </p:cNvSpPr>
            <p:nvPr/>
          </p:nvSpPr>
          <p:spPr bwMode="auto">
            <a:xfrm>
              <a:off x="1075" y="531"/>
              <a:ext cx="1" cy="2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73" name="Freeform 97"/>
            <p:cNvSpPr>
              <a:spLocks/>
            </p:cNvSpPr>
            <p:nvPr/>
          </p:nvSpPr>
          <p:spPr bwMode="auto">
            <a:xfrm>
              <a:off x="1055" y="717"/>
              <a:ext cx="40" cy="64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14" y="16"/>
                </a:cxn>
                <a:cxn ang="0">
                  <a:pos x="10" y="32"/>
                </a:cxn>
                <a:cxn ang="0">
                  <a:pos x="7" y="16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0" y="6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74" name="Line 98"/>
            <p:cNvSpPr>
              <a:spLocks noChangeShapeType="1"/>
            </p:cNvSpPr>
            <p:nvPr/>
          </p:nvSpPr>
          <p:spPr bwMode="auto">
            <a:xfrm>
              <a:off x="1075" y="1293"/>
              <a:ext cx="1" cy="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75" name="Freeform 99"/>
            <p:cNvSpPr>
              <a:spLocks/>
            </p:cNvSpPr>
            <p:nvPr/>
          </p:nvSpPr>
          <p:spPr bwMode="auto">
            <a:xfrm>
              <a:off x="1055" y="1625"/>
              <a:ext cx="38" cy="64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13" y="16"/>
                </a:cxn>
                <a:cxn ang="0">
                  <a:pos x="10" y="32"/>
                </a:cxn>
                <a:cxn ang="0">
                  <a:pos x="6" y="16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10" y="6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2"/>
                    <a:pt x="11" y="27"/>
                    <a:pt x="10" y="32"/>
                  </a:cubicBezTo>
                  <a:cubicBezTo>
                    <a:pt x="9" y="27"/>
                    <a:pt x="7" y="22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76" name="Line 100"/>
            <p:cNvSpPr>
              <a:spLocks noChangeShapeType="1"/>
            </p:cNvSpPr>
            <p:nvPr/>
          </p:nvSpPr>
          <p:spPr bwMode="auto">
            <a:xfrm>
              <a:off x="1075" y="1561"/>
              <a:ext cx="62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77" name="Freeform 101"/>
            <p:cNvSpPr>
              <a:spLocks/>
            </p:cNvSpPr>
            <p:nvPr/>
          </p:nvSpPr>
          <p:spPr bwMode="auto">
            <a:xfrm>
              <a:off x="1677" y="1541"/>
              <a:ext cx="64" cy="38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6" y="6"/>
                </a:cxn>
                <a:cxn ang="0">
                  <a:pos x="32" y="10"/>
                </a:cxn>
                <a:cxn ang="0">
                  <a:pos x="16" y="13"/>
                </a:cxn>
                <a:cxn ang="0">
                  <a:pos x="1" y="19"/>
                </a:cxn>
                <a:cxn ang="0">
                  <a:pos x="0" y="19"/>
                </a:cxn>
                <a:cxn ang="0">
                  <a:pos x="6" y="10"/>
                </a:cxn>
              </a:cxnLst>
              <a:rect l="0" t="0" r="r" b="b"/>
              <a:pathLst>
                <a:path w="32" h="19">
                  <a:moveTo>
                    <a:pt x="6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7"/>
                    <a:pt x="27" y="9"/>
                    <a:pt x="32" y="10"/>
                  </a:cubicBezTo>
                  <a:cubicBezTo>
                    <a:pt x="27" y="11"/>
                    <a:pt x="21" y="12"/>
                    <a:pt x="16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78" name="Line 102"/>
            <p:cNvSpPr>
              <a:spLocks noChangeShapeType="1"/>
            </p:cNvSpPr>
            <p:nvPr/>
          </p:nvSpPr>
          <p:spPr bwMode="auto">
            <a:xfrm>
              <a:off x="37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79" name="Freeform 103"/>
            <p:cNvSpPr>
              <a:spLocks/>
            </p:cNvSpPr>
            <p:nvPr/>
          </p:nvSpPr>
          <p:spPr bwMode="auto">
            <a:xfrm>
              <a:off x="353" y="2399"/>
              <a:ext cx="38" cy="64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13" y="16"/>
                </a:cxn>
                <a:cxn ang="0">
                  <a:pos x="10" y="32"/>
                </a:cxn>
                <a:cxn ang="0">
                  <a:pos x="6" y="16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10" y="6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80" name="Line 104"/>
            <p:cNvSpPr>
              <a:spLocks noChangeShapeType="1"/>
            </p:cNvSpPr>
            <p:nvPr/>
          </p:nvSpPr>
          <p:spPr bwMode="auto">
            <a:xfrm>
              <a:off x="517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81" name="Freeform 105"/>
            <p:cNvSpPr>
              <a:spLocks/>
            </p:cNvSpPr>
            <p:nvPr/>
          </p:nvSpPr>
          <p:spPr bwMode="auto">
            <a:xfrm>
              <a:off x="497" y="2399"/>
              <a:ext cx="40" cy="64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20" y="0"/>
                </a:cxn>
                <a:cxn ang="0">
                  <a:pos x="20" y="1"/>
                </a:cxn>
                <a:cxn ang="0">
                  <a:pos x="14" y="16"/>
                </a:cxn>
                <a:cxn ang="0">
                  <a:pos x="10" y="32"/>
                </a:cxn>
                <a:cxn ang="0">
                  <a:pos x="7" y="16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0" y="6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82" name="Line 106"/>
            <p:cNvSpPr>
              <a:spLocks noChangeShapeType="1"/>
            </p:cNvSpPr>
            <p:nvPr/>
          </p:nvSpPr>
          <p:spPr bwMode="auto">
            <a:xfrm>
              <a:off x="66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83" name="Freeform 107"/>
            <p:cNvSpPr>
              <a:spLocks/>
            </p:cNvSpPr>
            <p:nvPr/>
          </p:nvSpPr>
          <p:spPr bwMode="auto">
            <a:xfrm>
              <a:off x="643" y="2399"/>
              <a:ext cx="38" cy="64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13" y="16"/>
                </a:cxn>
                <a:cxn ang="0">
                  <a:pos x="10" y="32"/>
                </a:cxn>
                <a:cxn ang="0">
                  <a:pos x="6" y="16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10" y="6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84" name="Line 108"/>
            <p:cNvSpPr>
              <a:spLocks noChangeShapeType="1"/>
            </p:cNvSpPr>
            <p:nvPr/>
          </p:nvSpPr>
          <p:spPr bwMode="auto">
            <a:xfrm>
              <a:off x="95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85" name="Freeform 109"/>
            <p:cNvSpPr>
              <a:spLocks/>
            </p:cNvSpPr>
            <p:nvPr/>
          </p:nvSpPr>
          <p:spPr bwMode="auto">
            <a:xfrm>
              <a:off x="933" y="2399"/>
              <a:ext cx="38" cy="64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13" y="16"/>
                </a:cxn>
                <a:cxn ang="0">
                  <a:pos x="10" y="32"/>
                </a:cxn>
                <a:cxn ang="0">
                  <a:pos x="6" y="16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10" y="6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86" name="Line 110"/>
            <p:cNvSpPr>
              <a:spLocks noChangeShapeType="1"/>
            </p:cNvSpPr>
            <p:nvPr/>
          </p:nvSpPr>
          <p:spPr bwMode="auto">
            <a:xfrm>
              <a:off x="109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87" name="Freeform 111"/>
            <p:cNvSpPr>
              <a:spLocks/>
            </p:cNvSpPr>
            <p:nvPr/>
          </p:nvSpPr>
          <p:spPr bwMode="auto">
            <a:xfrm>
              <a:off x="1081" y="2405"/>
              <a:ext cx="34" cy="58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12" y="14"/>
                </a:cxn>
                <a:cxn ang="0">
                  <a:pos x="8" y="29"/>
                </a:cxn>
                <a:cxn ang="0">
                  <a:pos x="5" y="1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5"/>
                </a:cxn>
              </a:cxnLst>
              <a:rect l="0" t="0" r="r" b="b"/>
              <a:pathLst>
                <a:path w="17" h="29">
                  <a:moveTo>
                    <a:pt x="8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9" y="24"/>
                    <a:pt x="8" y="29"/>
                  </a:cubicBezTo>
                  <a:cubicBezTo>
                    <a:pt x="7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88" name="Line 112"/>
            <p:cNvSpPr>
              <a:spLocks noChangeShapeType="1"/>
            </p:cNvSpPr>
            <p:nvPr/>
          </p:nvSpPr>
          <p:spPr bwMode="auto">
            <a:xfrm>
              <a:off x="1243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89" name="Freeform 113"/>
            <p:cNvSpPr>
              <a:spLocks/>
            </p:cNvSpPr>
            <p:nvPr/>
          </p:nvSpPr>
          <p:spPr bwMode="auto">
            <a:xfrm>
              <a:off x="1225" y="2405"/>
              <a:ext cx="36" cy="58"/>
            </a:xfrm>
            <a:custGeom>
              <a:avLst/>
              <a:gdLst/>
              <a:ahLst/>
              <a:cxnLst>
                <a:cxn ang="0">
                  <a:pos x="9" y="5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2" y="14"/>
                </a:cxn>
                <a:cxn ang="0">
                  <a:pos x="9" y="29"/>
                </a:cxn>
                <a:cxn ang="0">
                  <a:pos x="6" y="1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9" y="5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90" name="Line 114"/>
            <p:cNvSpPr>
              <a:spLocks noChangeShapeType="1"/>
            </p:cNvSpPr>
            <p:nvPr/>
          </p:nvSpPr>
          <p:spPr bwMode="auto">
            <a:xfrm>
              <a:off x="138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91" name="Freeform 115"/>
            <p:cNvSpPr>
              <a:spLocks/>
            </p:cNvSpPr>
            <p:nvPr/>
          </p:nvSpPr>
          <p:spPr bwMode="auto">
            <a:xfrm>
              <a:off x="1371" y="2405"/>
              <a:ext cx="34" cy="58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12" y="14"/>
                </a:cxn>
                <a:cxn ang="0">
                  <a:pos x="8" y="29"/>
                </a:cxn>
                <a:cxn ang="0">
                  <a:pos x="5" y="1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5"/>
                </a:cxn>
              </a:cxnLst>
              <a:rect l="0" t="0" r="r" b="b"/>
              <a:pathLst>
                <a:path w="17" h="29">
                  <a:moveTo>
                    <a:pt x="8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8" y="29"/>
                  </a:cubicBezTo>
                  <a:cubicBezTo>
                    <a:pt x="7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92" name="Freeform 116"/>
            <p:cNvSpPr>
              <a:spLocks/>
            </p:cNvSpPr>
            <p:nvPr/>
          </p:nvSpPr>
          <p:spPr bwMode="auto">
            <a:xfrm>
              <a:off x="823" y="781"/>
              <a:ext cx="506" cy="5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6" y="0"/>
                </a:cxn>
                <a:cxn ang="0">
                  <a:pos x="506" y="512"/>
                </a:cxn>
                <a:cxn ang="0">
                  <a:pos x="0" y="51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06" h="512">
                  <a:moveTo>
                    <a:pt x="0" y="0"/>
                  </a:moveTo>
                  <a:lnTo>
                    <a:pt x="506" y="0"/>
                  </a:lnTo>
                  <a:lnTo>
                    <a:pt x="506" y="512"/>
                  </a:lnTo>
                  <a:lnTo>
                    <a:pt x="0" y="5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93" name="Rectangle 117"/>
            <p:cNvSpPr>
              <a:spLocks noChangeArrowheads="1"/>
            </p:cNvSpPr>
            <p:nvPr/>
          </p:nvSpPr>
          <p:spPr bwMode="auto">
            <a:xfrm>
              <a:off x="847" y="936"/>
              <a:ext cx="53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Instruction</a:t>
              </a:r>
              <a:endParaRPr lang="en-US" sz="4000" u="none"/>
            </a:p>
          </p:txBody>
        </p:sp>
        <p:sp>
          <p:nvSpPr>
            <p:cNvPr id="869494" name="Rectangle 118"/>
            <p:cNvSpPr>
              <a:spLocks noChangeArrowheads="1"/>
            </p:cNvSpPr>
            <p:nvPr/>
          </p:nvSpPr>
          <p:spPr bwMode="auto">
            <a:xfrm>
              <a:off x="903" y="1044"/>
              <a:ext cx="39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memory</a:t>
              </a:r>
              <a:endParaRPr lang="en-US" sz="4000" u="none"/>
            </a:p>
          </p:txBody>
        </p:sp>
        <p:sp>
          <p:nvSpPr>
            <p:cNvPr id="869495" name="Rectangle 119"/>
            <p:cNvSpPr>
              <a:spLocks noChangeArrowheads="1"/>
            </p:cNvSpPr>
            <p:nvPr/>
          </p:nvSpPr>
          <p:spPr bwMode="auto">
            <a:xfrm>
              <a:off x="894" y="779"/>
              <a:ext cx="39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Address</a:t>
              </a:r>
              <a:endParaRPr lang="en-US" sz="4000" u="none"/>
            </a:p>
          </p:txBody>
        </p:sp>
        <p:sp>
          <p:nvSpPr>
            <p:cNvPr id="869496" name="Rectangle 120"/>
            <p:cNvSpPr>
              <a:spLocks noChangeArrowheads="1"/>
            </p:cNvSpPr>
            <p:nvPr/>
          </p:nvSpPr>
          <p:spPr bwMode="auto">
            <a:xfrm>
              <a:off x="844" y="1170"/>
              <a:ext cx="53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Instruction</a:t>
              </a:r>
              <a:endParaRPr lang="en-US" sz="4000" u="none"/>
            </a:p>
          </p:txBody>
        </p:sp>
        <p:sp>
          <p:nvSpPr>
            <p:cNvPr id="869497" name="Freeform 121"/>
            <p:cNvSpPr>
              <a:spLocks/>
            </p:cNvSpPr>
            <p:nvPr/>
          </p:nvSpPr>
          <p:spPr bwMode="auto">
            <a:xfrm>
              <a:off x="1741" y="1487"/>
              <a:ext cx="396" cy="1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6" y="0"/>
                </a:cxn>
                <a:cxn ang="0">
                  <a:pos x="396" y="148"/>
                </a:cxn>
                <a:cxn ang="0">
                  <a:pos x="0" y="14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6" h="148">
                  <a:moveTo>
                    <a:pt x="0" y="0"/>
                  </a:moveTo>
                  <a:lnTo>
                    <a:pt x="396" y="0"/>
                  </a:lnTo>
                  <a:lnTo>
                    <a:pt x="396" y="148"/>
                  </a:lnTo>
                  <a:lnTo>
                    <a:pt x="0" y="1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98" name="Rectangle 122"/>
            <p:cNvSpPr>
              <a:spLocks noChangeArrowheads="1"/>
            </p:cNvSpPr>
            <p:nvPr/>
          </p:nvSpPr>
          <p:spPr bwMode="auto">
            <a:xfrm>
              <a:off x="1751" y="1498"/>
              <a:ext cx="38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Zero fill</a:t>
              </a:r>
              <a:endParaRPr lang="en-US" sz="4000" u="none"/>
            </a:p>
          </p:txBody>
        </p:sp>
        <p:sp>
          <p:nvSpPr>
            <p:cNvPr id="869499" name="Rectangle 123"/>
            <p:cNvSpPr>
              <a:spLocks noChangeArrowheads="1"/>
            </p:cNvSpPr>
            <p:nvPr/>
          </p:nvSpPr>
          <p:spPr bwMode="auto">
            <a:xfrm>
              <a:off x="332" y="2469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D</a:t>
              </a:r>
              <a:endParaRPr lang="en-US" sz="4000" u="none"/>
            </a:p>
          </p:txBody>
        </p:sp>
        <p:sp>
          <p:nvSpPr>
            <p:cNvPr id="869500" name="Rectangle 124"/>
            <p:cNvSpPr>
              <a:spLocks noChangeArrowheads="1"/>
            </p:cNvSpPr>
            <p:nvPr/>
          </p:nvSpPr>
          <p:spPr bwMode="auto">
            <a:xfrm>
              <a:off x="332" y="2561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A</a:t>
              </a:r>
              <a:endParaRPr lang="en-US" sz="4000" u="none"/>
            </a:p>
          </p:txBody>
        </p:sp>
        <p:sp>
          <p:nvSpPr>
            <p:cNvPr id="869501" name="Rectangle 125"/>
            <p:cNvSpPr>
              <a:spLocks noChangeArrowheads="1"/>
            </p:cNvSpPr>
            <p:nvPr/>
          </p:nvSpPr>
          <p:spPr bwMode="auto">
            <a:xfrm>
              <a:off x="483" y="2469"/>
              <a:ext cx="7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B</a:t>
              </a:r>
              <a:endParaRPr lang="en-US" sz="4000" u="none"/>
            </a:p>
          </p:txBody>
        </p:sp>
        <p:sp>
          <p:nvSpPr>
            <p:cNvPr id="869502" name="Rectangle 126"/>
            <p:cNvSpPr>
              <a:spLocks noChangeArrowheads="1"/>
            </p:cNvSpPr>
            <p:nvPr/>
          </p:nvSpPr>
          <p:spPr bwMode="auto">
            <a:xfrm>
              <a:off x="477" y="2561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A</a:t>
              </a:r>
              <a:endParaRPr lang="en-US" sz="4000" u="none"/>
            </a:p>
          </p:txBody>
        </p:sp>
        <p:sp>
          <p:nvSpPr>
            <p:cNvPr id="869503" name="Rectangle 127"/>
            <p:cNvSpPr>
              <a:spLocks noChangeArrowheads="1"/>
            </p:cNvSpPr>
            <p:nvPr/>
          </p:nvSpPr>
          <p:spPr bwMode="auto">
            <a:xfrm>
              <a:off x="622" y="2469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A</a:t>
              </a:r>
              <a:endParaRPr lang="en-US" sz="4000" u="none"/>
            </a:p>
          </p:txBody>
        </p:sp>
        <p:sp>
          <p:nvSpPr>
            <p:cNvPr id="869504" name="Rectangle 128"/>
            <p:cNvSpPr>
              <a:spLocks noChangeArrowheads="1"/>
            </p:cNvSpPr>
            <p:nvPr/>
          </p:nvSpPr>
          <p:spPr bwMode="auto">
            <a:xfrm>
              <a:off x="622" y="2561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A</a:t>
              </a:r>
              <a:endParaRPr lang="en-US" sz="4000" u="none"/>
            </a:p>
          </p:txBody>
        </p:sp>
        <p:sp>
          <p:nvSpPr>
            <p:cNvPr id="869505" name="Rectangle 129"/>
            <p:cNvSpPr>
              <a:spLocks noChangeArrowheads="1"/>
            </p:cNvSpPr>
            <p:nvPr/>
          </p:nvSpPr>
          <p:spPr bwMode="auto">
            <a:xfrm>
              <a:off x="923" y="2469"/>
              <a:ext cx="6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F</a:t>
              </a:r>
              <a:endParaRPr lang="en-US" sz="4000" u="none"/>
            </a:p>
          </p:txBody>
        </p:sp>
        <p:sp>
          <p:nvSpPr>
            <p:cNvPr id="869506" name="Rectangle 130"/>
            <p:cNvSpPr>
              <a:spLocks noChangeArrowheads="1"/>
            </p:cNvSpPr>
            <p:nvPr/>
          </p:nvSpPr>
          <p:spPr bwMode="auto">
            <a:xfrm>
              <a:off x="926" y="2561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S</a:t>
              </a:r>
              <a:endParaRPr lang="en-US" sz="4000" u="none"/>
            </a:p>
          </p:txBody>
        </p:sp>
        <p:sp>
          <p:nvSpPr>
            <p:cNvPr id="869507" name="Rectangle 131"/>
            <p:cNvSpPr>
              <a:spLocks noChangeArrowheads="1"/>
            </p:cNvSpPr>
            <p:nvPr/>
          </p:nvSpPr>
          <p:spPr bwMode="auto">
            <a:xfrm>
              <a:off x="1052" y="2469"/>
              <a:ext cx="10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M</a:t>
              </a:r>
              <a:endParaRPr lang="en-US" sz="4000" u="none"/>
            </a:p>
          </p:txBody>
        </p:sp>
        <p:sp>
          <p:nvSpPr>
            <p:cNvPr id="869508" name="Rectangle 132"/>
            <p:cNvSpPr>
              <a:spLocks noChangeArrowheads="1"/>
            </p:cNvSpPr>
            <p:nvPr/>
          </p:nvSpPr>
          <p:spPr bwMode="auto">
            <a:xfrm>
              <a:off x="1058" y="2562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D</a:t>
              </a:r>
              <a:endParaRPr lang="en-US" sz="4000" u="none"/>
            </a:p>
          </p:txBody>
        </p:sp>
        <p:sp>
          <p:nvSpPr>
            <p:cNvPr id="869509" name="Rectangle 133"/>
            <p:cNvSpPr>
              <a:spLocks noChangeArrowheads="1"/>
            </p:cNvSpPr>
            <p:nvPr/>
          </p:nvSpPr>
          <p:spPr bwMode="auto">
            <a:xfrm>
              <a:off x="1206" y="2469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R</a:t>
              </a:r>
              <a:endParaRPr lang="en-US" sz="4000" u="none"/>
            </a:p>
          </p:txBody>
        </p:sp>
        <p:sp>
          <p:nvSpPr>
            <p:cNvPr id="869510" name="Rectangle 134"/>
            <p:cNvSpPr>
              <a:spLocks noChangeArrowheads="1"/>
            </p:cNvSpPr>
            <p:nvPr/>
          </p:nvSpPr>
          <p:spPr bwMode="auto">
            <a:xfrm>
              <a:off x="1195" y="256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W</a:t>
              </a:r>
              <a:endParaRPr lang="en-US" sz="4000" u="none"/>
            </a:p>
          </p:txBody>
        </p:sp>
        <p:sp>
          <p:nvSpPr>
            <p:cNvPr id="869511" name="Rectangle 135"/>
            <p:cNvSpPr>
              <a:spLocks noChangeArrowheads="1"/>
            </p:cNvSpPr>
            <p:nvPr/>
          </p:nvSpPr>
          <p:spPr bwMode="auto">
            <a:xfrm>
              <a:off x="1343" y="2469"/>
              <a:ext cx="10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M</a:t>
              </a:r>
              <a:endParaRPr lang="en-US" sz="4000" u="none"/>
            </a:p>
          </p:txBody>
        </p:sp>
        <p:sp>
          <p:nvSpPr>
            <p:cNvPr id="869512" name="Rectangle 136"/>
            <p:cNvSpPr>
              <a:spLocks noChangeArrowheads="1"/>
            </p:cNvSpPr>
            <p:nvPr/>
          </p:nvSpPr>
          <p:spPr bwMode="auto">
            <a:xfrm>
              <a:off x="1340" y="256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W</a:t>
              </a:r>
              <a:endParaRPr lang="en-US" sz="4000" u="none"/>
            </a:p>
          </p:txBody>
        </p:sp>
        <p:sp>
          <p:nvSpPr>
            <p:cNvPr id="869513" name="Freeform 137"/>
            <p:cNvSpPr>
              <a:spLocks/>
            </p:cNvSpPr>
            <p:nvPr/>
          </p:nvSpPr>
          <p:spPr bwMode="auto">
            <a:xfrm>
              <a:off x="1075" y="267"/>
              <a:ext cx="454" cy="1294"/>
            </a:xfrm>
            <a:custGeom>
              <a:avLst/>
              <a:gdLst/>
              <a:ahLst/>
              <a:cxnLst>
                <a:cxn ang="0">
                  <a:pos x="454" y="1294"/>
                </a:cxn>
                <a:cxn ang="0">
                  <a:pos x="454" y="0"/>
                </a:cxn>
                <a:cxn ang="0">
                  <a:pos x="0" y="0"/>
                </a:cxn>
                <a:cxn ang="0">
                  <a:pos x="0" y="84"/>
                </a:cxn>
              </a:cxnLst>
              <a:rect l="0" t="0" r="r" b="b"/>
              <a:pathLst>
                <a:path w="454" h="1294">
                  <a:moveTo>
                    <a:pt x="454" y="1294"/>
                  </a:moveTo>
                  <a:lnTo>
                    <a:pt x="454" y="0"/>
                  </a:lnTo>
                  <a:lnTo>
                    <a:pt x="0" y="0"/>
                  </a:lnTo>
                  <a:lnTo>
                    <a:pt x="0" y="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14" name="Freeform 138"/>
            <p:cNvSpPr>
              <a:spLocks/>
            </p:cNvSpPr>
            <p:nvPr/>
          </p:nvSpPr>
          <p:spPr bwMode="auto">
            <a:xfrm>
              <a:off x="1055" y="335"/>
              <a:ext cx="38" cy="62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3" y="15"/>
                </a:cxn>
                <a:cxn ang="0">
                  <a:pos x="10" y="31"/>
                </a:cxn>
                <a:cxn ang="0">
                  <a:pos x="6" y="1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5"/>
                </a:cxn>
              </a:cxnLst>
              <a:rect l="0" t="0" r="r" b="b"/>
              <a:pathLst>
                <a:path w="19" h="31">
                  <a:moveTo>
                    <a:pt x="10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1" y="26"/>
                    <a:pt x="10" y="31"/>
                  </a:cubicBezTo>
                  <a:cubicBezTo>
                    <a:pt x="9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15" name="Line 139"/>
            <p:cNvSpPr>
              <a:spLocks noChangeShapeType="1"/>
            </p:cNvSpPr>
            <p:nvPr/>
          </p:nvSpPr>
          <p:spPr bwMode="auto">
            <a:xfrm>
              <a:off x="677" y="459"/>
              <a:ext cx="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16" name="Freeform 140"/>
            <p:cNvSpPr>
              <a:spLocks/>
            </p:cNvSpPr>
            <p:nvPr/>
          </p:nvSpPr>
          <p:spPr bwMode="auto">
            <a:xfrm>
              <a:off x="749" y="441"/>
              <a:ext cx="64" cy="38"/>
            </a:xfrm>
            <a:custGeom>
              <a:avLst/>
              <a:gdLst/>
              <a:ahLst/>
              <a:cxnLst>
                <a:cxn ang="0">
                  <a:pos x="6" y="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6" y="6"/>
                </a:cxn>
                <a:cxn ang="0">
                  <a:pos x="32" y="9"/>
                </a:cxn>
                <a:cxn ang="0">
                  <a:pos x="16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9"/>
                </a:cxn>
              </a:cxnLst>
              <a:rect l="0" t="0" r="r" b="b"/>
              <a:pathLst>
                <a:path w="32" h="19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7"/>
                    <a:pt x="26" y="8"/>
                    <a:pt x="32" y="9"/>
                  </a:cubicBezTo>
                  <a:cubicBezTo>
                    <a:pt x="26" y="10"/>
                    <a:pt x="21" y="12"/>
                    <a:pt x="16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17" name="Line 141"/>
            <p:cNvSpPr>
              <a:spLocks noChangeShapeType="1"/>
            </p:cNvSpPr>
            <p:nvPr/>
          </p:nvSpPr>
          <p:spPr bwMode="auto">
            <a:xfrm>
              <a:off x="1679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18" name="Freeform 142"/>
            <p:cNvSpPr>
              <a:spLocks/>
            </p:cNvSpPr>
            <p:nvPr/>
          </p:nvSpPr>
          <p:spPr bwMode="auto">
            <a:xfrm>
              <a:off x="1661" y="2405"/>
              <a:ext cx="34" cy="58"/>
            </a:xfrm>
            <a:custGeom>
              <a:avLst/>
              <a:gdLst/>
              <a:ahLst/>
              <a:cxnLst>
                <a:cxn ang="0">
                  <a:pos x="9" y="5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12" y="14"/>
                </a:cxn>
                <a:cxn ang="0">
                  <a:pos x="9" y="29"/>
                </a:cxn>
                <a:cxn ang="0">
                  <a:pos x="5" y="1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9" y="5"/>
                </a:cxn>
              </a:cxnLst>
              <a:rect l="0" t="0" r="r" b="b"/>
              <a:pathLst>
                <a:path w="17" h="29">
                  <a:moveTo>
                    <a:pt x="9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19" name="Line 143"/>
            <p:cNvSpPr>
              <a:spLocks noChangeShapeType="1"/>
            </p:cNvSpPr>
            <p:nvPr/>
          </p:nvSpPr>
          <p:spPr bwMode="auto">
            <a:xfrm>
              <a:off x="80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20" name="Freeform 144"/>
            <p:cNvSpPr>
              <a:spLocks/>
            </p:cNvSpPr>
            <p:nvPr/>
          </p:nvSpPr>
          <p:spPr bwMode="auto">
            <a:xfrm>
              <a:off x="789" y="2405"/>
              <a:ext cx="36" cy="58"/>
            </a:xfrm>
            <a:custGeom>
              <a:avLst/>
              <a:gdLst/>
              <a:ahLst/>
              <a:cxnLst>
                <a:cxn ang="0">
                  <a:pos x="9" y="5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2" y="14"/>
                </a:cxn>
                <a:cxn ang="0">
                  <a:pos x="9" y="29"/>
                </a:cxn>
                <a:cxn ang="0">
                  <a:pos x="6" y="1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9" y="5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21" name="Rectangle 145"/>
            <p:cNvSpPr>
              <a:spLocks noChangeArrowheads="1"/>
            </p:cNvSpPr>
            <p:nvPr/>
          </p:nvSpPr>
          <p:spPr bwMode="auto">
            <a:xfrm>
              <a:off x="762" y="2469"/>
              <a:ext cx="10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M</a:t>
              </a:r>
              <a:endParaRPr lang="en-US" sz="4000" u="none"/>
            </a:p>
          </p:txBody>
        </p:sp>
        <p:sp>
          <p:nvSpPr>
            <p:cNvPr id="869522" name="Rectangle 146"/>
            <p:cNvSpPr>
              <a:spLocks noChangeArrowheads="1"/>
            </p:cNvSpPr>
            <p:nvPr/>
          </p:nvSpPr>
          <p:spPr bwMode="auto">
            <a:xfrm>
              <a:off x="773" y="2562"/>
              <a:ext cx="7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B</a:t>
              </a:r>
              <a:endParaRPr lang="en-US" sz="4000" u="none"/>
            </a:p>
          </p:txBody>
        </p:sp>
        <p:sp>
          <p:nvSpPr>
            <p:cNvPr id="869523" name="Freeform 147"/>
            <p:cNvSpPr>
              <a:spLocks/>
            </p:cNvSpPr>
            <p:nvPr/>
          </p:nvSpPr>
          <p:spPr bwMode="auto">
            <a:xfrm>
              <a:off x="301" y="1689"/>
              <a:ext cx="1570" cy="236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570" y="0"/>
                </a:cxn>
                <a:cxn ang="0">
                  <a:pos x="1570" y="236"/>
                </a:cxn>
                <a:cxn ang="0">
                  <a:pos x="0" y="236"/>
                </a:cxn>
                <a:cxn ang="0">
                  <a:pos x="0" y="0"/>
                </a:cxn>
                <a:cxn ang="0">
                  <a:pos x="146" y="0"/>
                </a:cxn>
              </a:cxnLst>
              <a:rect l="0" t="0" r="r" b="b"/>
              <a:pathLst>
                <a:path w="1570" h="236">
                  <a:moveTo>
                    <a:pt x="146" y="0"/>
                  </a:moveTo>
                  <a:lnTo>
                    <a:pt x="1570" y="0"/>
                  </a:lnTo>
                  <a:lnTo>
                    <a:pt x="1570" y="236"/>
                  </a:lnTo>
                  <a:lnTo>
                    <a:pt x="0" y="23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24" name="Rectangle 148"/>
            <p:cNvSpPr>
              <a:spLocks noChangeArrowheads="1"/>
            </p:cNvSpPr>
            <p:nvPr/>
          </p:nvSpPr>
          <p:spPr bwMode="auto">
            <a:xfrm>
              <a:off x="677" y="1744"/>
              <a:ext cx="94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Instruction decoder</a:t>
              </a:r>
              <a:endParaRPr lang="en-US" sz="4000" u="none"/>
            </a:p>
          </p:txBody>
        </p:sp>
        <p:sp>
          <p:nvSpPr>
            <p:cNvPr id="869525" name="Rectangle 149"/>
            <p:cNvSpPr>
              <a:spLocks noChangeArrowheads="1"/>
            </p:cNvSpPr>
            <p:nvPr/>
          </p:nvSpPr>
          <p:spPr bwMode="auto">
            <a:xfrm>
              <a:off x="1657" y="2469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J</a:t>
              </a:r>
              <a:endParaRPr lang="en-US" sz="4000" u="none"/>
            </a:p>
          </p:txBody>
        </p:sp>
        <p:sp>
          <p:nvSpPr>
            <p:cNvPr id="869526" name="Rectangle 150"/>
            <p:cNvSpPr>
              <a:spLocks noChangeArrowheads="1"/>
            </p:cNvSpPr>
            <p:nvPr/>
          </p:nvSpPr>
          <p:spPr bwMode="auto">
            <a:xfrm>
              <a:off x="1644" y="2562"/>
              <a:ext cx="7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B</a:t>
              </a:r>
              <a:endParaRPr lang="en-US" sz="4000" u="none"/>
            </a:p>
          </p:txBody>
        </p:sp>
        <p:sp>
          <p:nvSpPr>
            <p:cNvPr id="869527" name="Rectangle 151"/>
            <p:cNvSpPr>
              <a:spLocks noChangeArrowheads="1"/>
            </p:cNvSpPr>
            <p:nvPr/>
          </p:nvSpPr>
          <p:spPr bwMode="auto">
            <a:xfrm>
              <a:off x="1125" y="197"/>
              <a:ext cx="362" cy="12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28" name="Rectangle 152"/>
            <p:cNvSpPr>
              <a:spLocks noChangeArrowheads="1"/>
            </p:cNvSpPr>
            <p:nvPr/>
          </p:nvSpPr>
          <p:spPr bwMode="auto">
            <a:xfrm>
              <a:off x="1153" y="202"/>
              <a:ext cx="34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Extend</a:t>
              </a:r>
              <a:endParaRPr lang="en-US" sz="4000" u="none"/>
            </a:p>
          </p:txBody>
        </p:sp>
        <p:sp>
          <p:nvSpPr>
            <p:cNvPr id="869529" name="Line 153"/>
            <p:cNvSpPr>
              <a:spLocks noChangeShapeType="1"/>
            </p:cNvSpPr>
            <p:nvPr/>
          </p:nvSpPr>
          <p:spPr bwMode="auto">
            <a:xfrm flipH="1">
              <a:off x="1533" y="1925"/>
              <a:ext cx="2" cy="4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30" name="Freeform 154"/>
            <p:cNvSpPr>
              <a:spLocks/>
            </p:cNvSpPr>
            <p:nvPr/>
          </p:nvSpPr>
          <p:spPr bwMode="auto">
            <a:xfrm>
              <a:off x="1515" y="2405"/>
              <a:ext cx="36" cy="58"/>
            </a:xfrm>
            <a:custGeom>
              <a:avLst/>
              <a:gdLst/>
              <a:ahLst/>
              <a:cxnLst>
                <a:cxn ang="0">
                  <a:pos x="9" y="5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2" y="14"/>
                </a:cxn>
                <a:cxn ang="0">
                  <a:pos x="9" y="29"/>
                </a:cxn>
                <a:cxn ang="0">
                  <a:pos x="6" y="1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9" y="5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31" name="Rectangle 155"/>
            <p:cNvSpPr>
              <a:spLocks noChangeArrowheads="1"/>
            </p:cNvSpPr>
            <p:nvPr/>
          </p:nvSpPr>
          <p:spPr bwMode="auto">
            <a:xfrm>
              <a:off x="1501" y="2561"/>
              <a:ext cx="7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L</a:t>
              </a:r>
              <a:endParaRPr lang="en-US" sz="4000" u="none"/>
            </a:p>
          </p:txBody>
        </p:sp>
        <p:sp>
          <p:nvSpPr>
            <p:cNvPr id="869532" name="Rectangle 156"/>
            <p:cNvSpPr>
              <a:spLocks noChangeArrowheads="1"/>
            </p:cNvSpPr>
            <p:nvPr/>
          </p:nvSpPr>
          <p:spPr bwMode="auto">
            <a:xfrm>
              <a:off x="1504" y="2469"/>
              <a:ext cx="6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P</a:t>
              </a:r>
              <a:endParaRPr lang="en-US" sz="4000" u="none"/>
            </a:p>
          </p:txBody>
        </p:sp>
        <p:sp>
          <p:nvSpPr>
            <p:cNvPr id="869533" name="Line 157"/>
            <p:cNvSpPr>
              <a:spLocks noChangeShapeType="1"/>
            </p:cNvSpPr>
            <p:nvPr/>
          </p:nvSpPr>
          <p:spPr bwMode="auto">
            <a:xfrm>
              <a:off x="182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34" name="Freeform 158"/>
            <p:cNvSpPr>
              <a:spLocks/>
            </p:cNvSpPr>
            <p:nvPr/>
          </p:nvSpPr>
          <p:spPr bwMode="auto">
            <a:xfrm>
              <a:off x="1803" y="2399"/>
              <a:ext cx="40" cy="64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14" y="16"/>
                </a:cxn>
                <a:cxn ang="0">
                  <a:pos x="10" y="32"/>
                </a:cxn>
                <a:cxn ang="0">
                  <a:pos x="7" y="16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0" y="6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35" name="Rectangle 159"/>
            <p:cNvSpPr>
              <a:spLocks noChangeArrowheads="1"/>
            </p:cNvSpPr>
            <p:nvPr/>
          </p:nvSpPr>
          <p:spPr bwMode="auto">
            <a:xfrm>
              <a:off x="1789" y="2469"/>
              <a:ext cx="7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B</a:t>
              </a:r>
              <a:endParaRPr lang="en-US" sz="4000" u="none"/>
            </a:p>
          </p:txBody>
        </p:sp>
        <p:sp>
          <p:nvSpPr>
            <p:cNvPr id="869536" name="Rectangle 160"/>
            <p:cNvSpPr>
              <a:spLocks noChangeArrowheads="1"/>
            </p:cNvSpPr>
            <p:nvPr/>
          </p:nvSpPr>
          <p:spPr bwMode="auto">
            <a:xfrm>
              <a:off x="1789" y="2561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C</a:t>
              </a:r>
              <a:endParaRPr lang="en-US" sz="4000" u="none"/>
            </a:p>
          </p:txBody>
        </p:sp>
        <p:sp>
          <p:nvSpPr>
            <p:cNvPr id="869537" name="Rectangle 161"/>
            <p:cNvSpPr>
              <a:spLocks noChangeArrowheads="1"/>
            </p:cNvSpPr>
            <p:nvPr/>
          </p:nvSpPr>
          <p:spPr bwMode="auto">
            <a:xfrm>
              <a:off x="331" y="253"/>
              <a:ext cx="368" cy="41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38" name="Rectangle 162"/>
            <p:cNvSpPr>
              <a:spLocks noChangeArrowheads="1"/>
            </p:cNvSpPr>
            <p:nvPr/>
          </p:nvSpPr>
          <p:spPr bwMode="auto">
            <a:xfrm>
              <a:off x="344" y="355"/>
              <a:ext cx="35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Branch</a:t>
              </a:r>
              <a:endParaRPr lang="en-US" sz="4000" u="none"/>
            </a:p>
          </p:txBody>
        </p:sp>
        <p:sp>
          <p:nvSpPr>
            <p:cNvPr id="869539" name="Rectangle 163"/>
            <p:cNvSpPr>
              <a:spLocks noChangeArrowheads="1"/>
            </p:cNvSpPr>
            <p:nvPr/>
          </p:nvSpPr>
          <p:spPr bwMode="auto">
            <a:xfrm>
              <a:off x="333" y="463"/>
              <a:ext cx="37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Control</a:t>
              </a:r>
              <a:endParaRPr lang="en-US" sz="4000" u="none"/>
            </a:p>
          </p:txBody>
        </p:sp>
        <p:sp>
          <p:nvSpPr>
            <p:cNvPr id="869540" name="Line 164"/>
            <p:cNvSpPr>
              <a:spLocks noChangeShapeType="1"/>
            </p:cNvSpPr>
            <p:nvPr/>
          </p:nvSpPr>
          <p:spPr bwMode="auto">
            <a:xfrm>
              <a:off x="233" y="3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41" name="Freeform 165"/>
            <p:cNvSpPr>
              <a:spLocks/>
            </p:cNvSpPr>
            <p:nvPr/>
          </p:nvSpPr>
          <p:spPr bwMode="auto">
            <a:xfrm>
              <a:off x="273" y="293"/>
              <a:ext cx="58" cy="36"/>
            </a:xfrm>
            <a:custGeom>
              <a:avLst/>
              <a:gdLst/>
              <a:ahLst/>
              <a:cxnLst>
                <a:cxn ang="0">
                  <a:pos x="6" y="9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5" y="6"/>
                </a:cxn>
                <a:cxn ang="0">
                  <a:pos x="29" y="9"/>
                </a:cxn>
                <a:cxn ang="0">
                  <a:pos x="15" y="12"/>
                </a:cxn>
                <a:cxn ang="0">
                  <a:pos x="1" y="18"/>
                </a:cxn>
                <a:cxn ang="0">
                  <a:pos x="0" y="18"/>
                </a:cxn>
                <a:cxn ang="0">
                  <a:pos x="6" y="9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42" name="Line 166"/>
            <p:cNvSpPr>
              <a:spLocks noChangeShapeType="1"/>
            </p:cNvSpPr>
            <p:nvPr/>
          </p:nvSpPr>
          <p:spPr bwMode="auto">
            <a:xfrm>
              <a:off x="233" y="517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43" name="Freeform 167"/>
            <p:cNvSpPr>
              <a:spLocks/>
            </p:cNvSpPr>
            <p:nvPr/>
          </p:nvSpPr>
          <p:spPr bwMode="auto">
            <a:xfrm>
              <a:off x="273" y="499"/>
              <a:ext cx="58" cy="34"/>
            </a:xfrm>
            <a:custGeom>
              <a:avLst/>
              <a:gdLst/>
              <a:ahLst/>
              <a:cxnLst>
                <a:cxn ang="0">
                  <a:pos x="6" y="9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5" y="5"/>
                </a:cxn>
                <a:cxn ang="0">
                  <a:pos x="29" y="9"/>
                </a:cxn>
                <a:cxn ang="0">
                  <a:pos x="15" y="12"/>
                </a:cxn>
                <a:cxn ang="0">
                  <a:pos x="1" y="17"/>
                </a:cxn>
                <a:cxn ang="0">
                  <a:pos x="0" y="17"/>
                </a:cxn>
                <a:cxn ang="0">
                  <a:pos x="6" y="9"/>
                </a:cxn>
              </a:cxnLst>
              <a:rect l="0" t="0" r="r" b="b"/>
              <a:pathLst>
                <a:path w="29" h="17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0" y="6"/>
                    <a:pt x="24" y="7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44" name="Line 168"/>
            <p:cNvSpPr>
              <a:spLocks noChangeShapeType="1"/>
            </p:cNvSpPr>
            <p:nvPr/>
          </p:nvSpPr>
          <p:spPr bwMode="auto">
            <a:xfrm>
              <a:off x="233" y="4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45" name="Freeform 169"/>
            <p:cNvSpPr>
              <a:spLocks/>
            </p:cNvSpPr>
            <p:nvPr/>
          </p:nvSpPr>
          <p:spPr bwMode="auto">
            <a:xfrm>
              <a:off x="273" y="393"/>
              <a:ext cx="58" cy="36"/>
            </a:xfrm>
            <a:custGeom>
              <a:avLst/>
              <a:gdLst/>
              <a:ahLst/>
              <a:cxnLst>
                <a:cxn ang="0">
                  <a:pos x="6" y="9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5" y="6"/>
                </a:cxn>
                <a:cxn ang="0">
                  <a:pos x="29" y="9"/>
                </a:cxn>
                <a:cxn ang="0">
                  <a:pos x="15" y="12"/>
                </a:cxn>
                <a:cxn ang="0">
                  <a:pos x="1" y="18"/>
                </a:cxn>
                <a:cxn ang="0">
                  <a:pos x="0" y="18"/>
                </a:cxn>
                <a:cxn ang="0">
                  <a:pos x="6" y="9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46" name="Line 170"/>
            <p:cNvSpPr>
              <a:spLocks noChangeShapeType="1"/>
            </p:cNvSpPr>
            <p:nvPr/>
          </p:nvSpPr>
          <p:spPr bwMode="auto">
            <a:xfrm>
              <a:off x="233" y="6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47" name="Freeform 171"/>
            <p:cNvSpPr>
              <a:spLocks/>
            </p:cNvSpPr>
            <p:nvPr/>
          </p:nvSpPr>
          <p:spPr bwMode="auto">
            <a:xfrm>
              <a:off x="273" y="593"/>
              <a:ext cx="58" cy="36"/>
            </a:xfrm>
            <a:custGeom>
              <a:avLst/>
              <a:gdLst/>
              <a:ahLst/>
              <a:cxnLst>
                <a:cxn ang="0">
                  <a:pos x="6" y="9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5" y="6"/>
                </a:cxn>
                <a:cxn ang="0">
                  <a:pos x="29" y="9"/>
                </a:cxn>
                <a:cxn ang="0">
                  <a:pos x="15" y="12"/>
                </a:cxn>
                <a:cxn ang="0">
                  <a:pos x="1" y="18"/>
                </a:cxn>
                <a:cxn ang="0">
                  <a:pos x="0" y="18"/>
                </a:cxn>
                <a:cxn ang="0">
                  <a:pos x="6" y="9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48" name="Rectangle 172"/>
            <p:cNvSpPr>
              <a:spLocks noChangeArrowheads="1"/>
            </p:cNvSpPr>
            <p:nvPr/>
          </p:nvSpPr>
          <p:spPr bwMode="auto">
            <a:xfrm>
              <a:off x="133" y="248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V</a:t>
              </a:r>
              <a:endParaRPr lang="en-US" sz="4000" u="none"/>
            </a:p>
          </p:txBody>
        </p:sp>
        <p:sp>
          <p:nvSpPr>
            <p:cNvPr id="869549" name="Rectangle 173"/>
            <p:cNvSpPr>
              <a:spLocks noChangeArrowheads="1"/>
            </p:cNvSpPr>
            <p:nvPr/>
          </p:nvSpPr>
          <p:spPr bwMode="auto">
            <a:xfrm>
              <a:off x="138" y="348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C</a:t>
              </a:r>
              <a:endParaRPr lang="en-US" sz="4000" u="none"/>
            </a:p>
          </p:txBody>
        </p:sp>
        <p:sp>
          <p:nvSpPr>
            <p:cNvPr id="869550" name="Rectangle 174"/>
            <p:cNvSpPr>
              <a:spLocks noChangeArrowheads="1"/>
            </p:cNvSpPr>
            <p:nvPr/>
          </p:nvSpPr>
          <p:spPr bwMode="auto">
            <a:xfrm>
              <a:off x="134" y="453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N</a:t>
              </a:r>
              <a:endParaRPr lang="en-US" sz="4000" u="none"/>
            </a:p>
          </p:txBody>
        </p:sp>
        <p:sp>
          <p:nvSpPr>
            <p:cNvPr id="869551" name="Rectangle 175"/>
            <p:cNvSpPr>
              <a:spLocks noChangeArrowheads="1"/>
            </p:cNvSpPr>
            <p:nvPr/>
          </p:nvSpPr>
          <p:spPr bwMode="auto">
            <a:xfrm>
              <a:off x="139" y="548"/>
              <a:ext cx="7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Z</a:t>
              </a:r>
              <a:endParaRPr lang="en-US" sz="4000" u="none"/>
            </a:p>
          </p:txBody>
        </p:sp>
        <p:sp>
          <p:nvSpPr>
            <p:cNvPr id="869552" name="Line 176"/>
            <p:cNvSpPr>
              <a:spLocks noChangeShapeType="1"/>
            </p:cNvSpPr>
            <p:nvPr/>
          </p:nvSpPr>
          <p:spPr bwMode="auto">
            <a:xfrm flipV="1">
              <a:off x="389" y="711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53" name="Freeform 177"/>
            <p:cNvSpPr>
              <a:spLocks/>
            </p:cNvSpPr>
            <p:nvPr/>
          </p:nvSpPr>
          <p:spPr bwMode="auto">
            <a:xfrm>
              <a:off x="371" y="669"/>
              <a:ext cx="36" cy="58"/>
            </a:xfrm>
            <a:custGeom>
              <a:avLst/>
              <a:gdLst/>
              <a:ahLst/>
              <a:cxnLst>
                <a:cxn ang="0">
                  <a:pos x="9" y="24"/>
                </a:cxn>
                <a:cxn ang="0">
                  <a:pos x="1" y="29"/>
                </a:cxn>
                <a:cxn ang="0">
                  <a:pos x="0" y="28"/>
                </a:cxn>
                <a:cxn ang="0">
                  <a:pos x="6" y="14"/>
                </a:cxn>
                <a:cxn ang="0">
                  <a:pos x="9" y="0"/>
                </a:cxn>
                <a:cxn ang="0">
                  <a:pos x="12" y="14"/>
                </a:cxn>
                <a:cxn ang="0">
                  <a:pos x="18" y="28"/>
                </a:cxn>
                <a:cxn ang="0">
                  <a:pos x="18" y="29"/>
                </a:cxn>
                <a:cxn ang="0">
                  <a:pos x="9" y="24"/>
                </a:cxn>
              </a:cxnLst>
              <a:rect l="0" t="0" r="r" b="b"/>
              <a:pathLst>
                <a:path w="18" h="29">
                  <a:moveTo>
                    <a:pt x="9" y="24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0"/>
                    <a:pt x="8" y="5"/>
                    <a:pt x="9" y="0"/>
                  </a:cubicBezTo>
                  <a:cubicBezTo>
                    <a:pt x="10" y="5"/>
                    <a:pt x="11" y="10"/>
                    <a:pt x="12" y="1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9"/>
                    <a:pt x="18" y="29"/>
                    <a:pt x="18" y="29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54" name="Line 178"/>
            <p:cNvSpPr>
              <a:spLocks noChangeShapeType="1"/>
            </p:cNvSpPr>
            <p:nvPr/>
          </p:nvSpPr>
          <p:spPr bwMode="auto">
            <a:xfrm flipV="1">
              <a:off x="485" y="711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55" name="Freeform 179"/>
            <p:cNvSpPr>
              <a:spLocks/>
            </p:cNvSpPr>
            <p:nvPr/>
          </p:nvSpPr>
          <p:spPr bwMode="auto">
            <a:xfrm>
              <a:off x="467" y="669"/>
              <a:ext cx="36" cy="58"/>
            </a:xfrm>
            <a:custGeom>
              <a:avLst/>
              <a:gdLst/>
              <a:ahLst/>
              <a:cxnLst>
                <a:cxn ang="0">
                  <a:pos x="9" y="24"/>
                </a:cxn>
                <a:cxn ang="0">
                  <a:pos x="0" y="29"/>
                </a:cxn>
                <a:cxn ang="0">
                  <a:pos x="0" y="29"/>
                </a:cxn>
                <a:cxn ang="0">
                  <a:pos x="6" y="15"/>
                </a:cxn>
                <a:cxn ang="0">
                  <a:pos x="9" y="0"/>
                </a:cxn>
                <a:cxn ang="0">
                  <a:pos x="12" y="15"/>
                </a:cxn>
                <a:cxn ang="0">
                  <a:pos x="18" y="29"/>
                </a:cxn>
                <a:cxn ang="0">
                  <a:pos x="17" y="29"/>
                </a:cxn>
                <a:cxn ang="0">
                  <a:pos x="9" y="24"/>
                </a:cxn>
              </a:cxnLst>
              <a:rect l="0" t="0" r="r" b="b"/>
              <a:pathLst>
                <a:path w="18" h="29">
                  <a:moveTo>
                    <a:pt x="9" y="24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0"/>
                    <a:pt x="8" y="5"/>
                    <a:pt x="9" y="0"/>
                  </a:cubicBezTo>
                  <a:cubicBezTo>
                    <a:pt x="10" y="5"/>
                    <a:pt x="11" y="10"/>
                    <a:pt x="12" y="15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56" name="Line 180"/>
            <p:cNvSpPr>
              <a:spLocks noChangeShapeType="1"/>
            </p:cNvSpPr>
            <p:nvPr/>
          </p:nvSpPr>
          <p:spPr bwMode="auto">
            <a:xfrm flipV="1">
              <a:off x="579" y="715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57" name="Freeform 181"/>
            <p:cNvSpPr>
              <a:spLocks/>
            </p:cNvSpPr>
            <p:nvPr/>
          </p:nvSpPr>
          <p:spPr bwMode="auto">
            <a:xfrm>
              <a:off x="561" y="669"/>
              <a:ext cx="38" cy="64"/>
            </a:xfrm>
            <a:custGeom>
              <a:avLst/>
              <a:gdLst/>
              <a:ahLst/>
              <a:cxnLst>
                <a:cxn ang="0">
                  <a:pos x="9" y="26"/>
                </a:cxn>
                <a:cxn ang="0">
                  <a:pos x="0" y="32"/>
                </a:cxn>
                <a:cxn ang="0">
                  <a:pos x="0" y="31"/>
                </a:cxn>
                <a:cxn ang="0">
                  <a:pos x="6" y="16"/>
                </a:cxn>
                <a:cxn ang="0">
                  <a:pos x="9" y="0"/>
                </a:cxn>
                <a:cxn ang="0">
                  <a:pos x="13" y="16"/>
                </a:cxn>
                <a:cxn ang="0">
                  <a:pos x="19" y="31"/>
                </a:cxn>
                <a:cxn ang="0">
                  <a:pos x="19" y="32"/>
                </a:cxn>
                <a:cxn ang="0">
                  <a:pos x="9" y="26"/>
                </a:cxn>
              </a:cxnLst>
              <a:rect l="0" t="0" r="r" b="b"/>
              <a:pathLst>
                <a:path w="19" h="32">
                  <a:moveTo>
                    <a:pt x="9" y="26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1"/>
                    <a:pt x="8" y="5"/>
                    <a:pt x="9" y="0"/>
                  </a:cubicBezTo>
                  <a:cubicBezTo>
                    <a:pt x="11" y="5"/>
                    <a:pt x="12" y="11"/>
                    <a:pt x="13" y="16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2"/>
                    <a:pt x="19" y="32"/>
                    <a:pt x="19" y="32"/>
                  </a:cubicBezTo>
                  <a:lnTo>
                    <a:pt x="9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58" name="Rectangle 182"/>
            <p:cNvSpPr>
              <a:spLocks noChangeArrowheads="1"/>
            </p:cNvSpPr>
            <p:nvPr/>
          </p:nvSpPr>
          <p:spPr bwMode="auto">
            <a:xfrm>
              <a:off x="463" y="809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J</a:t>
              </a:r>
              <a:endParaRPr lang="en-US" sz="4000" u="none"/>
            </a:p>
          </p:txBody>
        </p:sp>
        <p:sp>
          <p:nvSpPr>
            <p:cNvPr id="869559" name="Rectangle 183"/>
            <p:cNvSpPr>
              <a:spLocks noChangeArrowheads="1"/>
            </p:cNvSpPr>
            <p:nvPr/>
          </p:nvSpPr>
          <p:spPr bwMode="auto">
            <a:xfrm>
              <a:off x="450" y="898"/>
              <a:ext cx="7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B</a:t>
              </a:r>
              <a:endParaRPr lang="en-US" sz="4000" u="none"/>
            </a:p>
          </p:txBody>
        </p:sp>
        <p:sp>
          <p:nvSpPr>
            <p:cNvPr id="869560" name="Rectangle 184"/>
            <p:cNvSpPr>
              <a:spLocks noChangeArrowheads="1"/>
            </p:cNvSpPr>
            <p:nvPr/>
          </p:nvSpPr>
          <p:spPr bwMode="auto">
            <a:xfrm>
              <a:off x="357" y="898"/>
              <a:ext cx="7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L</a:t>
              </a:r>
              <a:endParaRPr lang="en-US" sz="4000" u="none"/>
            </a:p>
          </p:txBody>
        </p:sp>
        <p:sp>
          <p:nvSpPr>
            <p:cNvPr id="869561" name="Rectangle 185"/>
            <p:cNvSpPr>
              <a:spLocks noChangeArrowheads="1"/>
            </p:cNvSpPr>
            <p:nvPr/>
          </p:nvSpPr>
          <p:spPr bwMode="auto">
            <a:xfrm>
              <a:off x="360" y="809"/>
              <a:ext cx="6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P</a:t>
              </a:r>
              <a:endParaRPr lang="en-US" sz="4000" u="none"/>
            </a:p>
          </p:txBody>
        </p:sp>
        <p:sp>
          <p:nvSpPr>
            <p:cNvPr id="869562" name="Rectangle 186"/>
            <p:cNvSpPr>
              <a:spLocks noChangeArrowheads="1"/>
            </p:cNvSpPr>
            <p:nvPr/>
          </p:nvSpPr>
          <p:spPr bwMode="auto">
            <a:xfrm>
              <a:off x="545" y="808"/>
              <a:ext cx="7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B</a:t>
              </a:r>
              <a:endParaRPr lang="en-US" sz="4000" u="none"/>
            </a:p>
          </p:txBody>
        </p:sp>
        <p:sp>
          <p:nvSpPr>
            <p:cNvPr id="869563" name="Rectangle 187"/>
            <p:cNvSpPr>
              <a:spLocks noChangeArrowheads="1"/>
            </p:cNvSpPr>
            <p:nvPr/>
          </p:nvSpPr>
          <p:spPr bwMode="auto">
            <a:xfrm>
              <a:off x="545" y="898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C</a:t>
              </a:r>
              <a:endParaRPr lang="en-US" sz="4000" u="none"/>
            </a:p>
          </p:txBody>
        </p:sp>
        <p:sp>
          <p:nvSpPr>
            <p:cNvPr id="869564" name="Rectangle 188"/>
            <p:cNvSpPr>
              <a:spLocks noChangeArrowheads="1"/>
            </p:cNvSpPr>
            <p:nvPr/>
          </p:nvSpPr>
          <p:spPr bwMode="auto">
            <a:xfrm>
              <a:off x="1504" y="144"/>
              <a:ext cx="80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IR(8:6) || IR(2:0)</a:t>
              </a:r>
              <a:endParaRPr lang="en-US" sz="4000" u="none"/>
            </a:p>
          </p:txBody>
        </p:sp>
        <p:sp>
          <p:nvSpPr>
            <p:cNvPr id="869565" name="Rectangle 189"/>
            <p:cNvSpPr>
              <a:spLocks noChangeArrowheads="1"/>
            </p:cNvSpPr>
            <p:nvPr/>
          </p:nvSpPr>
          <p:spPr bwMode="auto">
            <a:xfrm>
              <a:off x="813" y="397"/>
              <a:ext cx="524" cy="134"/>
            </a:xfrm>
            <a:prstGeom prst="rect">
              <a:avLst/>
            </a:prstGeom>
            <a:solidFill>
              <a:srgbClr val="CCECF4"/>
            </a:solidFill>
            <a:ln w="19050">
              <a:solidFill>
                <a:srgbClr val="00A0C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66" name="Rectangle 190"/>
            <p:cNvSpPr>
              <a:spLocks noChangeArrowheads="1"/>
            </p:cNvSpPr>
            <p:nvPr/>
          </p:nvSpPr>
          <p:spPr bwMode="auto">
            <a:xfrm>
              <a:off x="1011" y="400"/>
              <a:ext cx="14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PC</a:t>
              </a:r>
              <a:endParaRPr lang="en-US" sz="4000" u="none"/>
            </a:p>
          </p:txBody>
        </p:sp>
        <p:sp>
          <p:nvSpPr>
            <p:cNvPr id="869567" name="Rectangle 191"/>
            <p:cNvSpPr>
              <a:spLocks noChangeArrowheads="1"/>
            </p:cNvSpPr>
            <p:nvPr/>
          </p:nvSpPr>
          <p:spPr bwMode="auto">
            <a:xfrm>
              <a:off x="1310" y="2713"/>
              <a:ext cx="56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A0C6"/>
                  </a:solidFill>
                </a:rPr>
                <a:t>CONTROL</a:t>
              </a:r>
              <a:endParaRPr lang="en-US" sz="4000" u="none"/>
            </a:p>
          </p:txBody>
        </p:sp>
        <p:sp>
          <p:nvSpPr>
            <p:cNvPr id="869568" name="Oval 192"/>
            <p:cNvSpPr>
              <a:spLocks noChangeArrowheads="1"/>
            </p:cNvSpPr>
            <p:nvPr/>
          </p:nvSpPr>
          <p:spPr bwMode="auto">
            <a:xfrm>
              <a:off x="2741" y="2187"/>
              <a:ext cx="36" cy="3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69" name="Text Box 193"/>
            <p:cNvSpPr txBox="1">
              <a:spLocks noChangeArrowheads="1"/>
            </p:cNvSpPr>
            <p:nvPr/>
          </p:nvSpPr>
          <p:spPr bwMode="auto">
            <a:xfrm>
              <a:off x="2526" y="370"/>
              <a:ext cx="29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/>
                <a:t>Control Inputs and Paths for </a:t>
              </a:r>
              <a:r>
                <a:rPr lang="en-US" sz="2400" u="none" baseline="0">
                  <a:solidFill>
                    <a:schemeClr val="accent2"/>
                  </a:solidFill>
                </a:rPr>
                <a:t>BRZ</a:t>
              </a:r>
            </a:p>
          </p:txBody>
        </p:sp>
        <p:sp>
          <p:nvSpPr>
            <p:cNvPr id="869570" name="Text Box 194"/>
            <p:cNvSpPr txBox="1">
              <a:spLocks noChangeArrowheads="1"/>
            </p:cNvSpPr>
            <p:nvPr/>
          </p:nvSpPr>
          <p:spPr bwMode="auto">
            <a:xfrm>
              <a:off x="718" y="263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69571" name="Text Box 195"/>
            <p:cNvSpPr txBox="1">
              <a:spLocks noChangeArrowheads="1"/>
            </p:cNvSpPr>
            <p:nvPr/>
          </p:nvSpPr>
          <p:spPr bwMode="auto">
            <a:xfrm>
              <a:off x="1158" y="262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69572" name="Text Box 196"/>
            <p:cNvSpPr txBox="1">
              <a:spLocks noChangeArrowheads="1"/>
            </p:cNvSpPr>
            <p:nvPr/>
          </p:nvSpPr>
          <p:spPr bwMode="auto">
            <a:xfrm rot="-5400000">
              <a:off x="702" y="2784"/>
              <a:ext cx="5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0 0 0 0</a:t>
              </a:r>
            </a:p>
          </p:txBody>
        </p:sp>
        <p:sp>
          <p:nvSpPr>
            <p:cNvPr id="869573" name="Text Box 197"/>
            <p:cNvSpPr txBox="1">
              <a:spLocks noChangeArrowheads="1"/>
            </p:cNvSpPr>
            <p:nvPr/>
          </p:nvSpPr>
          <p:spPr bwMode="auto">
            <a:xfrm>
              <a:off x="1004" y="262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69574" name="Text Box 198"/>
            <p:cNvSpPr txBox="1">
              <a:spLocks noChangeArrowheads="1"/>
            </p:cNvSpPr>
            <p:nvPr/>
          </p:nvSpPr>
          <p:spPr bwMode="auto">
            <a:xfrm>
              <a:off x="1448" y="262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69575" name="Text Box 199"/>
            <p:cNvSpPr txBox="1">
              <a:spLocks noChangeArrowheads="1"/>
            </p:cNvSpPr>
            <p:nvPr/>
          </p:nvSpPr>
          <p:spPr bwMode="auto">
            <a:xfrm>
              <a:off x="1316" y="262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69576" name="Text Box 200"/>
            <p:cNvSpPr txBox="1">
              <a:spLocks noChangeArrowheads="1"/>
            </p:cNvSpPr>
            <p:nvPr/>
          </p:nvSpPr>
          <p:spPr bwMode="auto">
            <a:xfrm>
              <a:off x="1590" y="263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69577" name="Text Box 201"/>
            <p:cNvSpPr txBox="1">
              <a:spLocks noChangeArrowheads="1"/>
            </p:cNvSpPr>
            <p:nvPr/>
          </p:nvSpPr>
          <p:spPr bwMode="auto">
            <a:xfrm>
              <a:off x="1742" y="262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69578" name="Text Box 202"/>
            <p:cNvSpPr txBox="1">
              <a:spLocks noChangeArrowheads="1"/>
            </p:cNvSpPr>
            <p:nvPr/>
          </p:nvSpPr>
          <p:spPr bwMode="auto">
            <a:xfrm>
              <a:off x="2110" y="2488"/>
              <a:ext cx="5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0 0 0 0</a:t>
              </a:r>
            </a:p>
          </p:txBody>
        </p:sp>
        <p:sp>
          <p:nvSpPr>
            <p:cNvPr id="869579" name="Text Box 203"/>
            <p:cNvSpPr txBox="1">
              <a:spLocks noChangeArrowheads="1"/>
            </p:cNvSpPr>
            <p:nvPr/>
          </p:nvSpPr>
          <p:spPr bwMode="auto">
            <a:xfrm>
              <a:off x="3486" y="182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69580" name="Text Box 204"/>
            <p:cNvSpPr txBox="1">
              <a:spLocks noChangeArrowheads="1"/>
            </p:cNvSpPr>
            <p:nvPr/>
          </p:nvSpPr>
          <p:spPr bwMode="auto">
            <a:xfrm>
              <a:off x="2444" y="385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69581" name="Text Box 205"/>
            <p:cNvSpPr txBox="1">
              <a:spLocks noChangeArrowheads="1"/>
            </p:cNvSpPr>
            <p:nvPr/>
          </p:nvSpPr>
          <p:spPr bwMode="auto">
            <a:xfrm>
              <a:off x="2246" y="86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69582" name="Text Box 206"/>
            <p:cNvSpPr txBox="1">
              <a:spLocks noChangeArrowheads="1"/>
            </p:cNvSpPr>
            <p:nvPr/>
          </p:nvSpPr>
          <p:spPr bwMode="auto">
            <a:xfrm>
              <a:off x="3934" y="2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69583" name="Text Box 207"/>
            <p:cNvSpPr txBox="1">
              <a:spLocks noChangeArrowheads="1"/>
            </p:cNvSpPr>
            <p:nvPr/>
          </p:nvSpPr>
          <p:spPr bwMode="auto">
            <a:xfrm>
              <a:off x="288" y="95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aseline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69584" name="Text Box 208"/>
            <p:cNvSpPr txBox="1">
              <a:spLocks noChangeArrowheads="1"/>
            </p:cNvSpPr>
            <p:nvPr/>
          </p:nvSpPr>
          <p:spPr bwMode="auto">
            <a:xfrm>
              <a:off x="382" y="95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69585" name="Text Box 209"/>
            <p:cNvSpPr txBox="1">
              <a:spLocks noChangeArrowheads="1"/>
            </p:cNvSpPr>
            <p:nvPr/>
          </p:nvSpPr>
          <p:spPr bwMode="auto">
            <a:xfrm>
              <a:off x="494" y="95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69588" name="Freeform 212"/>
            <p:cNvSpPr>
              <a:spLocks/>
            </p:cNvSpPr>
            <p:nvPr/>
          </p:nvSpPr>
          <p:spPr bwMode="auto">
            <a:xfrm>
              <a:off x="2744" y="1440"/>
              <a:ext cx="200" cy="13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656"/>
                </a:cxn>
                <a:cxn ang="0">
                  <a:pos x="16" y="1144"/>
                </a:cxn>
                <a:cxn ang="0">
                  <a:pos x="104" y="1264"/>
                </a:cxn>
                <a:cxn ang="0">
                  <a:pos x="200" y="1312"/>
                </a:cxn>
              </a:cxnLst>
              <a:rect l="0" t="0" r="r" b="b"/>
              <a:pathLst>
                <a:path w="200" h="1312">
                  <a:moveTo>
                    <a:pt x="8" y="0"/>
                  </a:moveTo>
                  <a:cubicBezTo>
                    <a:pt x="8" y="109"/>
                    <a:pt x="7" y="465"/>
                    <a:pt x="8" y="656"/>
                  </a:cubicBezTo>
                  <a:cubicBezTo>
                    <a:pt x="9" y="847"/>
                    <a:pt x="0" y="1043"/>
                    <a:pt x="16" y="1144"/>
                  </a:cubicBezTo>
                  <a:cubicBezTo>
                    <a:pt x="31" y="1247"/>
                    <a:pt x="73" y="1236"/>
                    <a:pt x="104" y="1264"/>
                  </a:cubicBezTo>
                  <a:cubicBezTo>
                    <a:pt x="135" y="1292"/>
                    <a:pt x="180" y="1302"/>
                    <a:pt x="200" y="1312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69590" name="Text Box 214"/>
            <p:cNvSpPr txBox="1">
              <a:spLocks noChangeArrowheads="1"/>
            </p:cNvSpPr>
            <p:nvPr/>
          </p:nvSpPr>
          <p:spPr bwMode="auto">
            <a:xfrm>
              <a:off x="4366" y="2176"/>
              <a:ext cx="6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No Write</a:t>
              </a:r>
            </a:p>
          </p:txBody>
        </p:sp>
        <p:sp>
          <p:nvSpPr>
            <p:cNvPr id="869591" name="Line 215"/>
            <p:cNvSpPr>
              <a:spLocks noChangeShapeType="1"/>
            </p:cNvSpPr>
            <p:nvPr/>
          </p:nvSpPr>
          <p:spPr bwMode="auto">
            <a:xfrm flipV="1">
              <a:off x="4080" y="2288"/>
              <a:ext cx="312" cy="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69592" name="Text Box 216"/>
            <p:cNvSpPr txBox="1">
              <a:spLocks noChangeArrowheads="1"/>
            </p:cNvSpPr>
            <p:nvPr/>
          </p:nvSpPr>
          <p:spPr bwMode="auto">
            <a:xfrm>
              <a:off x="286" y="1248"/>
              <a:ext cx="76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Branch on</a:t>
              </a:r>
            </a:p>
            <a:p>
              <a:r>
                <a:rPr lang="en-US" sz="1800" u="none" baseline="0">
                  <a:solidFill>
                    <a:schemeClr val="accent2"/>
                  </a:solidFill>
                </a:rPr>
                <a:t>Z</a:t>
              </a:r>
            </a:p>
          </p:txBody>
        </p:sp>
        <p:sp>
          <p:nvSpPr>
            <p:cNvPr id="869593" name="Line 217"/>
            <p:cNvSpPr>
              <a:spLocks noChangeShapeType="1"/>
            </p:cNvSpPr>
            <p:nvPr/>
          </p:nvSpPr>
          <p:spPr bwMode="auto">
            <a:xfrm>
              <a:off x="372" y="1152"/>
              <a:ext cx="3" cy="13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69594" name="Text Box 218"/>
            <p:cNvSpPr txBox="1">
              <a:spLocks noChangeArrowheads="1"/>
            </p:cNvSpPr>
            <p:nvPr/>
          </p:nvSpPr>
          <p:spPr bwMode="auto">
            <a:xfrm>
              <a:off x="2694" y="608"/>
              <a:ext cx="6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No Write</a:t>
              </a:r>
            </a:p>
          </p:txBody>
        </p:sp>
        <p:sp>
          <p:nvSpPr>
            <p:cNvPr id="869595" name="Line 219"/>
            <p:cNvSpPr>
              <a:spLocks noChangeShapeType="1"/>
            </p:cNvSpPr>
            <p:nvPr/>
          </p:nvSpPr>
          <p:spPr bwMode="auto">
            <a:xfrm flipV="1">
              <a:off x="2392" y="720"/>
              <a:ext cx="328" cy="2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69597" name="Freeform 221"/>
            <p:cNvSpPr>
              <a:spLocks/>
            </p:cNvSpPr>
            <p:nvPr/>
          </p:nvSpPr>
          <p:spPr bwMode="auto">
            <a:xfrm>
              <a:off x="-7" y="580"/>
              <a:ext cx="3031" cy="3087"/>
            </a:xfrm>
            <a:custGeom>
              <a:avLst/>
              <a:gdLst/>
              <a:ahLst/>
              <a:cxnLst>
                <a:cxn ang="0">
                  <a:pos x="2943" y="2180"/>
                </a:cxn>
                <a:cxn ang="0">
                  <a:pos x="3007" y="2452"/>
                </a:cxn>
                <a:cxn ang="0">
                  <a:pos x="2839" y="2660"/>
                </a:cxn>
                <a:cxn ang="0">
                  <a:pos x="2655" y="2652"/>
                </a:cxn>
                <a:cxn ang="0">
                  <a:pos x="2415" y="2660"/>
                </a:cxn>
                <a:cxn ang="0">
                  <a:pos x="391" y="2668"/>
                </a:cxn>
                <a:cxn ang="0">
                  <a:pos x="71" y="148"/>
                </a:cxn>
                <a:cxn ang="0">
                  <a:pos x="135" y="20"/>
                </a:cxn>
                <a:cxn ang="0">
                  <a:pos x="391" y="28"/>
                </a:cxn>
              </a:cxnLst>
              <a:rect l="0" t="0" r="r" b="b"/>
              <a:pathLst>
                <a:path w="3031" h="3087">
                  <a:moveTo>
                    <a:pt x="2943" y="2180"/>
                  </a:moveTo>
                  <a:cubicBezTo>
                    <a:pt x="3031" y="2252"/>
                    <a:pt x="3024" y="2372"/>
                    <a:pt x="3007" y="2452"/>
                  </a:cubicBezTo>
                  <a:cubicBezTo>
                    <a:pt x="2990" y="2532"/>
                    <a:pt x="2898" y="2627"/>
                    <a:pt x="2839" y="2660"/>
                  </a:cubicBezTo>
                  <a:cubicBezTo>
                    <a:pt x="2780" y="2693"/>
                    <a:pt x="2726" y="2652"/>
                    <a:pt x="2655" y="2652"/>
                  </a:cubicBezTo>
                  <a:cubicBezTo>
                    <a:pt x="2584" y="2652"/>
                    <a:pt x="2792" y="2657"/>
                    <a:pt x="2415" y="2660"/>
                  </a:cubicBezTo>
                  <a:cubicBezTo>
                    <a:pt x="2038" y="2663"/>
                    <a:pt x="782" y="3087"/>
                    <a:pt x="391" y="2668"/>
                  </a:cubicBezTo>
                  <a:cubicBezTo>
                    <a:pt x="0" y="2249"/>
                    <a:pt x="71" y="260"/>
                    <a:pt x="71" y="148"/>
                  </a:cubicBezTo>
                  <a:cubicBezTo>
                    <a:pt x="71" y="36"/>
                    <a:pt x="82" y="40"/>
                    <a:pt x="135" y="20"/>
                  </a:cubicBezTo>
                  <a:cubicBezTo>
                    <a:pt x="188" y="0"/>
                    <a:pt x="289" y="14"/>
                    <a:pt x="391" y="28"/>
                  </a:cubicBez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69598" name="Freeform 222"/>
            <p:cNvSpPr>
              <a:spLocks/>
            </p:cNvSpPr>
            <p:nvPr/>
          </p:nvSpPr>
          <p:spPr bwMode="auto">
            <a:xfrm>
              <a:off x="1061" y="205"/>
              <a:ext cx="479" cy="1368"/>
            </a:xfrm>
            <a:custGeom>
              <a:avLst/>
              <a:gdLst/>
              <a:ahLst/>
              <a:cxnLst>
                <a:cxn ang="0">
                  <a:pos x="19" y="1051"/>
                </a:cxn>
                <a:cxn ang="0">
                  <a:pos x="11" y="1307"/>
                </a:cxn>
                <a:cxn ang="0">
                  <a:pos x="83" y="1347"/>
                </a:cxn>
                <a:cxn ang="0">
                  <a:pos x="379" y="1355"/>
                </a:cxn>
                <a:cxn ang="0">
                  <a:pos x="459" y="1267"/>
                </a:cxn>
                <a:cxn ang="0">
                  <a:pos x="467" y="203"/>
                </a:cxn>
                <a:cxn ang="0">
                  <a:pos x="387" y="51"/>
                </a:cxn>
                <a:cxn ang="0">
                  <a:pos x="67" y="59"/>
                </a:cxn>
                <a:cxn ang="0">
                  <a:pos x="11" y="107"/>
                </a:cxn>
                <a:cxn ang="0">
                  <a:pos x="11" y="275"/>
                </a:cxn>
              </a:cxnLst>
              <a:rect l="0" t="0" r="r" b="b"/>
              <a:pathLst>
                <a:path w="479" h="1368">
                  <a:moveTo>
                    <a:pt x="19" y="1051"/>
                  </a:moveTo>
                  <a:cubicBezTo>
                    <a:pt x="9" y="1154"/>
                    <a:pt x="0" y="1258"/>
                    <a:pt x="11" y="1307"/>
                  </a:cubicBezTo>
                  <a:cubicBezTo>
                    <a:pt x="22" y="1356"/>
                    <a:pt x="22" y="1339"/>
                    <a:pt x="83" y="1347"/>
                  </a:cubicBezTo>
                  <a:cubicBezTo>
                    <a:pt x="144" y="1355"/>
                    <a:pt x="316" y="1368"/>
                    <a:pt x="379" y="1355"/>
                  </a:cubicBezTo>
                  <a:cubicBezTo>
                    <a:pt x="442" y="1342"/>
                    <a:pt x="454" y="1364"/>
                    <a:pt x="459" y="1267"/>
                  </a:cubicBezTo>
                  <a:cubicBezTo>
                    <a:pt x="464" y="1170"/>
                    <a:pt x="479" y="406"/>
                    <a:pt x="467" y="203"/>
                  </a:cubicBezTo>
                  <a:cubicBezTo>
                    <a:pt x="455" y="0"/>
                    <a:pt x="454" y="75"/>
                    <a:pt x="387" y="51"/>
                  </a:cubicBezTo>
                  <a:cubicBezTo>
                    <a:pt x="320" y="27"/>
                    <a:pt x="130" y="50"/>
                    <a:pt x="67" y="59"/>
                  </a:cubicBezTo>
                  <a:cubicBezTo>
                    <a:pt x="4" y="68"/>
                    <a:pt x="20" y="71"/>
                    <a:pt x="11" y="107"/>
                  </a:cubicBezTo>
                  <a:cubicBezTo>
                    <a:pt x="2" y="143"/>
                    <a:pt x="11" y="248"/>
                    <a:pt x="11" y="275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69599" name="Freeform 223"/>
            <p:cNvSpPr>
              <a:spLocks/>
            </p:cNvSpPr>
            <p:nvPr/>
          </p:nvSpPr>
          <p:spPr bwMode="auto">
            <a:xfrm>
              <a:off x="390" y="442"/>
              <a:ext cx="510" cy="164"/>
            </a:xfrm>
            <a:custGeom>
              <a:avLst/>
              <a:gdLst/>
              <a:ahLst/>
              <a:cxnLst>
                <a:cxn ang="0">
                  <a:pos x="0" y="164"/>
                </a:cxn>
                <a:cxn ang="0">
                  <a:pos x="270" y="23"/>
                </a:cxn>
                <a:cxn ang="0">
                  <a:pos x="510" y="26"/>
                </a:cxn>
              </a:cxnLst>
              <a:rect l="0" t="0" r="r" b="b"/>
              <a:pathLst>
                <a:path w="510" h="164">
                  <a:moveTo>
                    <a:pt x="0" y="164"/>
                  </a:moveTo>
                  <a:cubicBezTo>
                    <a:pt x="45" y="141"/>
                    <a:pt x="185" y="46"/>
                    <a:pt x="270" y="23"/>
                  </a:cubicBezTo>
                  <a:cubicBezTo>
                    <a:pt x="355" y="0"/>
                    <a:pt x="460" y="26"/>
                    <a:pt x="510" y="26"/>
                  </a:cubicBez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8501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Single-Cycle Computer Issues</a:t>
            </a:r>
          </a:p>
        </p:txBody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600200"/>
            <a:ext cx="6264696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mic Sans MS" pitchFamily="66" charset="0"/>
              </a:rPr>
              <a:t>Shortcoming of Single Cycle Design</a:t>
            </a:r>
          </a:p>
          <a:p>
            <a:pPr lvl="1"/>
            <a:r>
              <a:rPr lang="en-US" sz="2400" dirty="0">
                <a:latin typeface="Comic Sans MS" pitchFamily="66" charset="0"/>
              </a:rPr>
              <a:t>Complexity of instructions executable in a single cycle is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limited</a:t>
            </a:r>
          </a:p>
          <a:p>
            <a:pPr lvl="1"/>
            <a:r>
              <a:rPr lang="en-US" sz="2400" dirty="0">
                <a:latin typeface="Comic Sans MS" pitchFamily="66" charset="0"/>
              </a:rPr>
              <a:t>Accessing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both</a:t>
            </a:r>
            <a:r>
              <a:rPr lang="en-US" sz="2400" dirty="0">
                <a:latin typeface="Comic Sans MS" pitchFamily="66" charset="0"/>
              </a:rPr>
              <a:t> an instruction and data from a simple single memory impossible</a:t>
            </a:r>
          </a:p>
          <a:p>
            <a:pPr lvl="1"/>
            <a:r>
              <a:rPr lang="en-US" sz="2400" dirty="0">
                <a:latin typeface="Comic Sans MS" pitchFamily="66" charset="0"/>
              </a:rPr>
              <a:t>A long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worst case delay path </a:t>
            </a:r>
            <a:r>
              <a:rPr lang="en-US" sz="2400" dirty="0">
                <a:latin typeface="Comic Sans MS" pitchFamily="66" charset="0"/>
              </a:rPr>
              <a:t>limits clock frequency and the rate of performing instructions</a:t>
            </a:r>
          </a:p>
          <a:p>
            <a:pPr lvl="1"/>
            <a:endParaRPr lang="en-US" sz="2400" dirty="0">
              <a:latin typeface="Comic Sans MS" pitchFamily="66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15150" y="733425"/>
            <a:ext cx="2228850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9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9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9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9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02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49 Dikdörtgen"/>
          <p:cNvSpPr/>
          <p:nvPr/>
        </p:nvSpPr>
        <p:spPr>
          <a:xfrm>
            <a:off x="142844" y="71414"/>
            <a:ext cx="5572164" cy="928670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7" name="146 Dikdörtgen"/>
          <p:cNvSpPr/>
          <p:nvPr/>
        </p:nvSpPr>
        <p:spPr>
          <a:xfrm>
            <a:off x="142844" y="1071546"/>
            <a:ext cx="5572164" cy="571501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4" name="Group 184"/>
          <p:cNvGrpSpPr>
            <a:grpSpLocks/>
          </p:cNvGrpSpPr>
          <p:nvPr/>
        </p:nvGrpSpPr>
        <p:grpSpPr bwMode="auto">
          <a:xfrm>
            <a:off x="571472" y="1071522"/>
            <a:ext cx="4429156" cy="5643602"/>
            <a:chOff x="1973" y="778"/>
            <a:chExt cx="2890" cy="3435"/>
          </a:xfrm>
        </p:grpSpPr>
        <p:sp>
          <p:nvSpPr>
            <p:cNvPr id="5" name="Line 40"/>
            <p:cNvSpPr>
              <a:spLocks noChangeShapeType="1"/>
            </p:cNvSpPr>
            <p:nvPr/>
          </p:nvSpPr>
          <p:spPr bwMode="auto">
            <a:xfrm>
              <a:off x="3195" y="1919"/>
              <a:ext cx="1" cy="88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" name="Freeform 41"/>
            <p:cNvSpPr>
              <a:spLocks/>
            </p:cNvSpPr>
            <p:nvPr/>
          </p:nvSpPr>
          <p:spPr bwMode="auto">
            <a:xfrm>
              <a:off x="3177" y="2789"/>
              <a:ext cx="38" cy="62"/>
            </a:xfrm>
            <a:custGeom>
              <a:avLst/>
              <a:gdLst/>
              <a:ahLst/>
              <a:cxnLst>
                <a:cxn ang="0">
                  <a:pos x="9" y="6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13" y="15"/>
                </a:cxn>
                <a:cxn ang="0">
                  <a:pos x="9" y="31"/>
                </a:cxn>
                <a:cxn ang="0">
                  <a:pos x="6" y="1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9" y="6"/>
                </a:cxn>
              </a:cxnLst>
              <a:rect l="0" t="0" r="r" b="b"/>
              <a:pathLst>
                <a:path w="19" h="31">
                  <a:moveTo>
                    <a:pt x="9" y="6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0"/>
                    <a:pt x="10" y="26"/>
                    <a:pt x="9" y="31"/>
                  </a:cubicBezTo>
                  <a:cubicBezTo>
                    <a:pt x="8" y="26"/>
                    <a:pt x="7" y="20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7" name="Line 42"/>
            <p:cNvSpPr>
              <a:spLocks noChangeShapeType="1"/>
            </p:cNvSpPr>
            <p:nvPr/>
          </p:nvSpPr>
          <p:spPr bwMode="auto">
            <a:xfrm>
              <a:off x="3733" y="1919"/>
              <a:ext cx="1" cy="3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" name="Freeform 43"/>
            <p:cNvSpPr>
              <a:spLocks/>
            </p:cNvSpPr>
            <p:nvPr/>
          </p:nvSpPr>
          <p:spPr bwMode="auto">
            <a:xfrm>
              <a:off x="3715" y="2251"/>
              <a:ext cx="38" cy="60"/>
            </a:xfrm>
            <a:custGeom>
              <a:avLst/>
              <a:gdLst/>
              <a:ahLst/>
              <a:cxnLst>
                <a:cxn ang="0">
                  <a:pos x="9" y="5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13" y="15"/>
                </a:cxn>
                <a:cxn ang="0">
                  <a:pos x="9" y="30"/>
                </a:cxn>
                <a:cxn ang="0">
                  <a:pos x="6" y="1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9" y="5"/>
                </a:cxn>
              </a:cxnLst>
              <a:rect l="0" t="0" r="r" b="b"/>
              <a:pathLst>
                <a:path w="19" h="30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0"/>
                    <a:pt x="11" y="25"/>
                    <a:pt x="9" y="30"/>
                  </a:cubicBezTo>
                  <a:cubicBezTo>
                    <a:pt x="8" y="25"/>
                    <a:pt x="7" y="20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" name="Line 44"/>
            <p:cNvSpPr>
              <a:spLocks noChangeShapeType="1"/>
            </p:cNvSpPr>
            <p:nvPr/>
          </p:nvSpPr>
          <p:spPr bwMode="auto">
            <a:xfrm flipH="1">
              <a:off x="2713" y="3103"/>
              <a:ext cx="286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" name="Freeform 45"/>
            <p:cNvSpPr>
              <a:spLocks/>
            </p:cNvSpPr>
            <p:nvPr/>
          </p:nvSpPr>
          <p:spPr bwMode="auto">
            <a:xfrm>
              <a:off x="2671" y="3085"/>
              <a:ext cx="56" cy="34"/>
            </a:xfrm>
            <a:custGeom>
              <a:avLst/>
              <a:gdLst/>
              <a:ahLst/>
              <a:cxnLst>
                <a:cxn ang="0">
                  <a:pos x="23" y="9"/>
                </a:cxn>
                <a:cxn ang="0">
                  <a:pos x="28" y="17"/>
                </a:cxn>
                <a:cxn ang="0">
                  <a:pos x="28" y="17"/>
                </a:cxn>
                <a:cxn ang="0">
                  <a:pos x="14" y="12"/>
                </a:cxn>
                <a:cxn ang="0">
                  <a:pos x="0" y="9"/>
                </a:cxn>
                <a:cxn ang="0">
                  <a:pos x="14" y="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3" y="9"/>
                </a:cxn>
              </a:cxnLst>
              <a:rect l="0" t="0" r="r" b="b"/>
              <a:pathLst>
                <a:path w="28" h="17">
                  <a:moveTo>
                    <a:pt x="23" y="9"/>
                  </a:move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9" y="11"/>
                    <a:pt x="5" y="10"/>
                    <a:pt x="0" y="9"/>
                  </a:cubicBezTo>
                  <a:cubicBezTo>
                    <a:pt x="5" y="8"/>
                    <a:pt x="9" y="6"/>
                    <a:pt x="14" y="5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23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" name="Line 46"/>
            <p:cNvSpPr>
              <a:spLocks noChangeShapeType="1"/>
            </p:cNvSpPr>
            <p:nvPr/>
          </p:nvSpPr>
          <p:spPr bwMode="auto">
            <a:xfrm flipH="1">
              <a:off x="2713" y="3205"/>
              <a:ext cx="286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" name="Freeform 47"/>
            <p:cNvSpPr>
              <a:spLocks/>
            </p:cNvSpPr>
            <p:nvPr/>
          </p:nvSpPr>
          <p:spPr bwMode="auto">
            <a:xfrm>
              <a:off x="2671" y="3187"/>
              <a:ext cx="56" cy="34"/>
            </a:xfrm>
            <a:custGeom>
              <a:avLst/>
              <a:gdLst/>
              <a:ahLst/>
              <a:cxnLst>
                <a:cxn ang="0">
                  <a:pos x="23" y="9"/>
                </a:cxn>
                <a:cxn ang="0">
                  <a:pos x="28" y="17"/>
                </a:cxn>
                <a:cxn ang="0">
                  <a:pos x="28" y="17"/>
                </a:cxn>
                <a:cxn ang="0">
                  <a:pos x="14" y="12"/>
                </a:cxn>
                <a:cxn ang="0">
                  <a:pos x="0" y="9"/>
                </a:cxn>
                <a:cxn ang="0">
                  <a:pos x="14" y="6"/>
                </a:cxn>
                <a:cxn ang="0">
                  <a:pos x="28" y="0"/>
                </a:cxn>
                <a:cxn ang="0">
                  <a:pos x="28" y="1"/>
                </a:cxn>
                <a:cxn ang="0">
                  <a:pos x="23" y="9"/>
                </a:cxn>
              </a:cxnLst>
              <a:rect l="0" t="0" r="r" b="b"/>
              <a:pathLst>
                <a:path w="28" h="17">
                  <a:moveTo>
                    <a:pt x="23" y="9"/>
                  </a:move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9" y="11"/>
                    <a:pt x="5" y="10"/>
                    <a:pt x="0" y="9"/>
                  </a:cubicBezTo>
                  <a:cubicBezTo>
                    <a:pt x="5" y="8"/>
                    <a:pt x="9" y="7"/>
                    <a:pt x="14" y="6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"/>
                    <a:pt x="28" y="1"/>
                    <a:pt x="28" y="1"/>
                  </a:cubicBezTo>
                  <a:lnTo>
                    <a:pt x="23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" name="Line 48"/>
            <p:cNvSpPr>
              <a:spLocks noChangeShapeType="1"/>
            </p:cNvSpPr>
            <p:nvPr/>
          </p:nvSpPr>
          <p:spPr bwMode="auto">
            <a:xfrm flipH="1">
              <a:off x="2713" y="3307"/>
              <a:ext cx="286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" name="Freeform 49"/>
            <p:cNvSpPr>
              <a:spLocks/>
            </p:cNvSpPr>
            <p:nvPr/>
          </p:nvSpPr>
          <p:spPr bwMode="auto">
            <a:xfrm>
              <a:off x="2671" y="3291"/>
              <a:ext cx="56" cy="34"/>
            </a:xfrm>
            <a:custGeom>
              <a:avLst/>
              <a:gdLst/>
              <a:ahLst/>
              <a:cxnLst>
                <a:cxn ang="0">
                  <a:pos x="23" y="8"/>
                </a:cxn>
                <a:cxn ang="0">
                  <a:pos x="28" y="16"/>
                </a:cxn>
                <a:cxn ang="0">
                  <a:pos x="28" y="17"/>
                </a:cxn>
                <a:cxn ang="0">
                  <a:pos x="14" y="11"/>
                </a:cxn>
                <a:cxn ang="0">
                  <a:pos x="0" y="8"/>
                </a:cxn>
                <a:cxn ang="0">
                  <a:pos x="14" y="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3" y="8"/>
                </a:cxn>
              </a:cxnLst>
              <a:rect l="0" t="0" r="r" b="b"/>
              <a:pathLst>
                <a:path w="28" h="17">
                  <a:moveTo>
                    <a:pt x="23" y="8"/>
                  </a:moveTo>
                  <a:cubicBezTo>
                    <a:pt x="28" y="16"/>
                    <a:pt x="28" y="16"/>
                    <a:pt x="28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9" y="10"/>
                    <a:pt x="5" y="9"/>
                    <a:pt x="0" y="8"/>
                  </a:cubicBezTo>
                  <a:cubicBezTo>
                    <a:pt x="5" y="7"/>
                    <a:pt x="9" y="6"/>
                    <a:pt x="14" y="5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23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" name="Line 50"/>
            <p:cNvSpPr>
              <a:spLocks noChangeShapeType="1"/>
            </p:cNvSpPr>
            <p:nvPr/>
          </p:nvSpPr>
          <p:spPr bwMode="auto">
            <a:xfrm flipH="1">
              <a:off x="2713" y="3409"/>
              <a:ext cx="286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" name="Freeform 51"/>
            <p:cNvSpPr>
              <a:spLocks/>
            </p:cNvSpPr>
            <p:nvPr/>
          </p:nvSpPr>
          <p:spPr bwMode="auto">
            <a:xfrm>
              <a:off x="2671" y="3393"/>
              <a:ext cx="56" cy="34"/>
            </a:xfrm>
            <a:custGeom>
              <a:avLst/>
              <a:gdLst/>
              <a:ahLst/>
              <a:cxnLst>
                <a:cxn ang="0">
                  <a:pos x="23" y="8"/>
                </a:cxn>
                <a:cxn ang="0">
                  <a:pos x="28" y="17"/>
                </a:cxn>
                <a:cxn ang="0">
                  <a:pos x="28" y="17"/>
                </a:cxn>
                <a:cxn ang="0">
                  <a:pos x="14" y="12"/>
                </a:cxn>
                <a:cxn ang="0">
                  <a:pos x="0" y="8"/>
                </a:cxn>
                <a:cxn ang="0">
                  <a:pos x="14" y="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3" y="8"/>
                </a:cxn>
              </a:cxnLst>
              <a:rect l="0" t="0" r="r" b="b"/>
              <a:pathLst>
                <a:path w="28" h="17">
                  <a:moveTo>
                    <a:pt x="23" y="8"/>
                  </a:move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9" y="11"/>
                    <a:pt x="5" y="9"/>
                    <a:pt x="0" y="8"/>
                  </a:cubicBezTo>
                  <a:cubicBezTo>
                    <a:pt x="5" y="7"/>
                    <a:pt x="9" y="6"/>
                    <a:pt x="14" y="5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23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7" name="Rectangle 52"/>
            <p:cNvSpPr>
              <a:spLocks noChangeArrowheads="1"/>
            </p:cNvSpPr>
            <p:nvPr/>
          </p:nvSpPr>
          <p:spPr bwMode="auto">
            <a:xfrm>
              <a:off x="4639" y="1589"/>
              <a:ext cx="78" cy="286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8" name="Rectangle 53"/>
            <p:cNvSpPr>
              <a:spLocks noChangeArrowheads="1"/>
            </p:cNvSpPr>
            <p:nvPr/>
          </p:nvSpPr>
          <p:spPr bwMode="auto">
            <a:xfrm>
              <a:off x="2254" y="1776"/>
              <a:ext cx="7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10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19" name="Rectangle 54"/>
            <p:cNvSpPr>
              <a:spLocks noChangeArrowheads="1"/>
            </p:cNvSpPr>
            <p:nvPr/>
          </p:nvSpPr>
          <p:spPr bwMode="auto">
            <a:xfrm>
              <a:off x="4652" y="1690"/>
              <a:ext cx="4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8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20" name="Rectangle 55"/>
            <p:cNvSpPr>
              <a:spLocks noChangeArrowheads="1"/>
            </p:cNvSpPr>
            <p:nvPr/>
          </p:nvSpPr>
          <p:spPr bwMode="auto">
            <a:xfrm>
              <a:off x="2249" y="1035"/>
              <a:ext cx="78" cy="116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1" name="Rectangle 56"/>
            <p:cNvSpPr>
              <a:spLocks noChangeArrowheads="1"/>
            </p:cNvSpPr>
            <p:nvPr/>
          </p:nvSpPr>
          <p:spPr bwMode="auto">
            <a:xfrm>
              <a:off x="2249" y="1199"/>
              <a:ext cx="78" cy="286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" name="Rectangle 57"/>
            <p:cNvSpPr>
              <a:spLocks noChangeArrowheads="1"/>
            </p:cNvSpPr>
            <p:nvPr/>
          </p:nvSpPr>
          <p:spPr bwMode="auto">
            <a:xfrm>
              <a:off x="2249" y="1589"/>
              <a:ext cx="78" cy="286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3" name="Rectangle 58"/>
            <p:cNvSpPr>
              <a:spLocks noChangeArrowheads="1"/>
            </p:cNvSpPr>
            <p:nvPr/>
          </p:nvSpPr>
          <p:spPr bwMode="auto">
            <a:xfrm>
              <a:off x="2254" y="1299"/>
              <a:ext cx="7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14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24" name="Line 59"/>
            <p:cNvSpPr>
              <a:spLocks noChangeShapeType="1"/>
            </p:cNvSpPr>
            <p:nvPr/>
          </p:nvSpPr>
          <p:spPr bwMode="auto">
            <a:xfrm>
              <a:off x="2345" y="1093"/>
              <a:ext cx="57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5" name="Freeform 60"/>
            <p:cNvSpPr>
              <a:spLocks/>
            </p:cNvSpPr>
            <p:nvPr/>
          </p:nvSpPr>
          <p:spPr bwMode="auto">
            <a:xfrm>
              <a:off x="2899" y="1077"/>
              <a:ext cx="56" cy="34"/>
            </a:xfrm>
            <a:custGeom>
              <a:avLst/>
              <a:gdLst/>
              <a:ahLst/>
              <a:cxnLst>
                <a:cxn ang="0">
                  <a:pos x="5" y="8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4" y="5"/>
                </a:cxn>
                <a:cxn ang="0">
                  <a:pos x="28" y="8"/>
                </a:cxn>
                <a:cxn ang="0">
                  <a:pos x="14" y="11"/>
                </a:cxn>
                <a:cxn ang="0">
                  <a:pos x="1" y="17"/>
                </a:cxn>
                <a:cxn ang="0">
                  <a:pos x="0" y="17"/>
                </a:cxn>
                <a:cxn ang="0">
                  <a:pos x="5" y="8"/>
                </a:cxn>
              </a:cxnLst>
              <a:rect l="0" t="0" r="r" b="b"/>
              <a:pathLst>
                <a:path w="28" h="17">
                  <a:moveTo>
                    <a:pt x="5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9" y="6"/>
                    <a:pt x="24" y="7"/>
                    <a:pt x="28" y="8"/>
                  </a:cubicBezTo>
                  <a:cubicBezTo>
                    <a:pt x="24" y="9"/>
                    <a:pt x="19" y="10"/>
                    <a:pt x="14" y="1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5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6" name="Line 61"/>
            <p:cNvSpPr>
              <a:spLocks noChangeShapeType="1"/>
            </p:cNvSpPr>
            <p:nvPr/>
          </p:nvSpPr>
          <p:spPr bwMode="auto">
            <a:xfrm>
              <a:off x="2345" y="1251"/>
              <a:ext cx="57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7" name="Freeform 62"/>
            <p:cNvSpPr>
              <a:spLocks/>
            </p:cNvSpPr>
            <p:nvPr/>
          </p:nvSpPr>
          <p:spPr bwMode="auto">
            <a:xfrm>
              <a:off x="2899" y="1235"/>
              <a:ext cx="56" cy="34"/>
            </a:xfrm>
            <a:custGeom>
              <a:avLst/>
              <a:gdLst/>
              <a:ahLst/>
              <a:cxnLst>
                <a:cxn ang="0">
                  <a:pos x="5" y="8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4" y="5"/>
                </a:cxn>
                <a:cxn ang="0">
                  <a:pos x="28" y="8"/>
                </a:cxn>
                <a:cxn ang="0">
                  <a:pos x="14" y="12"/>
                </a:cxn>
                <a:cxn ang="0">
                  <a:pos x="1" y="17"/>
                </a:cxn>
                <a:cxn ang="0">
                  <a:pos x="0" y="17"/>
                </a:cxn>
                <a:cxn ang="0">
                  <a:pos x="5" y="8"/>
                </a:cxn>
              </a:cxnLst>
              <a:rect l="0" t="0" r="r" b="b"/>
              <a:pathLst>
                <a:path w="28" h="17">
                  <a:moveTo>
                    <a:pt x="5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9" y="6"/>
                    <a:pt x="24" y="7"/>
                    <a:pt x="28" y="8"/>
                  </a:cubicBezTo>
                  <a:cubicBezTo>
                    <a:pt x="24" y="10"/>
                    <a:pt x="19" y="11"/>
                    <a:pt x="14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5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8" name="Line 63"/>
            <p:cNvSpPr>
              <a:spLocks noChangeShapeType="1"/>
            </p:cNvSpPr>
            <p:nvPr/>
          </p:nvSpPr>
          <p:spPr bwMode="auto">
            <a:xfrm>
              <a:off x="2345" y="1349"/>
              <a:ext cx="57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9" name="Freeform 64"/>
            <p:cNvSpPr>
              <a:spLocks/>
            </p:cNvSpPr>
            <p:nvPr/>
          </p:nvSpPr>
          <p:spPr bwMode="auto">
            <a:xfrm>
              <a:off x="2899" y="1331"/>
              <a:ext cx="56" cy="34"/>
            </a:xfrm>
            <a:custGeom>
              <a:avLst/>
              <a:gdLst/>
              <a:ahLst/>
              <a:cxnLst>
                <a:cxn ang="0">
                  <a:pos x="5" y="9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4" y="5"/>
                </a:cxn>
                <a:cxn ang="0">
                  <a:pos x="28" y="9"/>
                </a:cxn>
                <a:cxn ang="0">
                  <a:pos x="14" y="12"/>
                </a:cxn>
                <a:cxn ang="0">
                  <a:pos x="1" y="17"/>
                </a:cxn>
                <a:cxn ang="0">
                  <a:pos x="0" y="17"/>
                </a:cxn>
                <a:cxn ang="0">
                  <a:pos x="5" y="9"/>
                </a:cxn>
              </a:cxnLst>
              <a:rect l="0" t="0" r="r" b="b"/>
              <a:pathLst>
                <a:path w="28" h="17">
                  <a:moveTo>
                    <a:pt x="5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9" y="6"/>
                    <a:pt x="24" y="7"/>
                    <a:pt x="28" y="9"/>
                  </a:cubicBezTo>
                  <a:cubicBezTo>
                    <a:pt x="24" y="10"/>
                    <a:pt x="19" y="11"/>
                    <a:pt x="14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0" name="Line 65"/>
            <p:cNvSpPr>
              <a:spLocks noChangeShapeType="1"/>
            </p:cNvSpPr>
            <p:nvPr/>
          </p:nvSpPr>
          <p:spPr bwMode="auto">
            <a:xfrm>
              <a:off x="2345" y="1445"/>
              <a:ext cx="57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" name="Freeform 66"/>
            <p:cNvSpPr>
              <a:spLocks/>
            </p:cNvSpPr>
            <p:nvPr/>
          </p:nvSpPr>
          <p:spPr bwMode="auto">
            <a:xfrm>
              <a:off x="2899" y="1427"/>
              <a:ext cx="56" cy="34"/>
            </a:xfrm>
            <a:custGeom>
              <a:avLst/>
              <a:gdLst/>
              <a:ahLst/>
              <a:cxnLst>
                <a:cxn ang="0">
                  <a:pos x="5" y="9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4" y="5"/>
                </a:cxn>
                <a:cxn ang="0">
                  <a:pos x="28" y="9"/>
                </a:cxn>
                <a:cxn ang="0">
                  <a:pos x="14" y="12"/>
                </a:cxn>
                <a:cxn ang="0">
                  <a:pos x="1" y="17"/>
                </a:cxn>
                <a:cxn ang="0">
                  <a:pos x="0" y="17"/>
                </a:cxn>
                <a:cxn ang="0">
                  <a:pos x="5" y="9"/>
                </a:cxn>
              </a:cxnLst>
              <a:rect l="0" t="0" r="r" b="b"/>
              <a:pathLst>
                <a:path w="28" h="17">
                  <a:moveTo>
                    <a:pt x="5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9" y="6"/>
                    <a:pt x="24" y="7"/>
                    <a:pt x="28" y="9"/>
                  </a:cubicBezTo>
                  <a:cubicBezTo>
                    <a:pt x="24" y="10"/>
                    <a:pt x="19" y="11"/>
                    <a:pt x="14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" name="Rectangle 67"/>
            <p:cNvSpPr>
              <a:spLocks noChangeArrowheads="1"/>
            </p:cNvSpPr>
            <p:nvPr/>
          </p:nvSpPr>
          <p:spPr bwMode="auto">
            <a:xfrm>
              <a:off x="2291" y="1051"/>
              <a:ext cx="4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33" name="Rectangle 68"/>
            <p:cNvSpPr>
              <a:spLocks noChangeArrowheads="1"/>
            </p:cNvSpPr>
            <p:nvPr/>
          </p:nvSpPr>
          <p:spPr bwMode="auto">
            <a:xfrm>
              <a:off x="2254" y="1383"/>
              <a:ext cx="7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13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34" name="Rectangle 69"/>
            <p:cNvSpPr>
              <a:spLocks noChangeArrowheads="1"/>
            </p:cNvSpPr>
            <p:nvPr/>
          </p:nvSpPr>
          <p:spPr bwMode="auto">
            <a:xfrm>
              <a:off x="2254" y="1690"/>
              <a:ext cx="6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11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35" name="Line 70"/>
            <p:cNvSpPr>
              <a:spLocks noChangeShapeType="1"/>
            </p:cNvSpPr>
            <p:nvPr/>
          </p:nvSpPr>
          <p:spPr bwMode="auto">
            <a:xfrm>
              <a:off x="3733" y="2539"/>
              <a:ext cx="1" cy="2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6" name="Freeform 71"/>
            <p:cNvSpPr>
              <a:spLocks/>
            </p:cNvSpPr>
            <p:nvPr/>
          </p:nvSpPr>
          <p:spPr bwMode="auto">
            <a:xfrm>
              <a:off x="3715" y="2785"/>
              <a:ext cx="38" cy="62"/>
            </a:xfrm>
            <a:custGeom>
              <a:avLst/>
              <a:gdLst/>
              <a:ahLst/>
              <a:cxnLst>
                <a:cxn ang="0">
                  <a:pos x="9" y="6"/>
                </a:cxn>
                <a:cxn ang="0">
                  <a:pos x="18" y="0"/>
                </a:cxn>
                <a:cxn ang="0">
                  <a:pos x="19" y="1"/>
                </a:cxn>
                <a:cxn ang="0">
                  <a:pos x="13" y="15"/>
                </a:cxn>
                <a:cxn ang="0">
                  <a:pos x="9" y="31"/>
                </a:cxn>
                <a:cxn ang="0">
                  <a:pos x="6" y="15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9" y="6"/>
                </a:cxn>
              </a:cxnLst>
              <a:rect l="0" t="0" r="r" b="b"/>
              <a:pathLst>
                <a:path w="19" h="31">
                  <a:moveTo>
                    <a:pt x="9" y="6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1" y="26"/>
                    <a:pt x="9" y="31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7" name="Line 72"/>
            <p:cNvSpPr>
              <a:spLocks noChangeShapeType="1"/>
            </p:cNvSpPr>
            <p:nvPr/>
          </p:nvSpPr>
          <p:spPr bwMode="auto">
            <a:xfrm>
              <a:off x="3737" y="2699"/>
              <a:ext cx="63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8" name="Freeform 73"/>
            <p:cNvSpPr>
              <a:spLocks/>
            </p:cNvSpPr>
            <p:nvPr/>
          </p:nvSpPr>
          <p:spPr bwMode="auto">
            <a:xfrm>
              <a:off x="4359" y="2681"/>
              <a:ext cx="60" cy="38"/>
            </a:xfrm>
            <a:custGeom>
              <a:avLst/>
              <a:gdLst/>
              <a:ahLst/>
              <a:cxnLst>
                <a:cxn ang="0">
                  <a:pos x="5" y="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6"/>
                </a:cxn>
                <a:cxn ang="0">
                  <a:pos x="30" y="9"/>
                </a:cxn>
                <a:cxn ang="0">
                  <a:pos x="15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5" y="9"/>
                </a:cxn>
              </a:cxnLst>
              <a:rect l="0" t="0" r="r" b="b"/>
              <a:pathLst>
                <a:path w="30" h="19">
                  <a:moveTo>
                    <a:pt x="5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5" y="8"/>
                    <a:pt x="30" y="9"/>
                  </a:cubicBezTo>
                  <a:cubicBezTo>
                    <a:pt x="25" y="11"/>
                    <a:pt x="20" y="12"/>
                    <a:pt x="15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9" name="Line 74"/>
            <p:cNvSpPr>
              <a:spLocks noChangeShapeType="1"/>
            </p:cNvSpPr>
            <p:nvPr/>
          </p:nvSpPr>
          <p:spPr bwMode="auto">
            <a:xfrm>
              <a:off x="3025" y="2447"/>
              <a:ext cx="40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0" name="Freeform 75"/>
            <p:cNvSpPr>
              <a:spLocks/>
            </p:cNvSpPr>
            <p:nvPr/>
          </p:nvSpPr>
          <p:spPr bwMode="auto">
            <a:xfrm>
              <a:off x="3413" y="2431"/>
              <a:ext cx="56" cy="34"/>
            </a:xfrm>
            <a:custGeom>
              <a:avLst/>
              <a:gdLst/>
              <a:ahLst/>
              <a:cxnLst>
                <a:cxn ang="0">
                  <a:pos x="5" y="8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4" y="5"/>
                </a:cxn>
                <a:cxn ang="0">
                  <a:pos x="28" y="8"/>
                </a:cxn>
                <a:cxn ang="0">
                  <a:pos x="14" y="12"/>
                </a:cxn>
                <a:cxn ang="0">
                  <a:pos x="1" y="17"/>
                </a:cxn>
                <a:cxn ang="0">
                  <a:pos x="0" y="17"/>
                </a:cxn>
                <a:cxn ang="0">
                  <a:pos x="5" y="8"/>
                </a:cxn>
              </a:cxnLst>
              <a:rect l="0" t="0" r="r" b="b"/>
              <a:pathLst>
                <a:path w="28" h="17">
                  <a:moveTo>
                    <a:pt x="5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9" y="6"/>
                    <a:pt x="23" y="7"/>
                    <a:pt x="28" y="8"/>
                  </a:cubicBezTo>
                  <a:cubicBezTo>
                    <a:pt x="23" y="9"/>
                    <a:pt x="19" y="10"/>
                    <a:pt x="14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5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1" name="Freeform 76"/>
            <p:cNvSpPr>
              <a:spLocks/>
            </p:cNvSpPr>
            <p:nvPr/>
          </p:nvSpPr>
          <p:spPr bwMode="auto">
            <a:xfrm>
              <a:off x="3141" y="2187"/>
              <a:ext cx="462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2" y="0"/>
                </a:cxn>
                <a:cxn ang="0">
                  <a:pos x="462" y="82"/>
                </a:cxn>
              </a:cxnLst>
              <a:rect l="0" t="0" r="r" b="b"/>
              <a:pathLst>
                <a:path w="462" h="82">
                  <a:moveTo>
                    <a:pt x="0" y="0"/>
                  </a:moveTo>
                  <a:lnTo>
                    <a:pt x="462" y="0"/>
                  </a:lnTo>
                  <a:lnTo>
                    <a:pt x="462" y="82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2" name="Freeform 77"/>
            <p:cNvSpPr>
              <a:spLocks/>
            </p:cNvSpPr>
            <p:nvPr/>
          </p:nvSpPr>
          <p:spPr bwMode="auto">
            <a:xfrm>
              <a:off x="3583" y="2253"/>
              <a:ext cx="38" cy="60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3" y="15"/>
                </a:cxn>
                <a:cxn ang="0">
                  <a:pos x="10" y="30"/>
                </a:cxn>
                <a:cxn ang="0">
                  <a:pos x="6" y="15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0" y="5"/>
                </a:cxn>
              </a:cxnLst>
              <a:rect l="0" t="0" r="r" b="b"/>
              <a:pathLst>
                <a:path w="19" h="30">
                  <a:moveTo>
                    <a:pt x="10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0"/>
                    <a:pt x="11" y="25"/>
                    <a:pt x="10" y="30"/>
                  </a:cubicBezTo>
                  <a:cubicBezTo>
                    <a:pt x="9" y="25"/>
                    <a:pt x="7" y="20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3" name="Line 78"/>
            <p:cNvSpPr>
              <a:spLocks noChangeShapeType="1"/>
            </p:cNvSpPr>
            <p:nvPr/>
          </p:nvSpPr>
          <p:spPr bwMode="auto">
            <a:xfrm>
              <a:off x="3471" y="3623"/>
              <a:ext cx="1" cy="19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4" name="Freeform 79"/>
            <p:cNvSpPr>
              <a:spLocks/>
            </p:cNvSpPr>
            <p:nvPr/>
          </p:nvSpPr>
          <p:spPr bwMode="auto">
            <a:xfrm>
              <a:off x="3451" y="3803"/>
              <a:ext cx="38" cy="62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3" y="15"/>
                </a:cxn>
                <a:cxn ang="0">
                  <a:pos x="10" y="31"/>
                </a:cxn>
                <a:cxn ang="0">
                  <a:pos x="6" y="15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0" y="5"/>
                </a:cxn>
              </a:cxnLst>
              <a:rect l="0" t="0" r="r" b="b"/>
              <a:pathLst>
                <a:path w="19" h="31">
                  <a:moveTo>
                    <a:pt x="10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0"/>
                    <a:pt x="11" y="25"/>
                    <a:pt x="10" y="31"/>
                  </a:cubicBezTo>
                  <a:cubicBezTo>
                    <a:pt x="9" y="25"/>
                    <a:pt x="7" y="20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5" name="Freeform 80"/>
            <p:cNvSpPr>
              <a:spLocks/>
            </p:cNvSpPr>
            <p:nvPr/>
          </p:nvSpPr>
          <p:spPr bwMode="auto">
            <a:xfrm>
              <a:off x="3691" y="3745"/>
              <a:ext cx="760" cy="74"/>
            </a:xfrm>
            <a:custGeom>
              <a:avLst/>
              <a:gdLst/>
              <a:ahLst/>
              <a:cxnLst>
                <a:cxn ang="0">
                  <a:pos x="760" y="0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760" h="74">
                  <a:moveTo>
                    <a:pt x="760" y="0"/>
                  </a:moveTo>
                  <a:lnTo>
                    <a:pt x="0" y="0"/>
                  </a:lnTo>
                  <a:lnTo>
                    <a:pt x="0" y="74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6" name="Freeform 81"/>
            <p:cNvSpPr>
              <a:spLocks/>
            </p:cNvSpPr>
            <p:nvPr/>
          </p:nvSpPr>
          <p:spPr bwMode="auto">
            <a:xfrm>
              <a:off x="3673" y="3803"/>
              <a:ext cx="38" cy="62"/>
            </a:xfrm>
            <a:custGeom>
              <a:avLst/>
              <a:gdLst/>
              <a:ahLst/>
              <a:cxnLst>
                <a:cxn ang="0">
                  <a:pos x="9" y="5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13" y="15"/>
                </a:cxn>
                <a:cxn ang="0">
                  <a:pos x="9" y="31"/>
                </a:cxn>
                <a:cxn ang="0">
                  <a:pos x="6" y="1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9" y="5"/>
                </a:cxn>
              </a:cxnLst>
              <a:rect l="0" t="0" r="r" b="b"/>
              <a:pathLst>
                <a:path w="19" h="31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0"/>
                    <a:pt x="10" y="25"/>
                    <a:pt x="9" y="31"/>
                  </a:cubicBezTo>
                  <a:cubicBezTo>
                    <a:pt x="8" y="25"/>
                    <a:pt x="7" y="20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7" name="Freeform 82"/>
            <p:cNvSpPr>
              <a:spLocks/>
            </p:cNvSpPr>
            <p:nvPr/>
          </p:nvSpPr>
          <p:spPr bwMode="auto">
            <a:xfrm>
              <a:off x="1973" y="879"/>
              <a:ext cx="1634" cy="3334"/>
            </a:xfrm>
            <a:custGeom>
              <a:avLst/>
              <a:gdLst/>
              <a:ahLst/>
              <a:cxnLst>
                <a:cxn ang="0">
                  <a:pos x="1634" y="3206"/>
                </a:cxn>
                <a:cxn ang="0">
                  <a:pos x="1634" y="3334"/>
                </a:cxn>
                <a:cxn ang="0">
                  <a:pos x="0" y="3334"/>
                </a:cxn>
                <a:cxn ang="0">
                  <a:pos x="0" y="0"/>
                </a:cxn>
                <a:cxn ang="0">
                  <a:pos x="1498" y="0"/>
                </a:cxn>
                <a:cxn ang="0">
                  <a:pos x="1498" y="90"/>
                </a:cxn>
              </a:cxnLst>
              <a:rect l="0" t="0" r="r" b="b"/>
              <a:pathLst>
                <a:path w="1634" h="3334">
                  <a:moveTo>
                    <a:pt x="1634" y="3206"/>
                  </a:moveTo>
                  <a:lnTo>
                    <a:pt x="1634" y="3334"/>
                  </a:lnTo>
                  <a:lnTo>
                    <a:pt x="0" y="3334"/>
                  </a:lnTo>
                  <a:lnTo>
                    <a:pt x="0" y="0"/>
                  </a:lnTo>
                  <a:lnTo>
                    <a:pt x="1498" y="0"/>
                  </a:lnTo>
                  <a:lnTo>
                    <a:pt x="1498" y="9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8" name="Freeform 83"/>
            <p:cNvSpPr>
              <a:spLocks/>
            </p:cNvSpPr>
            <p:nvPr/>
          </p:nvSpPr>
          <p:spPr bwMode="auto">
            <a:xfrm>
              <a:off x="3451" y="953"/>
              <a:ext cx="38" cy="62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3" y="15"/>
                </a:cxn>
                <a:cxn ang="0">
                  <a:pos x="10" y="31"/>
                </a:cxn>
                <a:cxn ang="0">
                  <a:pos x="6" y="1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5"/>
                </a:cxn>
              </a:cxnLst>
              <a:rect l="0" t="0" r="r" b="b"/>
              <a:pathLst>
                <a:path w="19" h="31">
                  <a:moveTo>
                    <a:pt x="10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0"/>
                    <a:pt x="11" y="25"/>
                    <a:pt x="10" y="31"/>
                  </a:cubicBezTo>
                  <a:cubicBezTo>
                    <a:pt x="8" y="25"/>
                    <a:pt x="7" y="20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9" name="Line 84"/>
            <p:cNvSpPr>
              <a:spLocks noChangeShapeType="1"/>
            </p:cNvSpPr>
            <p:nvPr/>
          </p:nvSpPr>
          <p:spPr bwMode="auto">
            <a:xfrm>
              <a:off x="3215" y="4015"/>
              <a:ext cx="13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0" name="Freeform 85"/>
            <p:cNvSpPr>
              <a:spLocks/>
            </p:cNvSpPr>
            <p:nvPr/>
          </p:nvSpPr>
          <p:spPr bwMode="auto">
            <a:xfrm>
              <a:off x="3331" y="3997"/>
              <a:ext cx="56" cy="34"/>
            </a:xfrm>
            <a:custGeom>
              <a:avLst/>
              <a:gdLst/>
              <a:ahLst/>
              <a:cxnLst>
                <a:cxn ang="0">
                  <a:pos x="5" y="9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4" y="6"/>
                </a:cxn>
                <a:cxn ang="0">
                  <a:pos x="28" y="9"/>
                </a:cxn>
                <a:cxn ang="0">
                  <a:pos x="14" y="12"/>
                </a:cxn>
                <a:cxn ang="0">
                  <a:pos x="1" y="17"/>
                </a:cxn>
                <a:cxn ang="0">
                  <a:pos x="0" y="17"/>
                </a:cxn>
                <a:cxn ang="0">
                  <a:pos x="5" y="9"/>
                </a:cxn>
              </a:cxnLst>
              <a:rect l="0" t="0" r="r" b="b"/>
              <a:pathLst>
                <a:path w="28" h="17">
                  <a:moveTo>
                    <a:pt x="5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9" y="7"/>
                    <a:pt x="24" y="8"/>
                    <a:pt x="28" y="9"/>
                  </a:cubicBezTo>
                  <a:cubicBezTo>
                    <a:pt x="24" y="10"/>
                    <a:pt x="19" y="11"/>
                    <a:pt x="14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1" name="Rectangle 86"/>
            <p:cNvSpPr>
              <a:spLocks noChangeArrowheads="1"/>
            </p:cNvSpPr>
            <p:nvPr/>
          </p:nvSpPr>
          <p:spPr bwMode="auto">
            <a:xfrm>
              <a:off x="3376" y="4112"/>
              <a:ext cx="193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Bus D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52" name="Rectangle 87"/>
            <p:cNvSpPr>
              <a:spLocks noChangeArrowheads="1"/>
            </p:cNvSpPr>
            <p:nvPr/>
          </p:nvSpPr>
          <p:spPr bwMode="auto">
            <a:xfrm>
              <a:off x="2753" y="2140"/>
              <a:ext cx="38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Constant in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53" name="Rectangle 88"/>
            <p:cNvSpPr>
              <a:spLocks noChangeArrowheads="1"/>
            </p:cNvSpPr>
            <p:nvPr/>
          </p:nvSpPr>
          <p:spPr bwMode="auto">
            <a:xfrm>
              <a:off x="3370" y="2086"/>
              <a:ext cx="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n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54" name="Line 89"/>
            <p:cNvSpPr>
              <a:spLocks noChangeShapeType="1"/>
            </p:cNvSpPr>
            <p:nvPr/>
          </p:nvSpPr>
          <p:spPr bwMode="auto">
            <a:xfrm flipV="1">
              <a:off x="3385" y="2151"/>
              <a:ext cx="66" cy="6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5" name="Rectangle 90"/>
            <p:cNvSpPr>
              <a:spLocks noChangeArrowheads="1"/>
            </p:cNvSpPr>
            <p:nvPr/>
          </p:nvSpPr>
          <p:spPr bwMode="auto">
            <a:xfrm>
              <a:off x="3665" y="1924"/>
              <a:ext cx="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n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56" name="Line 91"/>
            <p:cNvSpPr>
              <a:spLocks noChangeShapeType="1"/>
            </p:cNvSpPr>
            <p:nvPr/>
          </p:nvSpPr>
          <p:spPr bwMode="auto">
            <a:xfrm flipV="1">
              <a:off x="3693" y="1963"/>
              <a:ext cx="66" cy="6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7" name="Freeform 92"/>
            <p:cNvSpPr>
              <a:spLocks/>
            </p:cNvSpPr>
            <p:nvPr/>
          </p:nvSpPr>
          <p:spPr bwMode="auto">
            <a:xfrm>
              <a:off x="3465" y="2313"/>
              <a:ext cx="394" cy="2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4" y="0"/>
                </a:cxn>
                <a:cxn ang="0">
                  <a:pos x="394" y="224"/>
                </a:cxn>
                <a:cxn ang="0">
                  <a:pos x="0" y="22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4" h="224">
                  <a:moveTo>
                    <a:pt x="0" y="0"/>
                  </a:moveTo>
                  <a:lnTo>
                    <a:pt x="394" y="0"/>
                  </a:lnTo>
                  <a:lnTo>
                    <a:pt x="394" y="224"/>
                  </a:lnTo>
                  <a:lnTo>
                    <a:pt x="0" y="22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8" name="Rectangle 93"/>
            <p:cNvSpPr>
              <a:spLocks noChangeArrowheads="1"/>
            </p:cNvSpPr>
            <p:nvPr/>
          </p:nvSpPr>
          <p:spPr bwMode="auto">
            <a:xfrm>
              <a:off x="3555" y="2419"/>
              <a:ext cx="2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MUX B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59" name="Rectangle 94"/>
            <p:cNvSpPr>
              <a:spLocks noChangeArrowheads="1"/>
            </p:cNvSpPr>
            <p:nvPr/>
          </p:nvSpPr>
          <p:spPr bwMode="auto">
            <a:xfrm>
              <a:off x="3583" y="2327"/>
              <a:ext cx="32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60" name="Rectangle 95"/>
            <p:cNvSpPr>
              <a:spLocks noChangeArrowheads="1"/>
            </p:cNvSpPr>
            <p:nvPr/>
          </p:nvSpPr>
          <p:spPr bwMode="auto">
            <a:xfrm>
              <a:off x="3716" y="2327"/>
              <a:ext cx="4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61" name="Freeform 96"/>
            <p:cNvSpPr>
              <a:spLocks/>
            </p:cNvSpPr>
            <p:nvPr/>
          </p:nvSpPr>
          <p:spPr bwMode="auto">
            <a:xfrm>
              <a:off x="2959" y="1005"/>
              <a:ext cx="1046" cy="9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6" y="0"/>
                </a:cxn>
                <a:cxn ang="0">
                  <a:pos x="1046" y="916"/>
                </a:cxn>
                <a:cxn ang="0">
                  <a:pos x="0" y="9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46" h="916">
                  <a:moveTo>
                    <a:pt x="0" y="0"/>
                  </a:moveTo>
                  <a:lnTo>
                    <a:pt x="1046" y="0"/>
                  </a:lnTo>
                  <a:lnTo>
                    <a:pt x="1046" y="916"/>
                  </a:lnTo>
                  <a:lnTo>
                    <a:pt x="0" y="9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F1F7"/>
            </a:solidFill>
            <a:ln w="15875" cap="flat">
              <a:solidFill>
                <a:srgbClr val="00A0C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2" name="Freeform 97"/>
            <p:cNvSpPr>
              <a:spLocks/>
            </p:cNvSpPr>
            <p:nvPr/>
          </p:nvSpPr>
          <p:spPr bwMode="auto">
            <a:xfrm>
              <a:off x="2959" y="2851"/>
              <a:ext cx="1046" cy="7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6" y="0"/>
                </a:cxn>
                <a:cxn ang="0">
                  <a:pos x="1046" y="786"/>
                </a:cxn>
                <a:cxn ang="0">
                  <a:pos x="0" y="78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46" h="786">
                  <a:moveTo>
                    <a:pt x="0" y="0"/>
                  </a:moveTo>
                  <a:lnTo>
                    <a:pt x="1046" y="0"/>
                  </a:lnTo>
                  <a:lnTo>
                    <a:pt x="1046" y="786"/>
                  </a:lnTo>
                  <a:lnTo>
                    <a:pt x="0" y="78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3" name="Rectangle 98"/>
            <p:cNvSpPr>
              <a:spLocks noChangeArrowheads="1"/>
            </p:cNvSpPr>
            <p:nvPr/>
          </p:nvSpPr>
          <p:spPr bwMode="auto">
            <a:xfrm>
              <a:off x="3352" y="1041"/>
              <a:ext cx="226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D data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64" name="Rectangle 99"/>
            <p:cNvSpPr>
              <a:spLocks noChangeArrowheads="1"/>
            </p:cNvSpPr>
            <p:nvPr/>
          </p:nvSpPr>
          <p:spPr bwMode="auto">
            <a:xfrm>
              <a:off x="2977" y="1056"/>
              <a:ext cx="20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 dirty="0">
                  <a:solidFill>
                    <a:srgbClr val="000000"/>
                  </a:solidFill>
                  <a:latin typeface="Comic Sans MS" pitchFamily="66" charset="0"/>
                </a:rPr>
                <a:t>Write</a:t>
              </a:r>
              <a:endParaRPr lang="en-US" sz="2000" baseline="-25000" dirty="0">
                <a:latin typeface="Comic Sans MS" pitchFamily="66" charset="0"/>
              </a:endParaRPr>
            </a:p>
          </p:txBody>
        </p:sp>
        <p:sp>
          <p:nvSpPr>
            <p:cNvPr id="65" name="Rectangle 100"/>
            <p:cNvSpPr>
              <a:spLocks noChangeArrowheads="1"/>
            </p:cNvSpPr>
            <p:nvPr/>
          </p:nvSpPr>
          <p:spPr bwMode="auto">
            <a:xfrm>
              <a:off x="2977" y="1302"/>
              <a:ext cx="342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D address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66" name="Rectangle 101"/>
            <p:cNvSpPr>
              <a:spLocks noChangeArrowheads="1"/>
            </p:cNvSpPr>
            <p:nvPr/>
          </p:nvSpPr>
          <p:spPr bwMode="auto">
            <a:xfrm>
              <a:off x="2977" y="1682"/>
              <a:ext cx="343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A address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67" name="Rectangle 102"/>
            <p:cNvSpPr>
              <a:spLocks noChangeArrowheads="1"/>
            </p:cNvSpPr>
            <p:nvPr/>
          </p:nvSpPr>
          <p:spPr bwMode="auto">
            <a:xfrm>
              <a:off x="3674" y="1682"/>
              <a:ext cx="33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B address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68" name="Rectangle 103"/>
            <p:cNvSpPr>
              <a:spLocks noChangeArrowheads="1"/>
            </p:cNvSpPr>
            <p:nvPr/>
          </p:nvSpPr>
          <p:spPr bwMode="auto">
            <a:xfrm>
              <a:off x="3095" y="1832"/>
              <a:ext cx="22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A data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69" name="Rectangle 104"/>
            <p:cNvSpPr>
              <a:spLocks noChangeArrowheads="1"/>
            </p:cNvSpPr>
            <p:nvPr/>
          </p:nvSpPr>
          <p:spPr bwMode="auto">
            <a:xfrm>
              <a:off x="3628" y="1832"/>
              <a:ext cx="21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B data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auto">
            <a:xfrm>
              <a:off x="3387" y="1401"/>
              <a:ext cx="4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8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auto">
            <a:xfrm>
              <a:off x="3442" y="1411"/>
              <a:ext cx="43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x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auto">
            <a:xfrm>
              <a:off x="3504" y="1401"/>
              <a:ext cx="6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 n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auto">
            <a:xfrm>
              <a:off x="3280" y="1484"/>
              <a:ext cx="42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 dirty="0">
                  <a:solidFill>
                    <a:srgbClr val="000000"/>
                  </a:solidFill>
                  <a:latin typeface="Comic Sans MS" pitchFamily="66" charset="0"/>
                </a:rPr>
                <a:t>Register file</a:t>
              </a:r>
              <a:endParaRPr lang="en-US" sz="2000" baseline="-25000" dirty="0">
                <a:latin typeface="Comic Sans MS" pitchFamily="66" charset="0"/>
              </a:endParaRP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auto">
            <a:xfrm>
              <a:off x="3163" y="2855"/>
              <a:ext cx="5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auto">
            <a:xfrm>
              <a:off x="3701" y="2855"/>
              <a:ext cx="4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auto">
            <a:xfrm>
              <a:off x="3336" y="3163"/>
              <a:ext cx="28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Function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auto">
            <a:xfrm>
              <a:off x="3416" y="3245"/>
              <a:ext cx="13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unit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auto">
            <a:xfrm>
              <a:off x="3127" y="1924"/>
              <a:ext cx="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n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79" name="Line 114"/>
            <p:cNvSpPr>
              <a:spLocks noChangeShapeType="1"/>
            </p:cNvSpPr>
            <p:nvPr/>
          </p:nvSpPr>
          <p:spPr bwMode="auto">
            <a:xfrm flipV="1">
              <a:off x="3155" y="1963"/>
              <a:ext cx="66" cy="6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0" name="Line 115"/>
            <p:cNvSpPr>
              <a:spLocks noChangeShapeType="1"/>
            </p:cNvSpPr>
            <p:nvPr/>
          </p:nvSpPr>
          <p:spPr bwMode="auto">
            <a:xfrm>
              <a:off x="3195" y="2591"/>
              <a:ext cx="118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1" name="Freeform 116"/>
            <p:cNvSpPr>
              <a:spLocks/>
            </p:cNvSpPr>
            <p:nvPr/>
          </p:nvSpPr>
          <p:spPr bwMode="auto">
            <a:xfrm>
              <a:off x="4359" y="2573"/>
              <a:ext cx="60" cy="38"/>
            </a:xfrm>
            <a:custGeom>
              <a:avLst/>
              <a:gdLst/>
              <a:ahLst/>
              <a:cxnLst>
                <a:cxn ang="0">
                  <a:pos x="5" y="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6"/>
                </a:cxn>
                <a:cxn ang="0">
                  <a:pos x="30" y="9"/>
                </a:cxn>
                <a:cxn ang="0">
                  <a:pos x="15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5" y="9"/>
                </a:cxn>
              </a:cxnLst>
              <a:rect l="0" t="0" r="r" b="b"/>
              <a:pathLst>
                <a:path w="30" h="19">
                  <a:moveTo>
                    <a:pt x="5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5" y="8"/>
                    <a:pt x="30" y="9"/>
                  </a:cubicBezTo>
                  <a:cubicBezTo>
                    <a:pt x="25" y="10"/>
                    <a:pt x="20" y="12"/>
                    <a:pt x="15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" name="Rectangle 117"/>
            <p:cNvSpPr>
              <a:spLocks noChangeArrowheads="1"/>
            </p:cNvSpPr>
            <p:nvPr/>
          </p:nvSpPr>
          <p:spPr bwMode="auto">
            <a:xfrm>
              <a:off x="4143" y="2493"/>
              <a:ext cx="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n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3" name="Line 118"/>
            <p:cNvSpPr>
              <a:spLocks noChangeShapeType="1"/>
            </p:cNvSpPr>
            <p:nvPr/>
          </p:nvSpPr>
          <p:spPr bwMode="auto">
            <a:xfrm flipV="1">
              <a:off x="4157" y="2553"/>
              <a:ext cx="66" cy="6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4" name="Rectangle 119"/>
            <p:cNvSpPr>
              <a:spLocks noChangeArrowheads="1"/>
            </p:cNvSpPr>
            <p:nvPr/>
          </p:nvSpPr>
          <p:spPr bwMode="auto">
            <a:xfrm>
              <a:off x="4143" y="2600"/>
              <a:ext cx="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n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5" name="Line 120"/>
            <p:cNvSpPr>
              <a:spLocks noChangeShapeType="1"/>
            </p:cNvSpPr>
            <p:nvPr/>
          </p:nvSpPr>
          <p:spPr bwMode="auto">
            <a:xfrm flipV="1">
              <a:off x="4157" y="2667"/>
              <a:ext cx="66" cy="6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6" name="Freeform 121"/>
            <p:cNvSpPr>
              <a:spLocks/>
            </p:cNvSpPr>
            <p:nvPr/>
          </p:nvSpPr>
          <p:spPr bwMode="auto">
            <a:xfrm>
              <a:off x="3387" y="3865"/>
              <a:ext cx="394" cy="2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4" y="0"/>
                </a:cxn>
                <a:cxn ang="0">
                  <a:pos x="394" y="222"/>
                </a:cxn>
                <a:cxn ang="0">
                  <a:pos x="0" y="22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4" h="222">
                  <a:moveTo>
                    <a:pt x="0" y="0"/>
                  </a:moveTo>
                  <a:lnTo>
                    <a:pt x="394" y="0"/>
                  </a:lnTo>
                  <a:lnTo>
                    <a:pt x="394" y="222"/>
                  </a:lnTo>
                  <a:lnTo>
                    <a:pt x="0" y="22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7" name="Rectangle 122"/>
            <p:cNvSpPr>
              <a:spLocks noChangeArrowheads="1"/>
            </p:cNvSpPr>
            <p:nvPr/>
          </p:nvSpPr>
          <p:spPr bwMode="auto">
            <a:xfrm>
              <a:off x="3451" y="3984"/>
              <a:ext cx="24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MUX D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8" name="Rectangle 123"/>
            <p:cNvSpPr>
              <a:spLocks noChangeArrowheads="1"/>
            </p:cNvSpPr>
            <p:nvPr/>
          </p:nvSpPr>
          <p:spPr bwMode="auto">
            <a:xfrm>
              <a:off x="3456" y="3874"/>
              <a:ext cx="4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9" name="Rectangle 124"/>
            <p:cNvSpPr>
              <a:spLocks noChangeArrowheads="1"/>
            </p:cNvSpPr>
            <p:nvPr/>
          </p:nvSpPr>
          <p:spPr bwMode="auto">
            <a:xfrm>
              <a:off x="3670" y="3874"/>
              <a:ext cx="32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90" name="Line 125"/>
            <p:cNvSpPr>
              <a:spLocks noChangeShapeType="1"/>
            </p:cNvSpPr>
            <p:nvPr/>
          </p:nvSpPr>
          <p:spPr bwMode="auto">
            <a:xfrm flipV="1">
              <a:off x="3435" y="3719"/>
              <a:ext cx="66" cy="6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" name="Rectangle 126"/>
            <p:cNvSpPr>
              <a:spLocks noChangeArrowheads="1"/>
            </p:cNvSpPr>
            <p:nvPr/>
          </p:nvSpPr>
          <p:spPr bwMode="auto">
            <a:xfrm>
              <a:off x="3403" y="3681"/>
              <a:ext cx="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n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92" name="Line 127"/>
            <p:cNvSpPr>
              <a:spLocks noChangeShapeType="1"/>
            </p:cNvSpPr>
            <p:nvPr/>
          </p:nvSpPr>
          <p:spPr bwMode="auto">
            <a:xfrm flipV="1">
              <a:off x="4097" y="3715"/>
              <a:ext cx="66" cy="6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3" name="Rectangle 128"/>
            <p:cNvSpPr>
              <a:spLocks noChangeArrowheads="1"/>
            </p:cNvSpPr>
            <p:nvPr/>
          </p:nvSpPr>
          <p:spPr bwMode="auto">
            <a:xfrm>
              <a:off x="4082" y="3644"/>
              <a:ext cx="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n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94" name="Rectangle 129"/>
            <p:cNvSpPr>
              <a:spLocks noChangeArrowheads="1"/>
            </p:cNvSpPr>
            <p:nvPr/>
          </p:nvSpPr>
          <p:spPr bwMode="auto">
            <a:xfrm>
              <a:off x="4470" y="3704"/>
              <a:ext cx="242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Data in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95" name="Rectangle 130"/>
            <p:cNvSpPr>
              <a:spLocks noChangeArrowheads="1"/>
            </p:cNvSpPr>
            <p:nvPr/>
          </p:nvSpPr>
          <p:spPr bwMode="auto">
            <a:xfrm>
              <a:off x="3240" y="2492"/>
              <a:ext cx="19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Bus A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96" name="Rectangle 131"/>
            <p:cNvSpPr>
              <a:spLocks noChangeArrowheads="1"/>
            </p:cNvSpPr>
            <p:nvPr/>
          </p:nvSpPr>
          <p:spPr bwMode="auto">
            <a:xfrm>
              <a:off x="3772" y="2596"/>
              <a:ext cx="186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Bus B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97" name="Rectangle 132"/>
            <p:cNvSpPr>
              <a:spLocks noChangeArrowheads="1"/>
            </p:cNvSpPr>
            <p:nvPr/>
          </p:nvSpPr>
          <p:spPr bwMode="auto">
            <a:xfrm>
              <a:off x="2106" y="1051"/>
              <a:ext cx="4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R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98" name="Rectangle 133"/>
            <p:cNvSpPr>
              <a:spLocks noChangeArrowheads="1"/>
            </p:cNvSpPr>
            <p:nvPr/>
          </p:nvSpPr>
          <p:spPr bwMode="auto">
            <a:xfrm>
              <a:off x="2157" y="1051"/>
              <a:ext cx="76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W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99" name="Rectangle 134"/>
            <p:cNvSpPr>
              <a:spLocks noChangeArrowheads="1"/>
            </p:cNvSpPr>
            <p:nvPr/>
          </p:nvSpPr>
          <p:spPr bwMode="auto">
            <a:xfrm>
              <a:off x="2254" y="1603"/>
              <a:ext cx="7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12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100" name="Rectangle 135"/>
            <p:cNvSpPr>
              <a:spLocks noChangeArrowheads="1"/>
            </p:cNvSpPr>
            <p:nvPr/>
          </p:nvSpPr>
          <p:spPr bwMode="auto">
            <a:xfrm>
              <a:off x="2108" y="1689"/>
              <a:ext cx="10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AA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101" name="Rectangle 136"/>
            <p:cNvSpPr>
              <a:spLocks noChangeArrowheads="1"/>
            </p:cNvSpPr>
            <p:nvPr/>
          </p:nvSpPr>
          <p:spPr bwMode="auto">
            <a:xfrm>
              <a:off x="2254" y="1212"/>
              <a:ext cx="7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15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102" name="Rectangle 137"/>
            <p:cNvSpPr>
              <a:spLocks noChangeArrowheads="1"/>
            </p:cNvSpPr>
            <p:nvPr/>
          </p:nvSpPr>
          <p:spPr bwMode="auto">
            <a:xfrm>
              <a:off x="2113" y="1298"/>
              <a:ext cx="53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103" name="Rectangle 138"/>
            <p:cNvSpPr>
              <a:spLocks noChangeArrowheads="1"/>
            </p:cNvSpPr>
            <p:nvPr/>
          </p:nvSpPr>
          <p:spPr bwMode="auto">
            <a:xfrm>
              <a:off x="2169" y="1298"/>
              <a:ext cx="5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104" name="Rectangle 139"/>
            <p:cNvSpPr>
              <a:spLocks noChangeArrowheads="1"/>
            </p:cNvSpPr>
            <p:nvPr/>
          </p:nvSpPr>
          <p:spPr bwMode="auto">
            <a:xfrm>
              <a:off x="2702" y="778"/>
              <a:ext cx="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n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105" name="Line 140"/>
            <p:cNvSpPr>
              <a:spLocks noChangeShapeType="1"/>
            </p:cNvSpPr>
            <p:nvPr/>
          </p:nvSpPr>
          <p:spPr bwMode="auto">
            <a:xfrm flipV="1">
              <a:off x="2717" y="845"/>
              <a:ext cx="66" cy="6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6" name="Line 141"/>
            <p:cNvSpPr>
              <a:spLocks noChangeShapeType="1"/>
            </p:cNvSpPr>
            <p:nvPr/>
          </p:nvSpPr>
          <p:spPr bwMode="auto">
            <a:xfrm>
              <a:off x="2345" y="1635"/>
              <a:ext cx="57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7" name="Freeform 142"/>
            <p:cNvSpPr>
              <a:spLocks/>
            </p:cNvSpPr>
            <p:nvPr/>
          </p:nvSpPr>
          <p:spPr bwMode="auto">
            <a:xfrm>
              <a:off x="2899" y="1617"/>
              <a:ext cx="56" cy="34"/>
            </a:xfrm>
            <a:custGeom>
              <a:avLst/>
              <a:gdLst/>
              <a:ahLst/>
              <a:cxnLst>
                <a:cxn ang="0">
                  <a:pos x="5" y="9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4" y="5"/>
                </a:cxn>
                <a:cxn ang="0">
                  <a:pos x="28" y="9"/>
                </a:cxn>
                <a:cxn ang="0">
                  <a:pos x="14" y="12"/>
                </a:cxn>
                <a:cxn ang="0">
                  <a:pos x="1" y="17"/>
                </a:cxn>
                <a:cxn ang="0">
                  <a:pos x="0" y="17"/>
                </a:cxn>
                <a:cxn ang="0">
                  <a:pos x="5" y="9"/>
                </a:cxn>
              </a:cxnLst>
              <a:rect l="0" t="0" r="r" b="b"/>
              <a:pathLst>
                <a:path w="28" h="17">
                  <a:moveTo>
                    <a:pt x="5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9" y="6"/>
                    <a:pt x="24" y="7"/>
                    <a:pt x="28" y="9"/>
                  </a:cubicBezTo>
                  <a:cubicBezTo>
                    <a:pt x="24" y="10"/>
                    <a:pt x="19" y="11"/>
                    <a:pt x="14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8" name="Line 143"/>
            <p:cNvSpPr>
              <a:spLocks noChangeShapeType="1"/>
            </p:cNvSpPr>
            <p:nvPr/>
          </p:nvSpPr>
          <p:spPr bwMode="auto">
            <a:xfrm>
              <a:off x="2345" y="1731"/>
              <a:ext cx="57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9" name="Freeform 144"/>
            <p:cNvSpPr>
              <a:spLocks/>
            </p:cNvSpPr>
            <p:nvPr/>
          </p:nvSpPr>
          <p:spPr bwMode="auto">
            <a:xfrm>
              <a:off x="2899" y="1713"/>
              <a:ext cx="56" cy="34"/>
            </a:xfrm>
            <a:custGeom>
              <a:avLst/>
              <a:gdLst/>
              <a:ahLst/>
              <a:cxnLst>
                <a:cxn ang="0">
                  <a:pos x="5" y="9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4" y="5"/>
                </a:cxn>
                <a:cxn ang="0">
                  <a:pos x="28" y="9"/>
                </a:cxn>
                <a:cxn ang="0">
                  <a:pos x="14" y="12"/>
                </a:cxn>
                <a:cxn ang="0">
                  <a:pos x="1" y="17"/>
                </a:cxn>
                <a:cxn ang="0">
                  <a:pos x="0" y="17"/>
                </a:cxn>
                <a:cxn ang="0">
                  <a:pos x="5" y="9"/>
                </a:cxn>
              </a:cxnLst>
              <a:rect l="0" t="0" r="r" b="b"/>
              <a:pathLst>
                <a:path w="28" h="17">
                  <a:moveTo>
                    <a:pt x="5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9" y="6"/>
                    <a:pt x="24" y="7"/>
                    <a:pt x="28" y="9"/>
                  </a:cubicBezTo>
                  <a:cubicBezTo>
                    <a:pt x="24" y="10"/>
                    <a:pt x="19" y="11"/>
                    <a:pt x="14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0" name="Line 145"/>
            <p:cNvSpPr>
              <a:spLocks noChangeShapeType="1"/>
            </p:cNvSpPr>
            <p:nvPr/>
          </p:nvSpPr>
          <p:spPr bwMode="auto">
            <a:xfrm>
              <a:off x="2345" y="1827"/>
              <a:ext cx="57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1" name="Freeform 146"/>
            <p:cNvSpPr>
              <a:spLocks/>
            </p:cNvSpPr>
            <p:nvPr/>
          </p:nvSpPr>
          <p:spPr bwMode="auto">
            <a:xfrm>
              <a:off x="2899" y="1809"/>
              <a:ext cx="56" cy="34"/>
            </a:xfrm>
            <a:custGeom>
              <a:avLst/>
              <a:gdLst/>
              <a:ahLst/>
              <a:cxnLst>
                <a:cxn ang="0">
                  <a:pos x="5" y="9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4" y="5"/>
                </a:cxn>
                <a:cxn ang="0">
                  <a:pos x="28" y="9"/>
                </a:cxn>
                <a:cxn ang="0">
                  <a:pos x="14" y="12"/>
                </a:cxn>
                <a:cxn ang="0">
                  <a:pos x="1" y="17"/>
                </a:cxn>
                <a:cxn ang="0">
                  <a:pos x="0" y="17"/>
                </a:cxn>
                <a:cxn ang="0">
                  <a:pos x="5" y="9"/>
                </a:cxn>
              </a:cxnLst>
              <a:rect l="0" t="0" r="r" b="b"/>
              <a:pathLst>
                <a:path w="28" h="17">
                  <a:moveTo>
                    <a:pt x="5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9" y="6"/>
                    <a:pt x="24" y="7"/>
                    <a:pt x="28" y="9"/>
                  </a:cubicBezTo>
                  <a:cubicBezTo>
                    <a:pt x="24" y="10"/>
                    <a:pt x="19" y="11"/>
                    <a:pt x="14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2" name="Line 147"/>
            <p:cNvSpPr>
              <a:spLocks noChangeShapeType="1"/>
            </p:cNvSpPr>
            <p:nvPr/>
          </p:nvSpPr>
          <p:spPr bwMode="auto">
            <a:xfrm flipH="1">
              <a:off x="4049" y="1635"/>
              <a:ext cx="57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3" name="Freeform 148"/>
            <p:cNvSpPr>
              <a:spLocks/>
            </p:cNvSpPr>
            <p:nvPr/>
          </p:nvSpPr>
          <p:spPr bwMode="auto">
            <a:xfrm>
              <a:off x="4009" y="1617"/>
              <a:ext cx="56" cy="34"/>
            </a:xfrm>
            <a:custGeom>
              <a:avLst/>
              <a:gdLst/>
              <a:ahLst/>
              <a:cxnLst>
                <a:cxn ang="0">
                  <a:pos x="23" y="9"/>
                </a:cxn>
                <a:cxn ang="0">
                  <a:pos x="28" y="17"/>
                </a:cxn>
                <a:cxn ang="0">
                  <a:pos x="27" y="17"/>
                </a:cxn>
                <a:cxn ang="0">
                  <a:pos x="14" y="12"/>
                </a:cxn>
                <a:cxn ang="0">
                  <a:pos x="0" y="9"/>
                </a:cxn>
                <a:cxn ang="0">
                  <a:pos x="14" y="5"/>
                </a:cxn>
                <a:cxn ang="0">
                  <a:pos x="27" y="0"/>
                </a:cxn>
                <a:cxn ang="0">
                  <a:pos x="28" y="0"/>
                </a:cxn>
                <a:cxn ang="0">
                  <a:pos x="23" y="9"/>
                </a:cxn>
              </a:cxnLst>
              <a:rect l="0" t="0" r="r" b="b"/>
              <a:pathLst>
                <a:path w="28" h="17">
                  <a:moveTo>
                    <a:pt x="23" y="9"/>
                  </a:moveTo>
                  <a:cubicBezTo>
                    <a:pt x="28" y="17"/>
                    <a:pt x="28" y="17"/>
                    <a:pt x="28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9" y="11"/>
                    <a:pt x="5" y="10"/>
                    <a:pt x="0" y="9"/>
                  </a:cubicBezTo>
                  <a:cubicBezTo>
                    <a:pt x="5" y="7"/>
                    <a:pt x="9" y="6"/>
                    <a:pt x="14" y="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23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4" name="Line 149"/>
            <p:cNvSpPr>
              <a:spLocks noChangeShapeType="1"/>
            </p:cNvSpPr>
            <p:nvPr/>
          </p:nvSpPr>
          <p:spPr bwMode="auto">
            <a:xfrm flipH="1">
              <a:off x="4049" y="1731"/>
              <a:ext cx="57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5" name="Freeform 150"/>
            <p:cNvSpPr>
              <a:spLocks/>
            </p:cNvSpPr>
            <p:nvPr/>
          </p:nvSpPr>
          <p:spPr bwMode="auto">
            <a:xfrm>
              <a:off x="4009" y="1713"/>
              <a:ext cx="56" cy="34"/>
            </a:xfrm>
            <a:custGeom>
              <a:avLst/>
              <a:gdLst/>
              <a:ahLst/>
              <a:cxnLst>
                <a:cxn ang="0">
                  <a:pos x="23" y="9"/>
                </a:cxn>
                <a:cxn ang="0">
                  <a:pos x="28" y="17"/>
                </a:cxn>
                <a:cxn ang="0">
                  <a:pos x="27" y="17"/>
                </a:cxn>
                <a:cxn ang="0">
                  <a:pos x="14" y="12"/>
                </a:cxn>
                <a:cxn ang="0">
                  <a:pos x="0" y="9"/>
                </a:cxn>
                <a:cxn ang="0">
                  <a:pos x="14" y="5"/>
                </a:cxn>
                <a:cxn ang="0">
                  <a:pos x="27" y="0"/>
                </a:cxn>
                <a:cxn ang="0">
                  <a:pos x="28" y="0"/>
                </a:cxn>
                <a:cxn ang="0">
                  <a:pos x="23" y="9"/>
                </a:cxn>
              </a:cxnLst>
              <a:rect l="0" t="0" r="r" b="b"/>
              <a:pathLst>
                <a:path w="28" h="17">
                  <a:moveTo>
                    <a:pt x="23" y="9"/>
                  </a:moveTo>
                  <a:cubicBezTo>
                    <a:pt x="28" y="17"/>
                    <a:pt x="28" y="17"/>
                    <a:pt x="28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9" y="11"/>
                    <a:pt x="5" y="10"/>
                    <a:pt x="0" y="9"/>
                  </a:cubicBezTo>
                  <a:cubicBezTo>
                    <a:pt x="5" y="7"/>
                    <a:pt x="9" y="6"/>
                    <a:pt x="14" y="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23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6" name="Line 151"/>
            <p:cNvSpPr>
              <a:spLocks noChangeShapeType="1"/>
            </p:cNvSpPr>
            <p:nvPr/>
          </p:nvSpPr>
          <p:spPr bwMode="auto">
            <a:xfrm flipH="1">
              <a:off x="4049" y="1827"/>
              <a:ext cx="57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7" name="Freeform 152"/>
            <p:cNvSpPr>
              <a:spLocks/>
            </p:cNvSpPr>
            <p:nvPr/>
          </p:nvSpPr>
          <p:spPr bwMode="auto">
            <a:xfrm>
              <a:off x="4009" y="1809"/>
              <a:ext cx="56" cy="34"/>
            </a:xfrm>
            <a:custGeom>
              <a:avLst/>
              <a:gdLst/>
              <a:ahLst/>
              <a:cxnLst>
                <a:cxn ang="0">
                  <a:pos x="23" y="9"/>
                </a:cxn>
                <a:cxn ang="0">
                  <a:pos x="28" y="17"/>
                </a:cxn>
                <a:cxn ang="0">
                  <a:pos x="27" y="17"/>
                </a:cxn>
                <a:cxn ang="0">
                  <a:pos x="14" y="12"/>
                </a:cxn>
                <a:cxn ang="0">
                  <a:pos x="0" y="9"/>
                </a:cxn>
                <a:cxn ang="0">
                  <a:pos x="14" y="5"/>
                </a:cxn>
                <a:cxn ang="0">
                  <a:pos x="27" y="0"/>
                </a:cxn>
                <a:cxn ang="0">
                  <a:pos x="28" y="0"/>
                </a:cxn>
                <a:cxn ang="0">
                  <a:pos x="23" y="9"/>
                </a:cxn>
              </a:cxnLst>
              <a:rect l="0" t="0" r="r" b="b"/>
              <a:pathLst>
                <a:path w="28" h="17">
                  <a:moveTo>
                    <a:pt x="23" y="9"/>
                  </a:moveTo>
                  <a:cubicBezTo>
                    <a:pt x="28" y="17"/>
                    <a:pt x="28" y="17"/>
                    <a:pt x="28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9" y="11"/>
                    <a:pt x="5" y="10"/>
                    <a:pt x="0" y="9"/>
                  </a:cubicBezTo>
                  <a:cubicBezTo>
                    <a:pt x="5" y="7"/>
                    <a:pt x="9" y="6"/>
                    <a:pt x="14" y="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23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8" name="Rectangle 153"/>
            <p:cNvSpPr>
              <a:spLocks noChangeArrowheads="1"/>
            </p:cNvSpPr>
            <p:nvPr/>
          </p:nvSpPr>
          <p:spPr bwMode="auto">
            <a:xfrm>
              <a:off x="4736" y="1689"/>
              <a:ext cx="9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BA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119" name="Rectangle 154"/>
            <p:cNvSpPr>
              <a:spLocks noChangeArrowheads="1"/>
            </p:cNvSpPr>
            <p:nvPr/>
          </p:nvSpPr>
          <p:spPr bwMode="auto">
            <a:xfrm>
              <a:off x="4652" y="1603"/>
              <a:ext cx="4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9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120" name="Rectangle 155"/>
            <p:cNvSpPr>
              <a:spLocks noChangeArrowheads="1"/>
            </p:cNvSpPr>
            <p:nvPr/>
          </p:nvSpPr>
          <p:spPr bwMode="auto">
            <a:xfrm>
              <a:off x="4447" y="2541"/>
              <a:ext cx="416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 dirty="0">
                  <a:solidFill>
                    <a:srgbClr val="000000"/>
                  </a:solidFill>
                  <a:latin typeface="Comic Sans MS" pitchFamily="66" charset="0"/>
                </a:rPr>
                <a:t>Address out</a:t>
              </a:r>
              <a:endParaRPr lang="en-US" sz="2000" baseline="-25000" dirty="0">
                <a:latin typeface="Comic Sans MS" pitchFamily="66" charset="0"/>
              </a:endParaRPr>
            </a:p>
          </p:txBody>
        </p:sp>
        <p:sp>
          <p:nvSpPr>
            <p:cNvPr id="121" name="Rectangle 156"/>
            <p:cNvSpPr>
              <a:spLocks noChangeArrowheads="1"/>
            </p:cNvSpPr>
            <p:nvPr/>
          </p:nvSpPr>
          <p:spPr bwMode="auto">
            <a:xfrm>
              <a:off x="4447" y="2660"/>
              <a:ext cx="29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Data out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122" name="Rectangle 157"/>
            <p:cNvSpPr>
              <a:spLocks noChangeArrowheads="1"/>
            </p:cNvSpPr>
            <p:nvPr/>
          </p:nvSpPr>
          <p:spPr bwMode="auto">
            <a:xfrm>
              <a:off x="2599" y="3064"/>
              <a:ext cx="4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V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123" name="Rectangle 158"/>
            <p:cNvSpPr>
              <a:spLocks noChangeArrowheads="1"/>
            </p:cNvSpPr>
            <p:nvPr/>
          </p:nvSpPr>
          <p:spPr bwMode="auto">
            <a:xfrm>
              <a:off x="2603" y="3165"/>
              <a:ext cx="43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124" name="Rectangle 159"/>
            <p:cNvSpPr>
              <a:spLocks noChangeArrowheads="1"/>
            </p:cNvSpPr>
            <p:nvPr/>
          </p:nvSpPr>
          <p:spPr bwMode="auto">
            <a:xfrm>
              <a:off x="2599" y="3267"/>
              <a:ext cx="5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N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125" name="Rectangle 160"/>
            <p:cNvSpPr>
              <a:spLocks noChangeArrowheads="1"/>
            </p:cNvSpPr>
            <p:nvPr/>
          </p:nvSpPr>
          <p:spPr bwMode="auto">
            <a:xfrm>
              <a:off x="2603" y="3368"/>
              <a:ext cx="5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Z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126" name="Rectangle 161"/>
            <p:cNvSpPr>
              <a:spLocks noChangeArrowheads="1"/>
            </p:cNvSpPr>
            <p:nvPr/>
          </p:nvSpPr>
          <p:spPr bwMode="auto">
            <a:xfrm>
              <a:off x="4649" y="1775"/>
              <a:ext cx="4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7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127" name="Rectangle 162"/>
            <p:cNvSpPr>
              <a:spLocks noChangeArrowheads="1"/>
            </p:cNvSpPr>
            <p:nvPr/>
          </p:nvSpPr>
          <p:spPr bwMode="auto">
            <a:xfrm>
              <a:off x="2982" y="3972"/>
              <a:ext cx="11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MD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128" name="Rectangle 163"/>
            <p:cNvSpPr>
              <a:spLocks noChangeArrowheads="1"/>
            </p:cNvSpPr>
            <p:nvPr/>
          </p:nvSpPr>
          <p:spPr bwMode="auto">
            <a:xfrm>
              <a:off x="3142" y="3972"/>
              <a:ext cx="32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129" name="Rectangle 164"/>
            <p:cNvSpPr>
              <a:spLocks noChangeArrowheads="1"/>
            </p:cNvSpPr>
            <p:nvPr/>
          </p:nvSpPr>
          <p:spPr bwMode="auto">
            <a:xfrm>
              <a:off x="3117" y="3957"/>
              <a:ext cx="80" cy="116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0" name="Line 165"/>
            <p:cNvSpPr>
              <a:spLocks noChangeShapeType="1"/>
            </p:cNvSpPr>
            <p:nvPr/>
          </p:nvSpPr>
          <p:spPr bwMode="auto">
            <a:xfrm flipH="1">
              <a:off x="4049" y="3135"/>
              <a:ext cx="18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1" name="Freeform 166"/>
            <p:cNvSpPr>
              <a:spLocks/>
            </p:cNvSpPr>
            <p:nvPr/>
          </p:nvSpPr>
          <p:spPr bwMode="auto">
            <a:xfrm>
              <a:off x="4007" y="3117"/>
              <a:ext cx="56" cy="34"/>
            </a:xfrm>
            <a:custGeom>
              <a:avLst/>
              <a:gdLst/>
              <a:ahLst/>
              <a:cxnLst>
                <a:cxn ang="0">
                  <a:pos x="23" y="9"/>
                </a:cxn>
                <a:cxn ang="0">
                  <a:pos x="28" y="17"/>
                </a:cxn>
                <a:cxn ang="0">
                  <a:pos x="28" y="17"/>
                </a:cxn>
                <a:cxn ang="0">
                  <a:pos x="14" y="12"/>
                </a:cxn>
                <a:cxn ang="0">
                  <a:pos x="0" y="9"/>
                </a:cxn>
                <a:cxn ang="0">
                  <a:pos x="14" y="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3" y="9"/>
                </a:cxn>
              </a:cxnLst>
              <a:rect l="0" t="0" r="r" b="b"/>
              <a:pathLst>
                <a:path w="28" h="17">
                  <a:moveTo>
                    <a:pt x="23" y="9"/>
                  </a:move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4" y="5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23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2" name="Line 167"/>
            <p:cNvSpPr>
              <a:spLocks noChangeShapeType="1"/>
            </p:cNvSpPr>
            <p:nvPr/>
          </p:nvSpPr>
          <p:spPr bwMode="auto">
            <a:xfrm flipH="1">
              <a:off x="4049" y="3231"/>
              <a:ext cx="18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3" name="Freeform 168"/>
            <p:cNvSpPr>
              <a:spLocks/>
            </p:cNvSpPr>
            <p:nvPr/>
          </p:nvSpPr>
          <p:spPr bwMode="auto">
            <a:xfrm>
              <a:off x="4007" y="3213"/>
              <a:ext cx="56" cy="34"/>
            </a:xfrm>
            <a:custGeom>
              <a:avLst/>
              <a:gdLst/>
              <a:ahLst/>
              <a:cxnLst>
                <a:cxn ang="0">
                  <a:pos x="23" y="9"/>
                </a:cxn>
                <a:cxn ang="0">
                  <a:pos x="28" y="17"/>
                </a:cxn>
                <a:cxn ang="0">
                  <a:pos x="28" y="17"/>
                </a:cxn>
                <a:cxn ang="0">
                  <a:pos x="14" y="12"/>
                </a:cxn>
                <a:cxn ang="0">
                  <a:pos x="0" y="9"/>
                </a:cxn>
                <a:cxn ang="0">
                  <a:pos x="14" y="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3" y="9"/>
                </a:cxn>
              </a:cxnLst>
              <a:rect l="0" t="0" r="r" b="b"/>
              <a:pathLst>
                <a:path w="28" h="17">
                  <a:moveTo>
                    <a:pt x="23" y="9"/>
                  </a:move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4" y="5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23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4" name="Rectangle 169"/>
            <p:cNvSpPr>
              <a:spLocks noChangeArrowheads="1"/>
            </p:cNvSpPr>
            <p:nvPr/>
          </p:nvSpPr>
          <p:spPr bwMode="auto">
            <a:xfrm>
              <a:off x="2798" y="2413"/>
              <a:ext cx="11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MB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135" name="Rectangle 170"/>
            <p:cNvSpPr>
              <a:spLocks noChangeArrowheads="1"/>
            </p:cNvSpPr>
            <p:nvPr/>
          </p:nvSpPr>
          <p:spPr bwMode="auto">
            <a:xfrm>
              <a:off x="2929" y="2397"/>
              <a:ext cx="78" cy="116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6" name="Rectangle 171"/>
            <p:cNvSpPr>
              <a:spLocks noChangeArrowheads="1"/>
            </p:cNvSpPr>
            <p:nvPr/>
          </p:nvSpPr>
          <p:spPr bwMode="auto">
            <a:xfrm>
              <a:off x="2949" y="2409"/>
              <a:ext cx="4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6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137" name="Line 172"/>
            <p:cNvSpPr>
              <a:spLocks noChangeShapeType="1"/>
            </p:cNvSpPr>
            <p:nvPr/>
          </p:nvSpPr>
          <p:spPr bwMode="auto">
            <a:xfrm flipH="1">
              <a:off x="4049" y="3325"/>
              <a:ext cx="18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8" name="Freeform 173"/>
            <p:cNvSpPr>
              <a:spLocks/>
            </p:cNvSpPr>
            <p:nvPr/>
          </p:nvSpPr>
          <p:spPr bwMode="auto">
            <a:xfrm>
              <a:off x="4007" y="3309"/>
              <a:ext cx="56" cy="34"/>
            </a:xfrm>
            <a:custGeom>
              <a:avLst/>
              <a:gdLst/>
              <a:ahLst/>
              <a:cxnLst>
                <a:cxn ang="0">
                  <a:pos x="23" y="8"/>
                </a:cxn>
                <a:cxn ang="0">
                  <a:pos x="28" y="16"/>
                </a:cxn>
                <a:cxn ang="0">
                  <a:pos x="28" y="17"/>
                </a:cxn>
                <a:cxn ang="0">
                  <a:pos x="14" y="11"/>
                </a:cxn>
                <a:cxn ang="0">
                  <a:pos x="0" y="8"/>
                </a:cxn>
                <a:cxn ang="0">
                  <a:pos x="14" y="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3" y="8"/>
                </a:cxn>
              </a:cxnLst>
              <a:rect l="0" t="0" r="r" b="b"/>
              <a:pathLst>
                <a:path w="28" h="17">
                  <a:moveTo>
                    <a:pt x="23" y="8"/>
                  </a:moveTo>
                  <a:cubicBezTo>
                    <a:pt x="28" y="16"/>
                    <a:pt x="28" y="16"/>
                    <a:pt x="28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0" y="10"/>
                    <a:pt x="5" y="9"/>
                    <a:pt x="0" y="8"/>
                  </a:cubicBezTo>
                  <a:cubicBezTo>
                    <a:pt x="5" y="7"/>
                    <a:pt x="10" y="6"/>
                    <a:pt x="14" y="5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23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9" name="Line 174"/>
            <p:cNvSpPr>
              <a:spLocks noChangeShapeType="1"/>
            </p:cNvSpPr>
            <p:nvPr/>
          </p:nvSpPr>
          <p:spPr bwMode="auto">
            <a:xfrm flipH="1">
              <a:off x="4049" y="3421"/>
              <a:ext cx="18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0" name="Freeform 175"/>
            <p:cNvSpPr>
              <a:spLocks/>
            </p:cNvSpPr>
            <p:nvPr/>
          </p:nvSpPr>
          <p:spPr bwMode="auto">
            <a:xfrm>
              <a:off x="4007" y="3403"/>
              <a:ext cx="56" cy="34"/>
            </a:xfrm>
            <a:custGeom>
              <a:avLst/>
              <a:gdLst/>
              <a:ahLst/>
              <a:cxnLst>
                <a:cxn ang="0">
                  <a:pos x="23" y="9"/>
                </a:cxn>
                <a:cxn ang="0">
                  <a:pos x="28" y="17"/>
                </a:cxn>
                <a:cxn ang="0">
                  <a:pos x="28" y="17"/>
                </a:cxn>
                <a:cxn ang="0">
                  <a:pos x="14" y="12"/>
                </a:cxn>
                <a:cxn ang="0">
                  <a:pos x="0" y="9"/>
                </a:cxn>
                <a:cxn ang="0">
                  <a:pos x="14" y="6"/>
                </a:cxn>
                <a:cxn ang="0">
                  <a:pos x="28" y="0"/>
                </a:cxn>
                <a:cxn ang="0">
                  <a:pos x="28" y="1"/>
                </a:cxn>
                <a:cxn ang="0">
                  <a:pos x="23" y="9"/>
                </a:cxn>
              </a:cxnLst>
              <a:rect l="0" t="0" r="r" b="b"/>
              <a:pathLst>
                <a:path w="28" h="17">
                  <a:moveTo>
                    <a:pt x="23" y="9"/>
                  </a:move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4" y="6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"/>
                    <a:pt x="28" y="1"/>
                    <a:pt x="28" y="1"/>
                  </a:cubicBezTo>
                  <a:lnTo>
                    <a:pt x="23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1" name="Rectangle 176"/>
            <p:cNvSpPr>
              <a:spLocks noChangeArrowheads="1"/>
            </p:cNvSpPr>
            <p:nvPr/>
          </p:nvSpPr>
          <p:spPr bwMode="auto">
            <a:xfrm>
              <a:off x="4259" y="3185"/>
              <a:ext cx="4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4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142" name="Rectangle 177"/>
            <p:cNvSpPr>
              <a:spLocks noChangeArrowheads="1"/>
            </p:cNvSpPr>
            <p:nvPr/>
          </p:nvSpPr>
          <p:spPr bwMode="auto">
            <a:xfrm>
              <a:off x="4346" y="3211"/>
              <a:ext cx="9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FS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143" name="Rectangle 178"/>
            <p:cNvSpPr>
              <a:spLocks noChangeArrowheads="1"/>
            </p:cNvSpPr>
            <p:nvPr/>
          </p:nvSpPr>
          <p:spPr bwMode="auto">
            <a:xfrm>
              <a:off x="4259" y="3091"/>
              <a:ext cx="4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5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144" name="Rectangle 179"/>
            <p:cNvSpPr>
              <a:spLocks noChangeArrowheads="1"/>
            </p:cNvSpPr>
            <p:nvPr/>
          </p:nvSpPr>
          <p:spPr bwMode="auto">
            <a:xfrm>
              <a:off x="4247" y="3081"/>
              <a:ext cx="78" cy="384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5" name="Rectangle 180"/>
            <p:cNvSpPr>
              <a:spLocks noChangeArrowheads="1"/>
            </p:cNvSpPr>
            <p:nvPr/>
          </p:nvSpPr>
          <p:spPr bwMode="auto">
            <a:xfrm>
              <a:off x="4259" y="3279"/>
              <a:ext cx="4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3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146" name="Rectangle 181"/>
            <p:cNvSpPr>
              <a:spLocks noChangeArrowheads="1"/>
            </p:cNvSpPr>
            <p:nvPr/>
          </p:nvSpPr>
          <p:spPr bwMode="auto">
            <a:xfrm>
              <a:off x="4259" y="3373"/>
              <a:ext cx="4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2</a:t>
              </a:r>
              <a:endParaRPr lang="en-US" sz="2000" baseline="-25000">
                <a:latin typeface="Comic Sans MS" pitchFamily="66" charset="0"/>
              </a:endParaRPr>
            </a:p>
          </p:txBody>
        </p:sp>
      </p:grpSp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4290"/>
            <a:ext cx="3429024" cy="65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" name="148 Metin kutusu"/>
          <p:cNvSpPr txBox="1"/>
          <p:nvPr/>
        </p:nvSpPr>
        <p:spPr>
          <a:xfrm>
            <a:off x="4000496" y="6324897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rgbClr val="FF0000"/>
                </a:solidFill>
              </a:rPr>
              <a:t>DATAPATH</a:t>
            </a:r>
            <a:endParaRPr lang="tr-TR" sz="2400" b="1" dirty="0">
              <a:solidFill>
                <a:srgbClr val="FF0000"/>
              </a:solidFill>
            </a:endParaRPr>
          </a:p>
        </p:txBody>
      </p:sp>
      <p:sp>
        <p:nvSpPr>
          <p:cNvPr id="151" name="150 Metin kutusu"/>
          <p:cNvSpPr txBox="1"/>
          <p:nvPr/>
        </p:nvSpPr>
        <p:spPr>
          <a:xfrm>
            <a:off x="3786182" y="395567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 smtClean="0">
                <a:solidFill>
                  <a:srgbClr val="FF0000"/>
                </a:solidFill>
              </a:rPr>
              <a:t>Control</a:t>
            </a:r>
            <a:r>
              <a:rPr lang="tr-TR" sz="2400" b="1" dirty="0" smtClean="0">
                <a:solidFill>
                  <a:srgbClr val="FF0000"/>
                </a:solidFill>
              </a:rPr>
              <a:t> Word</a:t>
            </a:r>
          </a:p>
        </p:txBody>
      </p:sp>
      <p:sp>
        <p:nvSpPr>
          <p:cNvPr id="154" name="153 Metin kutusu"/>
          <p:cNvSpPr txBox="1"/>
          <p:nvPr/>
        </p:nvSpPr>
        <p:spPr>
          <a:xfrm>
            <a:off x="6000760" y="2071678"/>
            <a:ext cx="29289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b="1" dirty="0" err="1" smtClean="0">
                <a:solidFill>
                  <a:srgbClr val="FF0000"/>
                </a:solidFill>
              </a:rPr>
              <a:t>How</a:t>
            </a:r>
            <a:r>
              <a:rPr lang="tr-TR" sz="4400" b="1" dirty="0" smtClean="0">
                <a:solidFill>
                  <a:srgbClr val="FF0000"/>
                </a:solidFill>
              </a:rPr>
              <a:t> </a:t>
            </a:r>
            <a:r>
              <a:rPr lang="tr-TR" sz="4400" b="1" dirty="0" err="1" smtClean="0">
                <a:solidFill>
                  <a:srgbClr val="FF0000"/>
                </a:solidFill>
              </a:rPr>
              <a:t>to</a:t>
            </a:r>
            <a:r>
              <a:rPr lang="tr-TR" sz="4400" b="1" dirty="0" smtClean="0">
                <a:solidFill>
                  <a:srgbClr val="FF0000"/>
                </a:solidFill>
              </a:rPr>
              <a:t> program &amp; </a:t>
            </a:r>
            <a:r>
              <a:rPr lang="tr-TR" sz="4400" b="1" dirty="0" err="1" smtClean="0">
                <a:solidFill>
                  <a:srgbClr val="FF0000"/>
                </a:solidFill>
              </a:rPr>
              <a:t>control</a:t>
            </a:r>
            <a:r>
              <a:rPr lang="tr-TR" sz="4400" b="1" dirty="0" smtClean="0">
                <a:solidFill>
                  <a:srgbClr val="FF0000"/>
                </a:solidFill>
              </a:rPr>
              <a:t> ?</a:t>
            </a:r>
            <a:endParaRPr lang="tr-TR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ISA design principles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928794" y="1571612"/>
            <a:ext cx="407672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660066"/>
                </a:solidFill>
                <a:latin typeface="Comic Sans MS" pitchFamily="66" charset="0"/>
              </a:rPr>
              <a:t>High Level Language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7258050" y="3502025"/>
            <a:ext cx="1552575" cy="99377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7743825" y="3810000"/>
            <a:ext cx="14001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400">
                <a:solidFill>
                  <a:schemeClr val="bg1"/>
                </a:solidFill>
                <a:latin typeface="Comic Sans MS" pitchFamily="66" charset="0"/>
              </a:rPr>
              <a:t>ISA</a:t>
            </a:r>
          </a:p>
        </p:txBody>
      </p:sp>
      <p:sp>
        <p:nvSpPr>
          <p:cNvPr id="10" name="AutoShape 14"/>
          <p:cNvSpPr>
            <a:spLocks noChangeArrowheads="1"/>
          </p:cNvSpPr>
          <p:nvPr/>
        </p:nvSpPr>
        <p:spPr bwMode="auto">
          <a:xfrm>
            <a:off x="6324600" y="2270125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" name="Oval 28"/>
          <p:cNvSpPr>
            <a:spLocks noChangeArrowheads="1"/>
          </p:cNvSpPr>
          <p:nvPr/>
        </p:nvSpPr>
        <p:spPr bwMode="auto">
          <a:xfrm>
            <a:off x="5638800" y="2587625"/>
            <a:ext cx="1676400" cy="6858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Compiler</a:t>
            </a:r>
          </a:p>
        </p:txBody>
      </p:sp>
      <p:sp>
        <p:nvSpPr>
          <p:cNvPr id="12" name="AutoShape 30"/>
          <p:cNvSpPr>
            <a:spLocks noChangeArrowheads="1"/>
          </p:cNvSpPr>
          <p:nvPr/>
        </p:nvSpPr>
        <p:spPr bwMode="auto">
          <a:xfrm>
            <a:off x="6324600" y="3273425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" name="Text Box 31"/>
          <p:cNvSpPr txBox="1">
            <a:spLocks noChangeArrowheads="1"/>
          </p:cNvSpPr>
          <p:nvPr/>
        </p:nvSpPr>
        <p:spPr bwMode="auto">
          <a:xfrm>
            <a:off x="5900738" y="3571875"/>
            <a:ext cx="1719262" cy="9239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800" b="0">
                <a:latin typeface="Comic Sans MS" pitchFamily="66" charset="0"/>
              </a:rPr>
              <a:t> </a:t>
            </a:r>
            <a:r>
              <a:rPr lang="en-US" sz="1200" b="0">
                <a:latin typeface="Comic Sans MS" pitchFamily="66" charset="0"/>
              </a:rPr>
              <a:t>…</a:t>
            </a:r>
          </a:p>
          <a:p>
            <a:pPr algn="l"/>
            <a:r>
              <a:rPr lang="en-US" sz="1200" b="0">
                <a:latin typeface="Comic Sans MS" pitchFamily="66" charset="0"/>
              </a:rPr>
              <a:t> lw    r2, mem[r7]</a:t>
            </a:r>
          </a:p>
          <a:p>
            <a:pPr algn="l"/>
            <a:r>
              <a:rPr lang="en-US" sz="1200" b="0">
                <a:latin typeface="Comic Sans MS" pitchFamily="66" charset="0"/>
              </a:rPr>
              <a:t> add  r3, r4, r2</a:t>
            </a:r>
          </a:p>
          <a:p>
            <a:pPr algn="l"/>
            <a:r>
              <a:rPr lang="en-US" sz="1200" b="0">
                <a:latin typeface="Comic Sans MS" pitchFamily="66" charset="0"/>
              </a:rPr>
              <a:t> st     r3, mem[r8]</a:t>
            </a:r>
          </a:p>
        </p:txBody>
      </p:sp>
      <p:sp>
        <p:nvSpPr>
          <p:cNvPr id="14" name="AutoShape 32"/>
          <p:cNvSpPr>
            <a:spLocks noChangeArrowheads="1"/>
          </p:cNvSpPr>
          <p:nvPr/>
        </p:nvSpPr>
        <p:spPr bwMode="auto">
          <a:xfrm>
            <a:off x="6324600" y="4492625"/>
            <a:ext cx="304800" cy="536575"/>
          </a:xfrm>
          <a:prstGeom prst="downArrow">
            <a:avLst>
              <a:gd name="adj1" fmla="val 50000"/>
              <a:gd name="adj2" fmla="val 44010"/>
            </a:avLst>
          </a:prstGeom>
          <a:solidFill>
            <a:srgbClr val="FF0000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pic>
        <p:nvPicPr>
          <p:cNvPr id="15" name="Picture 44" descr="ayhyuiis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4645025"/>
            <a:ext cx="2514600" cy="1663700"/>
          </a:xfrm>
          <a:prstGeom prst="rect">
            <a:avLst/>
          </a:prstGeom>
          <a:noFill/>
        </p:spPr>
      </p:pic>
      <p:sp>
        <p:nvSpPr>
          <p:cNvPr id="16" name="AutoShape 45"/>
          <p:cNvSpPr>
            <a:spLocks noChangeArrowheads="1"/>
          </p:cNvSpPr>
          <p:nvPr/>
        </p:nvSpPr>
        <p:spPr bwMode="auto">
          <a:xfrm rot="5400000" flipH="1">
            <a:off x="2466975" y="5318125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7" name="Text Box 46"/>
          <p:cNvSpPr txBox="1">
            <a:spLocks noChangeArrowheads="1"/>
          </p:cNvSpPr>
          <p:nvPr/>
        </p:nvSpPr>
        <p:spPr bwMode="auto">
          <a:xfrm>
            <a:off x="5486400" y="1417638"/>
            <a:ext cx="1725152" cy="10156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200" b="0">
                <a:latin typeface="Comic Sans MS" pitchFamily="66" charset="0"/>
              </a:rPr>
              <a:t> main() {</a:t>
            </a:r>
          </a:p>
          <a:p>
            <a:pPr algn="l"/>
            <a:r>
              <a:rPr lang="en-US" sz="1200" b="0">
                <a:latin typeface="Comic Sans MS" pitchFamily="66" charset="0"/>
              </a:rPr>
              <a:t>    int  i,b,c,a[10];</a:t>
            </a:r>
          </a:p>
          <a:p>
            <a:pPr algn="l"/>
            <a:r>
              <a:rPr lang="en-US" sz="1200" b="0">
                <a:latin typeface="Comic Sans MS" pitchFamily="66" charset="0"/>
              </a:rPr>
              <a:t>    for (i=0; i&lt;10; i++)…</a:t>
            </a:r>
          </a:p>
          <a:p>
            <a:pPr algn="l"/>
            <a:r>
              <a:rPr lang="en-US" sz="1200" b="0">
                <a:latin typeface="Comic Sans MS" pitchFamily="66" charset="0"/>
              </a:rPr>
              <a:t>       a[2] = b + c*i;</a:t>
            </a:r>
          </a:p>
          <a:p>
            <a:pPr algn="l"/>
            <a:r>
              <a:rPr lang="en-US" sz="1200" b="0">
                <a:latin typeface="Comic Sans MS" pitchFamily="66" charset="0"/>
              </a:rPr>
              <a:t>}</a:t>
            </a:r>
          </a:p>
        </p:txBody>
      </p:sp>
      <p:pic>
        <p:nvPicPr>
          <p:cNvPr id="18" name="Picture 47" descr="j028575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113338"/>
            <a:ext cx="1824038" cy="1120775"/>
          </a:xfrm>
          <a:prstGeom prst="rect">
            <a:avLst/>
          </a:prstGeom>
          <a:noFill/>
        </p:spPr>
      </p:pic>
      <p:sp>
        <p:nvSpPr>
          <p:cNvPr id="19" name="Oval 48"/>
          <p:cNvSpPr>
            <a:spLocks noChangeArrowheads="1"/>
          </p:cNvSpPr>
          <p:nvPr/>
        </p:nvSpPr>
        <p:spPr bwMode="auto">
          <a:xfrm>
            <a:off x="5638800" y="5029200"/>
            <a:ext cx="1676400" cy="6858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Assembler</a:t>
            </a:r>
          </a:p>
        </p:txBody>
      </p:sp>
      <p:sp>
        <p:nvSpPr>
          <p:cNvPr id="20" name="AutoShape 49"/>
          <p:cNvSpPr>
            <a:spLocks noChangeArrowheads="1"/>
          </p:cNvSpPr>
          <p:nvPr/>
        </p:nvSpPr>
        <p:spPr bwMode="auto">
          <a:xfrm rot="5400000" flipH="1">
            <a:off x="5334000" y="51816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1" name="Text Box 50"/>
          <p:cNvSpPr txBox="1">
            <a:spLocks noChangeArrowheads="1"/>
          </p:cNvSpPr>
          <p:nvPr/>
        </p:nvSpPr>
        <p:spPr bwMode="auto">
          <a:xfrm>
            <a:off x="3132138" y="4300538"/>
            <a:ext cx="1436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b="0">
                <a:latin typeface="Comic Sans MS" pitchFamily="66" charset="0"/>
              </a:rPr>
              <a:t>Binary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General Purpose Computer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97013" y="4648200"/>
            <a:ext cx="3048000" cy="1447800"/>
          </a:xfrm>
          <a:prstGeom prst="rect">
            <a:avLst/>
          </a:prstGeom>
          <a:solidFill>
            <a:srgbClr val="FFCC00"/>
          </a:solidFill>
          <a:ln w="9525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Central Processing Unit</a:t>
            </a:r>
          </a:p>
          <a:p>
            <a:r>
              <a:rPr lang="en-US" sz="18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(CPU)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039813" y="1600200"/>
            <a:ext cx="3962400" cy="20574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  <a:p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Memory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2106613" y="3657600"/>
            <a:ext cx="228600" cy="990600"/>
          </a:xfrm>
          <a:prstGeom prst="downArrow">
            <a:avLst>
              <a:gd name="adj1" fmla="val 50000"/>
              <a:gd name="adj2" fmla="val 108333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 flipV="1">
            <a:off x="3554413" y="3657600"/>
            <a:ext cx="228600" cy="990600"/>
          </a:xfrm>
          <a:prstGeom prst="downArrow">
            <a:avLst>
              <a:gd name="adj1" fmla="val 50000"/>
              <a:gd name="adj2" fmla="val 108333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3840163" y="4071938"/>
            <a:ext cx="6976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b="0" dirty="0">
                <a:latin typeface="Comic Sans MS" pitchFamily="66" charset="0"/>
              </a:rPr>
              <a:t>Data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762000" y="3810000"/>
            <a:ext cx="14173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b="0" dirty="0">
                <a:latin typeface="Comic Sans MS" pitchFamily="66" charset="0"/>
              </a:rPr>
              <a:t>Data &amp;</a:t>
            </a:r>
          </a:p>
          <a:p>
            <a:pPr algn="l"/>
            <a:r>
              <a:rPr lang="en-US" sz="1800" b="0" dirty="0">
                <a:latin typeface="Comic Sans MS" pitchFamily="66" charset="0"/>
              </a:rPr>
              <a:t>Instruction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1481138" y="1709738"/>
            <a:ext cx="304958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b="0">
                <a:solidFill>
                  <a:srgbClr val="0000FF"/>
                </a:solidFill>
                <a:latin typeface="Comic Sans MS" pitchFamily="66" charset="0"/>
              </a:rPr>
              <a:t>0101 1001 1010 1001 1000 </a:t>
            </a:r>
          </a:p>
          <a:p>
            <a:pPr algn="l"/>
            <a:r>
              <a:rPr lang="en-US" sz="1800" b="0">
                <a:solidFill>
                  <a:srgbClr val="0000FF"/>
                </a:solidFill>
                <a:latin typeface="Comic Sans MS" pitchFamily="66" charset="0"/>
              </a:rPr>
              <a:t>0100 1000 1110 1111 0011</a:t>
            </a:r>
          </a:p>
          <a:p>
            <a:pPr algn="l"/>
            <a:r>
              <a:rPr lang="en-US" sz="1800" b="0">
                <a:solidFill>
                  <a:srgbClr val="0000FF"/>
                </a:solidFill>
                <a:latin typeface="Comic Sans MS" pitchFamily="66" charset="0"/>
              </a:rPr>
              <a:t>0010 1011 1000 …… ……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5334000" y="1808163"/>
            <a:ext cx="35814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800" b="0" dirty="0">
                <a:latin typeface="Comic Sans MS" pitchFamily="66" charset="0"/>
              </a:rPr>
              <a:t>A </a:t>
            </a: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stored-program computer</a:t>
            </a:r>
            <a:r>
              <a:rPr lang="en-US" sz="1800" b="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1800" b="0" dirty="0">
                <a:latin typeface="Comic Sans MS" pitchFamily="66" charset="0"/>
              </a:rPr>
              <a:t>called </a:t>
            </a:r>
            <a:r>
              <a:rPr lang="en-US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EDVAC</a:t>
            </a:r>
            <a:r>
              <a:rPr lang="en-US" sz="1800" b="0" dirty="0">
                <a:latin typeface="Comic Sans MS" pitchFamily="66" charset="0"/>
              </a:rPr>
              <a:t> proposed in 1944 while developing </a:t>
            </a:r>
            <a:r>
              <a:rPr lang="en-US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ENIAC</a:t>
            </a:r>
            <a:r>
              <a:rPr lang="en-US" sz="1800" b="0" dirty="0">
                <a:latin typeface="Comic Sans MS" pitchFamily="66" charset="0"/>
              </a:rPr>
              <a:t>, first general purpose computer</a:t>
            </a:r>
          </a:p>
          <a:p>
            <a:pPr algn="l"/>
            <a:endParaRPr lang="en-US" sz="1800" b="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Contributors:</a:t>
            </a:r>
          </a:p>
          <a:p>
            <a:pPr algn="l"/>
            <a:r>
              <a:rPr lang="en-US" sz="1800" b="0" dirty="0" err="1">
                <a:latin typeface="Comic Sans MS" pitchFamily="66" charset="0"/>
              </a:rPr>
              <a:t>Presper</a:t>
            </a:r>
            <a:r>
              <a:rPr lang="en-US" sz="1800" b="0" dirty="0">
                <a:latin typeface="Comic Sans MS" pitchFamily="66" charset="0"/>
              </a:rPr>
              <a:t> Eckert</a:t>
            </a:r>
          </a:p>
          <a:p>
            <a:pPr algn="l"/>
            <a:r>
              <a:rPr lang="en-US" sz="1800" b="0" dirty="0">
                <a:latin typeface="Comic Sans MS" pitchFamily="66" charset="0"/>
              </a:rPr>
              <a:t>John </a:t>
            </a:r>
            <a:r>
              <a:rPr lang="en-US" sz="1800" b="0" dirty="0" err="1">
                <a:latin typeface="Comic Sans MS" pitchFamily="66" charset="0"/>
              </a:rPr>
              <a:t>Mauchly</a:t>
            </a:r>
            <a:endParaRPr lang="en-US" sz="1800" b="0" dirty="0">
              <a:latin typeface="Comic Sans MS" pitchFamily="66" charset="0"/>
            </a:endParaRPr>
          </a:p>
          <a:p>
            <a:pPr algn="l"/>
            <a:r>
              <a:rPr lang="en-US" sz="1800" b="0" dirty="0">
                <a:latin typeface="Comic Sans MS" pitchFamily="66" charset="0"/>
              </a:rPr>
              <a:t>John von Neumann</a:t>
            </a:r>
          </a:p>
          <a:p>
            <a:pPr algn="l"/>
            <a:endParaRPr lang="en-US" sz="1800" b="0" dirty="0">
              <a:latin typeface="Comic Sans MS" pitchFamily="66" charset="0"/>
            </a:endParaRPr>
          </a:p>
          <a:p>
            <a:pPr algn="l"/>
            <a:endParaRPr lang="en-US" sz="1800" b="0" dirty="0">
              <a:latin typeface="Comic Sans MS" pitchFamily="66" charset="0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1203325" y="1176338"/>
            <a:ext cx="25699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b="0" dirty="0">
                <a:solidFill>
                  <a:srgbClr val="FF0000"/>
                </a:solidFill>
                <a:latin typeface="Comic Sans MS" pitchFamily="66" charset="0"/>
              </a:rPr>
              <a:t>Von Neumann Machine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Basic Operation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90600" y="1295400"/>
            <a:ext cx="792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1000 1100 1110 0010 0000 0000 0000 0000</a:t>
            </a:r>
            <a:r>
              <a:rPr lang="en-US" sz="1800" b="0" dirty="0">
                <a:latin typeface="Comic Sans MS" pitchFamily="66" charset="0"/>
              </a:rPr>
              <a:t>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719638" y="1752600"/>
            <a:ext cx="35958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b="0">
                <a:latin typeface="Comic Sans MS" pitchFamily="66" charset="0"/>
              </a:rPr>
              <a:t>Instruction fetch from memory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338638" y="1752600"/>
            <a:ext cx="381000" cy="609600"/>
          </a:xfrm>
          <a:prstGeom prst="downArrow">
            <a:avLst>
              <a:gd name="adj1" fmla="val 50000"/>
              <a:gd name="adj2" fmla="val 4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195638" y="2438400"/>
            <a:ext cx="2819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tr-TR" sz="1800" b="0">
              <a:latin typeface="Comic Sans MS" pitchFamily="66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967038" y="2514600"/>
            <a:ext cx="32766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tr-TR" sz="1800" b="0" dirty="0" err="1" smtClean="0">
                <a:latin typeface="Comic Sans MS" pitchFamily="66" charset="0"/>
              </a:rPr>
              <a:t>Control</a:t>
            </a:r>
            <a:r>
              <a:rPr lang="tr-TR" sz="1800" b="0" dirty="0" smtClean="0">
                <a:latin typeface="Comic Sans MS" pitchFamily="66" charset="0"/>
              </a:rPr>
              <a:t> </a:t>
            </a:r>
            <a:r>
              <a:rPr lang="tr-TR" sz="1800" b="0" dirty="0" err="1" smtClean="0">
                <a:latin typeface="Comic Sans MS" pitchFamily="66" charset="0"/>
              </a:rPr>
              <a:t>Unit</a:t>
            </a:r>
            <a:endParaRPr lang="tr-TR" sz="1800" b="0" dirty="0" smtClean="0">
              <a:latin typeface="Comic Sans MS" pitchFamily="66" charset="0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186238" y="3276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338638" y="3276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4491038" y="3276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4643438" y="3276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4795838" y="3276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4948238" y="3276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5100638" y="3276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5253038" y="3276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405438" y="3276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5557838" y="3276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5710238" y="3276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5862638" y="3276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3271838" y="3276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3424238" y="3276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3576638" y="3276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3729038" y="3276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3881438" y="3276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>
            <a:off x="4033838" y="3276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890838" y="3505200"/>
            <a:ext cx="3352800" cy="2133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 dirty="0" err="1">
                <a:solidFill>
                  <a:schemeClr val="bg1"/>
                </a:solidFill>
                <a:latin typeface="Comic Sans MS" pitchFamily="66" charset="0"/>
              </a:rPr>
              <a:t>Datapath</a:t>
            </a:r>
            <a:r>
              <a:rPr lang="en-US" sz="1800" b="0" dirty="0">
                <a:solidFill>
                  <a:schemeClr val="bg1"/>
                </a:solidFill>
                <a:latin typeface="Comic Sans MS" pitchFamily="66" charset="0"/>
              </a:rPr>
              <a:t> Unit</a:t>
            </a:r>
          </a:p>
        </p:txBody>
      </p: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2662238" y="2362200"/>
            <a:ext cx="3886200" cy="36576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533400" y="1676400"/>
            <a:ext cx="7543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 flipV="1">
            <a:off x="533400" y="12954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 flipV="1">
            <a:off x="8077200" y="12954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4" name="AutoShape 37"/>
          <p:cNvSpPr>
            <a:spLocks noChangeArrowheads="1"/>
          </p:cNvSpPr>
          <p:nvPr/>
        </p:nvSpPr>
        <p:spPr bwMode="auto">
          <a:xfrm flipH="1">
            <a:off x="1443038" y="1676400"/>
            <a:ext cx="1447800" cy="2819400"/>
          </a:xfrm>
          <a:custGeom>
            <a:avLst/>
            <a:gdLst>
              <a:gd name="G0" fmla="+- 14470 0 0"/>
              <a:gd name="G1" fmla="+- 19728 0 0"/>
              <a:gd name="G2" fmla="+- 3527 0 0"/>
              <a:gd name="G3" fmla="*/ 14470 1 2"/>
              <a:gd name="G4" fmla="+- G3 10800 0"/>
              <a:gd name="G5" fmla="+- 21600 14470 19728"/>
              <a:gd name="G6" fmla="+- 19728 3527 0"/>
              <a:gd name="G7" fmla="*/ G6 1 2"/>
              <a:gd name="G8" fmla="*/ 19728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9728 1 2"/>
              <a:gd name="G15" fmla="+- G5 0 G4"/>
              <a:gd name="G16" fmla="+- G0 0 G4"/>
              <a:gd name="G17" fmla="*/ G2 G15 G16"/>
              <a:gd name="T0" fmla="*/ 18035 w 21600"/>
              <a:gd name="T1" fmla="*/ 0 h 21600"/>
              <a:gd name="T2" fmla="*/ 14470 w 21600"/>
              <a:gd name="T3" fmla="*/ 3527 h 21600"/>
              <a:gd name="T4" fmla="*/ 0 w 21600"/>
              <a:gd name="T5" fmla="*/ 19746 h 21600"/>
              <a:gd name="T6" fmla="*/ 9864 w 21600"/>
              <a:gd name="T7" fmla="*/ 21600 h 21600"/>
              <a:gd name="T8" fmla="*/ 19728 w 21600"/>
              <a:gd name="T9" fmla="*/ 12731 h 21600"/>
              <a:gd name="T10" fmla="*/ 21600 w 21600"/>
              <a:gd name="T11" fmla="*/ 352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035" y="0"/>
                </a:moveTo>
                <a:lnTo>
                  <a:pt x="14470" y="3527"/>
                </a:lnTo>
                <a:lnTo>
                  <a:pt x="16342" y="3527"/>
                </a:lnTo>
                <a:lnTo>
                  <a:pt x="16342" y="17893"/>
                </a:lnTo>
                <a:lnTo>
                  <a:pt x="0" y="17893"/>
                </a:lnTo>
                <a:lnTo>
                  <a:pt x="0" y="21600"/>
                </a:lnTo>
                <a:lnTo>
                  <a:pt x="19728" y="21600"/>
                </a:lnTo>
                <a:lnTo>
                  <a:pt x="19728" y="3527"/>
                </a:lnTo>
                <a:lnTo>
                  <a:pt x="21600" y="3527"/>
                </a:lnTo>
                <a:close/>
              </a:path>
            </a:pathLst>
          </a:cu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1203325" y="4605338"/>
            <a:ext cx="14636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800" b="0">
                <a:latin typeface="Comic Sans MS" pitchFamily="66" charset="0"/>
              </a:rPr>
              <a:t>Data written back to memory</a:t>
            </a: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6765925" y="3233738"/>
            <a:ext cx="2073275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800" b="0" dirty="0">
                <a:latin typeface="Comic Sans MS" pitchFamily="66" charset="0"/>
              </a:rPr>
              <a:t>It’s called </a:t>
            </a:r>
            <a:r>
              <a:rPr lang="en-US" sz="18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Harvard</a:t>
            </a:r>
            <a:r>
              <a:rPr lang="en-US" sz="1800" b="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18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Architecture</a:t>
            </a:r>
            <a:r>
              <a:rPr lang="en-US" sz="1800" b="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1800" b="0" dirty="0">
                <a:latin typeface="Comic Sans MS" pitchFamily="66" charset="0"/>
              </a:rPr>
              <a:t>(Mark-III/IV) if instruction and data memory are </a:t>
            </a:r>
            <a:r>
              <a:rPr lang="en-US" sz="1800" b="1" dirty="0">
                <a:solidFill>
                  <a:srgbClr val="FF0000"/>
                </a:solidFill>
                <a:latin typeface="Comic Sans MS" pitchFamily="66" charset="0"/>
              </a:rPr>
              <a:t>separated</a:t>
            </a:r>
          </a:p>
        </p:txBody>
      </p: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3581400" y="5791200"/>
            <a:ext cx="2364750" cy="369332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MICROPROCESSOR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4" grpId="0" animBg="1"/>
      <p:bldP spid="35" grpId="0"/>
      <p:bldP spid="36" grpId="0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Program Counter</a:t>
            </a: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4643438" y="1052513"/>
            <a:ext cx="4102100" cy="547211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How a sequence of instructions are fetched and executed by a computer?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Program Counter (PC)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 special register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Provide the logical ordering of a program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Point to the address of the instruction to be executed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1136650"/>
            <a:ext cx="39624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000" dirty="0">
                <a:latin typeface="Comic Sans MS" pitchFamily="66" charset="0"/>
                <a:cs typeface="Courier New" pitchFamily="49" charset="0"/>
              </a:rPr>
              <a:t>main:	</a:t>
            </a:r>
          </a:p>
          <a:p>
            <a:pPr algn="l"/>
            <a:r>
              <a:rPr lang="en-US" sz="2000" dirty="0">
                <a:latin typeface="Comic Sans MS" pitchFamily="66" charset="0"/>
                <a:cs typeface="Courier New" pitchFamily="49" charset="0"/>
              </a:rPr>
              <a:t>	la $8, array</a:t>
            </a:r>
          </a:p>
          <a:p>
            <a:pPr algn="l"/>
            <a:r>
              <a:rPr lang="en-US" sz="2000" dirty="0">
                <a:latin typeface="Comic Sans MS" pitchFamily="66" charset="0"/>
                <a:cs typeface="Courier New" pitchFamily="49" charset="0"/>
              </a:rPr>
              <a:t>	lb $9, ($8)</a:t>
            </a:r>
          </a:p>
          <a:p>
            <a:pPr algn="l"/>
            <a:r>
              <a:rPr lang="en-US" sz="2000" dirty="0">
                <a:latin typeface="Comic Sans MS" pitchFamily="66" charset="0"/>
                <a:cs typeface="Courier New" pitchFamily="49" charset="0"/>
              </a:rPr>
              <a:t>	lb $10, 1($8)</a:t>
            </a:r>
          </a:p>
          <a:p>
            <a:pPr algn="l"/>
            <a:r>
              <a:rPr lang="en-US" sz="2000" dirty="0">
                <a:latin typeface="Comic Sans MS" pitchFamily="66" charset="0"/>
                <a:cs typeface="Courier New" pitchFamily="49" charset="0"/>
              </a:rPr>
              <a:t>	add $11, $9, $10</a:t>
            </a:r>
          </a:p>
          <a:p>
            <a:pPr algn="l"/>
            <a:r>
              <a:rPr lang="en-US" sz="2000" dirty="0">
                <a:latin typeface="Comic Sans MS" pitchFamily="66" charset="0"/>
                <a:cs typeface="Courier New" pitchFamily="49" charset="0"/>
              </a:rPr>
              <a:t>	</a:t>
            </a:r>
            <a:r>
              <a:rPr lang="en-US" sz="2000" dirty="0" err="1">
                <a:latin typeface="Comic Sans MS" pitchFamily="66" charset="0"/>
                <a:cs typeface="Courier New" pitchFamily="49" charset="0"/>
              </a:rPr>
              <a:t>sb</a:t>
            </a:r>
            <a:r>
              <a:rPr lang="en-US" sz="2000" dirty="0">
                <a:latin typeface="Comic Sans MS" pitchFamily="66" charset="0"/>
                <a:cs typeface="Courier New" pitchFamily="49" charset="0"/>
              </a:rPr>
              <a:t> $11, ($8)</a:t>
            </a:r>
          </a:p>
          <a:p>
            <a:pPr algn="l"/>
            <a:r>
              <a:rPr lang="en-US" sz="2000" dirty="0">
                <a:latin typeface="Comic Sans MS" pitchFamily="66" charset="0"/>
                <a:cs typeface="Courier New" pitchFamily="49" charset="0"/>
              </a:rPr>
              <a:t>	</a:t>
            </a:r>
            <a:r>
              <a:rPr lang="en-US" sz="2000" dirty="0" err="1">
                <a:latin typeface="Comic Sans MS" pitchFamily="66" charset="0"/>
                <a:cs typeface="Courier New" pitchFamily="49" charset="0"/>
              </a:rPr>
              <a:t>addiu</a:t>
            </a:r>
            <a:r>
              <a:rPr lang="en-US" sz="2000" dirty="0">
                <a:latin typeface="Comic Sans MS" pitchFamily="66" charset="0"/>
                <a:cs typeface="Courier New" pitchFamily="49" charset="0"/>
              </a:rPr>
              <a:t> $8, $8, 4</a:t>
            </a:r>
          </a:p>
          <a:p>
            <a:pPr algn="l"/>
            <a:r>
              <a:rPr lang="en-US" sz="2000" dirty="0">
                <a:latin typeface="Comic Sans MS" pitchFamily="66" charset="0"/>
                <a:cs typeface="Courier New" pitchFamily="49" charset="0"/>
              </a:rPr>
              <a:t>	</a:t>
            </a:r>
            <a:r>
              <a:rPr lang="en-US" sz="2000" dirty="0" err="1">
                <a:latin typeface="Comic Sans MS" pitchFamily="66" charset="0"/>
                <a:cs typeface="Courier New" pitchFamily="49" charset="0"/>
              </a:rPr>
              <a:t>lh</a:t>
            </a:r>
            <a:r>
              <a:rPr lang="en-US" sz="2000" dirty="0">
                <a:latin typeface="Comic Sans MS" pitchFamily="66" charset="0"/>
                <a:cs typeface="Courier New" pitchFamily="49" charset="0"/>
              </a:rPr>
              <a:t> $9, ($8)</a:t>
            </a:r>
          </a:p>
          <a:p>
            <a:pPr algn="l"/>
            <a:r>
              <a:rPr lang="en-US" sz="2000" dirty="0">
                <a:latin typeface="Comic Sans MS" pitchFamily="66" charset="0"/>
                <a:cs typeface="Courier New" pitchFamily="49" charset="0"/>
              </a:rPr>
              <a:t>	</a:t>
            </a:r>
            <a:r>
              <a:rPr lang="en-US" sz="2000" dirty="0" err="1">
                <a:latin typeface="Comic Sans MS" pitchFamily="66" charset="0"/>
                <a:cs typeface="Courier New" pitchFamily="49" charset="0"/>
              </a:rPr>
              <a:t>lhu</a:t>
            </a:r>
            <a:r>
              <a:rPr lang="en-US" sz="2000" dirty="0">
                <a:latin typeface="Comic Sans MS" pitchFamily="66" charset="0"/>
                <a:cs typeface="Courier New" pitchFamily="49" charset="0"/>
              </a:rPr>
              <a:t> $10, 2($8)</a:t>
            </a:r>
          </a:p>
          <a:p>
            <a:pPr algn="l"/>
            <a:r>
              <a:rPr lang="en-US" sz="2000" dirty="0">
                <a:latin typeface="Comic Sans MS" pitchFamily="66" charset="0"/>
                <a:cs typeface="Courier New" pitchFamily="49" charset="0"/>
              </a:rPr>
              <a:t>	add $11, $9, $10</a:t>
            </a:r>
          </a:p>
          <a:p>
            <a:pPr algn="l"/>
            <a:r>
              <a:rPr lang="en-US" sz="2000" dirty="0">
                <a:latin typeface="Comic Sans MS" pitchFamily="66" charset="0"/>
                <a:cs typeface="Courier New" pitchFamily="49" charset="0"/>
              </a:rPr>
              <a:t>	</a:t>
            </a:r>
            <a:r>
              <a:rPr lang="en-US" sz="2000" dirty="0" err="1">
                <a:latin typeface="Comic Sans MS" pitchFamily="66" charset="0"/>
                <a:cs typeface="Courier New" pitchFamily="49" charset="0"/>
              </a:rPr>
              <a:t>sh</a:t>
            </a:r>
            <a:r>
              <a:rPr lang="en-US" sz="2000" dirty="0">
                <a:latin typeface="Comic Sans MS" pitchFamily="66" charset="0"/>
                <a:cs typeface="Courier New" pitchFamily="49" charset="0"/>
              </a:rPr>
              <a:t> $11, ($8)</a:t>
            </a:r>
          </a:p>
          <a:p>
            <a:pPr algn="l"/>
            <a:r>
              <a:rPr lang="en-US" sz="2000" dirty="0">
                <a:latin typeface="Comic Sans MS" pitchFamily="66" charset="0"/>
                <a:cs typeface="Courier New" pitchFamily="49" charset="0"/>
              </a:rPr>
              <a:t>	</a:t>
            </a:r>
            <a:r>
              <a:rPr lang="en-US" sz="2000" dirty="0" err="1">
                <a:latin typeface="Comic Sans MS" pitchFamily="66" charset="0"/>
                <a:cs typeface="Courier New" pitchFamily="49" charset="0"/>
              </a:rPr>
              <a:t>addiu</a:t>
            </a:r>
            <a:r>
              <a:rPr lang="en-US" sz="2000" dirty="0">
                <a:latin typeface="Comic Sans MS" pitchFamily="66" charset="0"/>
                <a:cs typeface="Courier New" pitchFamily="49" charset="0"/>
              </a:rPr>
              <a:t> $8, $8, 4</a:t>
            </a:r>
          </a:p>
          <a:p>
            <a:pPr algn="l"/>
            <a:r>
              <a:rPr lang="en-US" sz="2000" dirty="0">
                <a:latin typeface="Comic Sans MS" pitchFamily="66" charset="0"/>
                <a:cs typeface="Courier New" pitchFamily="49" charset="0"/>
              </a:rPr>
              <a:t>	</a:t>
            </a:r>
            <a:r>
              <a:rPr lang="en-US" sz="2000" dirty="0" err="1">
                <a:latin typeface="Comic Sans MS" pitchFamily="66" charset="0"/>
                <a:cs typeface="Courier New" pitchFamily="49" charset="0"/>
              </a:rPr>
              <a:t>lw</a:t>
            </a:r>
            <a:r>
              <a:rPr lang="en-US" sz="2000" dirty="0">
                <a:latin typeface="Comic Sans MS" pitchFamily="66" charset="0"/>
                <a:cs typeface="Courier New" pitchFamily="49" charset="0"/>
              </a:rPr>
              <a:t> $9, ($8)</a:t>
            </a:r>
          </a:p>
          <a:p>
            <a:pPr algn="l"/>
            <a:r>
              <a:rPr lang="en-US" sz="2000" dirty="0">
                <a:latin typeface="Comic Sans MS" pitchFamily="66" charset="0"/>
                <a:cs typeface="Courier New" pitchFamily="49" charset="0"/>
              </a:rPr>
              <a:t>	</a:t>
            </a:r>
            <a:r>
              <a:rPr lang="en-US" sz="2000" dirty="0" err="1">
                <a:latin typeface="Comic Sans MS" pitchFamily="66" charset="0"/>
                <a:cs typeface="Courier New" pitchFamily="49" charset="0"/>
              </a:rPr>
              <a:t>lw</a:t>
            </a:r>
            <a:r>
              <a:rPr lang="en-US" sz="2000" dirty="0">
                <a:latin typeface="Comic Sans MS" pitchFamily="66" charset="0"/>
                <a:cs typeface="Courier New" pitchFamily="49" charset="0"/>
              </a:rPr>
              <a:t> $10, 4($8)</a:t>
            </a:r>
          </a:p>
          <a:p>
            <a:pPr algn="l"/>
            <a:r>
              <a:rPr lang="en-US" sz="2000" dirty="0">
                <a:latin typeface="Comic Sans MS" pitchFamily="66" charset="0"/>
                <a:cs typeface="Courier New" pitchFamily="49" charset="0"/>
              </a:rPr>
              <a:t>	sub $11, $9, $10</a:t>
            </a:r>
          </a:p>
          <a:p>
            <a:pPr algn="l"/>
            <a:r>
              <a:rPr lang="en-US" sz="2000" dirty="0">
                <a:latin typeface="Comic Sans MS" pitchFamily="66" charset="0"/>
                <a:cs typeface="Courier New" pitchFamily="49" charset="0"/>
              </a:rPr>
              <a:t>	</a:t>
            </a:r>
            <a:r>
              <a:rPr lang="en-US" sz="2000" dirty="0" err="1">
                <a:latin typeface="Comic Sans MS" pitchFamily="66" charset="0"/>
                <a:cs typeface="Courier New" pitchFamily="49" charset="0"/>
              </a:rPr>
              <a:t>sw</a:t>
            </a:r>
            <a:r>
              <a:rPr lang="en-US" sz="2000" dirty="0">
                <a:latin typeface="Comic Sans MS" pitchFamily="66" charset="0"/>
                <a:cs typeface="Courier New" pitchFamily="49" charset="0"/>
              </a:rPr>
              <a:t> $11, ($8)	</a:t>
            </a:r>
          </a:p>
        </p:txBody>
      </p: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390525" y="1409700"/>
            <a:ext cx="1143000" cy="457200"/>
            <a:chOff x="240" y="864"/>
            <a:chExt cx="720" cy="288"/>
          </a:xfrm>
        </p:grpSpPr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40" y="864"/>
              <a:ext cx="394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2400">
                  <a:solidFill>
                    <a:srgbClr val="0000FF"/>
                  </a:solidFill>
                  <a:latin typeface="Comic Sans MS" pitchFamily="66" charset="0"/>
                </a:rPr>
                <a:t>PC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576" y="1008"/>
              <a:ext cx="38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0916E-6 L -3.33333E-6 0.0444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0000"/>
                </a:solidFill>
                <a:latin typeface="Comic Sans MS" pitchFamily="66" charset="0"/>
              </a:rPr>
              <a:t>Instruction Set Architecture (ISA) for Simple Computer (SC)</a:t>
            </a:r>
          </a:p>
        </p:txBody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497731"/>
            <a:ext cx="7772400" cy="502761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Comic Sans MS" pitchFamily="66" charset="0"/>
              </a:rPr>
              <a:t>A programmable system uses a sequence of </a:t>
            </a:r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</a:rPr>
              <a:t>instructions</a:t>
            </a:r>
            <a:r>
              <a:rPr lang="en-US" sz="2400" dirty="0">
                <a:latin typeface="Comic Sans MS" pitchFamily="66" charset="0"/>
              </a:rPr>
              <a:t> to control its operation</a:t>
            </a:r>
          </a:p>
          <a:p>
            <a:r>
              <a:rPr lang="en-US" sz="2400" dirty="0">
                <a:latin typeface="Comic Sans MS" pitchFamily="66" charset="0"/>
              </a:rPr>
              <a:t>An typical instruction specifies: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Operation</a:t>
            </a:r>
            <a:r>
              <a:rPr lang="en-US" sz="2000" dirty="0">
                <a:latin typeface="Comic Sans MS" pitchFamily="66" charset="0"/>
              </a:rPr>
              <a:t> to be performed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Operands</a:t>
            </a:r>
            <a:r>
              <a:rPr lang="en-US" sz="2000" dirty="0">
                <a:latin typeface="Comic Sans MS" pitchFamily="66" charset="0"/>
              </a:rPr>
              <a:t> to use, and</a:t>
            </a:r>
          </a:p>
          <a:p>
            <a:pPr lvl="1"/>
            <a:r>
              <a:rPr lang="en-US" sz="2000" dirty="0">
                <a:latin typeface="Comic Sans MS" pitchFamily="66" charset="0"/>
              </a:rPr>
              <a:t>Where to place the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result</a:t>
            </a:r>
            <a:r>
              <a:rPr lang="en-US" sz="2000" dirty="0">
                <a:latin typeface="Comic Sans MS" pitchFamily="66" charset="0"/>
              </a:rPr>
              <a:t>, or</a:t>
            </a:r>
          </a:p>
          <a:p>
            <a:pPr lvl="1"/>
            <a:r>
              <a:rPr lang="en-US" sz="2000" dirty="0">
                <a:latin typeface="Comic Sans MS" pitchFamily="66" charset="0"/>
              </a:rPr>
              <a:t>Which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instruction to execute next</a:t>
            </a:r>
          </a:p>
          <a:p>
            <a:r>
              <a:rPr lang="en-US" sz="2400" dirty="0">
                <a:latin typeface="Comic Sans MS" pitchFamily="66" charset="0"/>
              </a:rPr>
              <a:t>Instructions are stored in RAM or ROM as a </a:t>
            </a:r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</a:rPr>
              <a:t>program</a:t>
            </a:r>
          </a:p>
          <a:p>
            <a:r>
              <a:rPr lang="en-US" sz="2400" dirty="0">
                <a:latin typeface="Comic Sans MS" pitchFamily="66" charset="0"/>
              </a:rPr>
              <a:t>The addresses for instructions in a computer are provided by a </a:t>
            </a:r>
            <a:r>
              <a:rPr lang="en-US" sz="2400" b="1" u="sng" dirty="0">
                <a:solidFill>
                  <a:schemeClr val="tx2"/>
                </a:solidFill>
                <a:latin typeface="Comic Sans MS" pitchFamily="66" charset="0"/>
              </a:rPr>
              <a:t>program counter (PC) </a:t>
            </a:r>
            <a:r>
              <a:rPr lang="en-US" sz="2400" dirty="0">
                <a:latin typeface="Comic Sans MS" pitchFamily="66" charset="0"/>
              </a:rPr>
              <a:t>that can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Count up</a:t>
            </a:r>
          </a:p>
          <a:p>
            <a:pPr lvl="1"/>
            <a:r>
              <a:rPr lang="en-US" sz="2000" dirty="0">
                <a:latin typeface="Comic Sans MS" pitchFamily="66" charset="0"/>
              </a:rPr>
              <a:t>Load a new address based on an instruction and, optionally, status information</a:t>
            </a:r>
            <a:endParaRPr lang="en-US" sz="24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3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3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3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3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3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3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83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83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35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835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58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8267700" cy="10207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omic Sans MS" pitchFamily="66" charset="0"/>
              </a:rPr>
              <a:t>Instruction Set Architecture (ISA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endParaRPr lang="en-US" sz="3200" b="0" dirty="0">
              <a:latin typeface="Comic Sans MS" pitchFamily="66" charset="0"/>
            </a:endParaRP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Comic Sans MS" pitchFamily="66" charset="0"/>
              </a:rPr>
              <a:t>The </a:t>
            </a:r>
            <a:r>
              <a:rPr lang="en-US" sz="2800" dirty="0">
                <a:solidFill>
                  <a:srgbClr val="FF0000"/>
                </a:solidFill>
                <a:latin typeface="Comic Sans MS" pitchFamily="66" charset="0"/>
              </a:rPr>
              <a:t>PC</a:t>
            </a:r>
            <a:r>
              <a:rPr lang="en-US" sz="2800" dirty="0">
                <a:latin typeface="Comic Sans MS" pitchFamily="66" charset="0"/>
              </a:rPr>
              <a:t> and </a:t>
            </a:r>
            <a:r>
              <a:rPr lang="en-US" sz="2800" dirty="0">
                <a:solidFill>
                  <a:srgbClr val="FF0000"/>
                </a:solidFill>
                <a:latin typeface="Comic Sans MS" pitchFamily="66" charset="0"/>
              </a:rPr>
              <a:t>associated control logic </a:t>
            </a:r>
            <a:r>
              <a:rPr lang="en-US" sz="2800" dirty="0">
                <a:latin typeface="Comic Sans MS" pitchFamily="66" charset="0"/>
              </a:rPr>
              <a:t>are part of the </a:t>
            </a:r>
            <a:r>
              <a:rPr lang="en-US" sz="2800" b="1" dirty="0">
                <a:solidFill>
                  <a:srgbClr val="FF0000"/>
                </a:solidFill>
                <a:latin typeface="Comic Sans MS" pitchFamily="66" charset="0"/>
              </a:rPr>
              <a:t>Control Unit</a:t>
            </a:r>
          </a:p>
          <a:p>
            <a:r>
              <a:rPr lang="en-US" sz="2800" dirty="0">
                <a:solidFill>
                  <a:srgbClr val="FF0000"/>
                </a:solidFill>
                <a:latin typeface="Comic Sans MS" pitchFamily="66" charset="0"/>
              </a:rPr>
              <a:t>Executing an instruction </a:t>
            </a:r>
            <a:r>
              <a:rPr lang="en-US" sz="2800" dirty="0">
                <a:latin typeface="Comic Sans MS" pitchFamily="66" charset="0"/>
              </a:rPr>
              <a:t>- activating the </a:t>
            </a:r>
            <a:r>
              <a:rPr lang="en-US" sz="2800" dirty="0" smtClean="0">
                <a:solidFill>
                  <a:schemeClr val="tx2"/>
                </a:solidFill>
                <a:latin typeface="Comic Sans MS" pitchFamily="66" charset="0"/>
              </a:rPr>
              <a:t>necessary sequence of operations </a:t>
            </a:r>
            <a:r>
              <a:rPr lang="en-US" sz="2800" dirty="0" smtClean="0">
                <a:latin typeface="Comic Sans MS" pitchFamily="66" charset="0"/>
              </a:rPr>
              <a:t>specified </a:t>
            </a:r>
            <a:r>
              <a:rPr lang="en-US" sz="2800" dirty="0">
                <a:latin typeface="Comic Sans MS" pitchFamily="66" charset="0"/>
              </a:rPr>
              <a:t>by the </a:t>
            </a:r>
            <a:r>
              <a:rPr lang="en-US" sz="2800" dirty="0" smtClean="0">
                <a:latin typeface="Comic Sans MS" pitchFamily="66" charset="0"/>
              </a:rPr>
              <a:t>instruction</a:t>
            </a:r>
            <a:endParaRPr lang="en-US" sz="2800" dirty="0">
              <a:latin typeface="Comic Sans MS" pitchFamily="66" charset="0"/>
            </a:endParaRPr>
          </a:p>
          <a:p>
            <a:r>
              <a:rPr lang="en-US" sz="2800" dirty="0">
                <a:latin typeface="Comic Sans MS" pitchFamily="66" charset="0"/>
              </a:rPr>
              <a:t>Execution is controlled by the control unit and performed:</a:t>
            </a:r>
          </a:p>
          <a:p>
            <a:pPr lvl="1"/>
            <a:r>
              <a:rPr lang="en-US" sz="2400" dirty="0">
                <a:latin typeface="Comic Sans MS" pitchFamily="66" charset="0"/>
              </a:rPr>
              <a:t>In the </a:t>
            </a:r>
            <a:r>
              <a:rPr lang="en-US" sz="2400" dirty="0" err="1">
                <a:solidFill>
                  <a:srgbClr val="FF0000"/>
                </a:solidFill>
                <a:latin typeface="Comic Sans MS" pitchFamily="66" charset="0"/>
              </a:rPr>
              <a:t>datapath</a:t>
            </a:r>
            <a:endParaRPr lang="en-US" sz="2400" dirty="0">
              <a:solidFill>
                <a:srgbClr val="FF0000"/>
              </a:solidFill>
              <a:latin typeface="Comic Sans MS" pitchFamily="66" charset="0"/>
            </a:endParaRPr>
          </a:p>
          <a:p>
            <a:pPr lvl="1"/>
            <a:r>
              <a:rPr lang="en-US" sz="2400" dirty="0">
                <a:latin typeface="Comic Sans MS" pitchFamily="66" charset="0"/>
              </a:rPr>
              <a:t>In the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control unit</a:t>
            </a:r>
          </a:p>
          <a:p>
            <a:pPr lvl="1"/>
            <a:r>
              <a:rPr lang="en-US" sz="2400" dirty="0">
                <a:latin typeface="Comic Sans MS" pitchFamily="66" charset="0"/>
              </a:rPr>
              <a:t>In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external hardware such as memory or input/output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3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3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3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3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3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3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635" grpId="0" build="p"/>
    </p:bld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1889</Words>
  <Application>Microsoft Office PowerPoint</Application>
  <PresentationFormat>Ekran Gösterisi (4:3)</PresentationFormat>
  <Paragraphs>833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29" baseType="lpstr">
      <vt:lpstr>Ofis Teması</vt:lpstr>
      <vt:lpstr>A Simple Computer Architecture</vt:lpstr>
      <vt:lpstr>Breakdown of a Computing Problem</vt:lpstr>
      <vt:lpstr>Slayt 3</vt:lpstr>
      <vt:lpstr>ISA design principles</vt:lpstr>
      <vt:lpstr>General Purpose Computer</vt:lpstr>
      <vt:lpstr>Basic Operation</vt:lpstr>
      <vt:lpstr>Program Counter</vt:lpstr>
      <vt:lpstr>Instruction Set Architecture (ISA) for Simple Computer (SC)</vt:lpstr>
      <vt:lpstr>Instruction Set Architecture (ISA)</vt:lpstr>
      <vt:lpstr>ISA: Storage Resources</vt:lpstr>
      <vt:lpstr>ISA: Instruction Format</vt:lpstr>
      <vt:lpstr>ISA: Instruction Format (continued)</vt:lpstr>
      <vt:lpstr>ISA: Instruction Format (continued)</vt:lpstr>
      <vt:lpstr>ISA: Instruction Format (continued)</vt:lpstr>
      <vt:lpstr>ISA: Instruction Specifications</vt:lpstr>
      <vt:lpstr>ISA:Example Instructions</vt:lpstr>
      <vt:lpstr>Single-Cycle Hardwired Control</vt:lpstr>
      <vt:lpstr>PC Function</vt:lpstr>
      <vt:lpstr>Instruction Decoder</vt:lpstr>
      <vt:lpstr>Slayt 20</vt:lpstr>
      <vt:lpstr>Example Instruction Execution</vt:lpstr>
      <vt:lpstr>Decoding for ADI</vt:lpstr>
      <vt:lpstr>Slayt 23</vt:lpstr>
      <vt:lpstr>Decoding for LD</vt:lpstr>
      <vt:lpstr>Slayt 25</vt:lpstr>
      <vt:lpstr>Decoding for BRZ</vt:lpstr>
      <vt:lpstr>Slayt 27</vt:lpstr>
      <vt:lpstr>Single-Cycle Computer Issues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Functions</dc:title>
  <dc:creator>wsn</dc:creator>
  <cp:lastModifiedBy>sinan</cp:lastModifiedBy>
  <cp:revision>173</cp:revision>
  <dcterms:created xsi:type="dcterms:W3CDTF">2013-12-08T10:56:10Z</dcterms:created>
  <dcterms:modified xsi:type="dcterms:W3CDTF">2014-05-06T08:47:17Z</dcterms:modified>
</cp:coreProperties>
</file>