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64" r:id="rId11"/>
    <p:sldId id="270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02.03.2014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Hardware</a:t>
            </a:r>
            <a:b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Description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b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Languages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dirty="0" smtClean="0">
                <a:solidFill>
                  <a:srgbClr val="FF0000"/>
                </a:solidFill>
                <a:latin typeface="Comic Sans MS" pitchFamily="66" charset="0"/>
              </a:rPr>
              <a:t>Describing a </a:t>
            </a:r>
            <a:r>
              <a:rPr lang="en-US" sz="3400" dirty="0" smtClean="0">
                <a:solidFill>
                  <a:srgbClr val="FF0000"/>
                </a:solidFill>
                <a:latin typeface="Comic Sans MS" pitchFamily="66" charset="0"/>
              </a:rPr>
              <a:t>4-bit </a:t>
            </a:r>
            <a:r>
              <a:rPr lang="en-US" sz="3400" dirty="0" smtClean="0">
                <a:solidFill>
                  <a:srgbClr val="FF0000"/>
                </a:solidFill>
                <a:latin typeface="Comic Sans MS" pitchFamily="66" charset="0"/>
              </a:rPr>
              <a:t>Register in VHDL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36512" y="1219200"/>
            <a:ext cx="4824536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Entity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4 data inputs, 4 data outputs, and a clock input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Use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std_logic_vector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for 4-bit data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I: in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std_logic_vector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(3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downto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0)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 &lt;= "1000" would assign I(3)=1, I(2)=0, I(1)=0, I(0)=0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Process sensitive to clock input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First statement detects if change on clock was a rising edge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If clock change was rising edge, sets output Q to input I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Ports are signals, and signals store values – thus, output retains new value until set to another value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1549" y="1844824"/>
            <a:ext cx="432695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  <a:noFill/>
        </p:spPr>
        <p:txBody>
          <a:bodyPr/>
          <a:lstStyle/>
          <a:p>
            <a:fld id="{081403F5-32AC-47B2-A020-7BA0ED7532A5}" type="slidenum">
              <a:rPr lang="en-US">
                <a:latin typeface="Comic Sans MS" pitchFamily="66" charset="0"/>
              </a:rPr>
              <a:pPr/>
              <a:t>11</a:t>
            </a:fld>
            <a:endParaRPr lang="en-US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6" y="44624"/>
            <a:ext cx="4559424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Describing an </a:t>
            </a:r>
            <a:r>
              <a:rPr lang="tr-TR" sz="3600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sz="3600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Up-Counter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in VHDL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7800" y="3429000"/>
            <a:ext cx="3975100" cy="2400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Described structurally (could have been described behaviorally)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Includes process that updates output port C whenever internal signal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tempC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changes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Need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tempC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signal because can't read C due to C being an output 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460500" y="1117600"/>
            <a:ext cx="2446338" cy="2044700"/>
            <a:chOff x="3456" y="2304"/>
            <a:chExt cx="2029" cy="152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644" y="2304"/>
              <a:ext cx="1841" cy="1357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610" y="3724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635" y="3023"/>
              <a:ext cx="1" cy="738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610" y="2523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969" y="3192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244" y="3192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244" y="3724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806" y="2692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803" y="2908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750" y="2933"/>
              <a:ext cx="9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537" y="2911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456" y="2936"/>
              <a:ext cx="11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912" y="2880"/>
              <a:ext cx="104" cy="106"/>
            </a:xfrm>
            <a:custGeom>
              <a:avLst/>
              <a:gdLst>
                <a:gd name="T0" fmla="*/ 0 w 104"/>
                <a:gd name="T1" fmla="*/ 106 h 106"/>
                <a:gd name="T2" fmla="*/ 104 w 104"/>
                <a:gd name="T3" fmla="*/ 53 h 106"/>
                <a:gd name="T4" fmla="*/ 0 w 104"/>
                <a:gd name="T5" fmla="*/ 0 h 106"/>
                <a:gd name="T6" fmla="*/ 0 60000 65536"/>
                <a:gd name="T7" fmla="*/ 0 60000 65536"/>
                <a:gd name="T8" fmla="*/ 0 60000 65536"/>
                <a:gd name="T9" fmla="*/ 0 w 104"/>
                <a:gd name="T10" fmla="*/ 0 h 106"/>
                <a:gd name="T11" fmla="*/ 104 w 104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06">
                  <a:moveTo>
                    <a:pt x="0" y="106"/>
                  </a:moveTo>
                  <a:lnTo>
                    <a:pt x="104" y="5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644" y="2880"/>
              <a:ext cx="103" cy="106"/>
            </a:xfrm>
            <a:custGeom>
              <a:avLst/>
              <a:gdLst>
                <a:gd name="T0" fmla="*/ 0 w 103"/>
                <a:gd name="T1" fmla="*/ 106 h 106"/>
                <a:gd name="T2" fmla="*/ 103 w 103"/>
                <a:gd name="T3" fmla="*/ 53 h 106"/>
                <a:gd name="T4" fmla="*/ 0 w 103"/>
                <a:gd name="T5" fmla="*/ 0 h 106"/>
                <a:gd name="T6" fmla="*/ 0 60000 65536"/>
                <a:gd name="T7" fmla="*/ 0 60000 65536"/>
                <a:gd name="T8" fmla="*/ 0 60000 65536"/>
                <a:gd name="T9" fmla="*/ 0 w 103"/>
                <a:gd name="T10" fmla="*/ 0 h 106"/>
                <a:gd name="T11" fmla="*/ 103 w 10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6">
                  <a:moveTo>
                    <a:pt x="0" y="106"/>
                  </a:moveTo>
                  <a:lnTo>
                    <a:pt x="103" y="5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933" y="2652"/>
              <a:ext cx="10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ld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368" y="2752"/>
              <a:ext cx="75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4-bit register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48" y="3545"/>
              <a:ext cx="7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116" y="3545"/>
              <a:ext cx="5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149" y="3545"/>
              <a:ext cx="6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521" y="3331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411" y="3135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813" y="3135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201" y="3396"/>
              <a:ext cx="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912" y="2623"/>
              <a:ext cx="1442" cy="400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635" y="2445"/>
              <a:ext cx="784" cy="1097"/>
            </a:xfrm>
            <a:custGeom>
              <a:avLst/>
              <a:gdLst>
                <a:gd name="T0" fmla="*/ 359 w 784"/>
                <a:gd name="T1" fmla="*/ 1007 h 1097"/>
                <a:gd name="T2" fmla="*/ 359 w 784"/>
                <a:gd name="T3" fmla="*/ 1097 h 1097"/>
                <a:gd name="T4" fmla="*/ 784 w 784"/>
                <a:gd name="T5" fmla="*/ 1097 h 1097"/>
                <a:gd name="T6" fmla="*/ 784 w 784"/>
                <a:gd name="T7" fmla="*/ 0 h 1097"/>
                <a:gd name="T8" fmla="*/ 0 w 784"/>
                <a:gd name="T9" fmla="*/ 0 h 1097"/>
                <a:gd name="T10" fmla="*/ 0 w 784"/>
                <a:gd name="T11" fmla="*/ 11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4"/>
                <a:gd name="T19" fmla="*/ 0 h 1097"/>
                <a:gd name="T20" fmla="*/ 784 w 784"/>
                <a:gd name="T21" fmla="*/ 1097 h 10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4" h="1097">
                  <a:moveTo>
                    <a:pt x="359" y="1007"/>
                  </a:moveTo>
                  <a:lnTo>
                    <a:pt x="359" y="1097"/>
                  </a:lnTo>
                  <a:lnTo>
                    <a:pt x="784" y="1097"/>
                  </a:lnTo>
                  <a:lnTo>
                    <a:pt x="784" y="0"/>
                  </a:lnTo>
                  <a:lnTo>
                    <a:pt x="0" y="0"/>
                  </a:lnTo>
                  <a:lnTo>
                    <a:pt x="0" y="113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4610" y="3077"/>
              <a:ext cx="46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4269" y="3580"/>
              <a:ext cx="1" cy="15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660" y="2577"/>
              <a:ext cx="6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705" y="2577"/>
              <a:ext cx="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760" y="2577"/>
              <a:ext cx="5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459" y="2717"/>
              <a:ext cx="38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686" y="2318"/>
              <a:ext cx="90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4-bit up-counter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4594" y="3336"/>
              <a:ext cx="84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H="1">
              <a:off x="4397" y="3061"/>
              <a:ext cx="84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4791" y="3061"/>
              <a:ext cx="84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H="1">
              <a:off x="5166" y="3499"/>
              <a:ext cx="84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939" y="3309"/>
              <a:ext cx="1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+1</a:t>
              </a:r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4810" y="3289"/>
              <a:ext cx="368" cy="163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4144" y="3292"/>
              <a:ext cx="250" cy="288"/>
            </a:xfrm>
            <a:custGeom>
              <a:avLst/>
              <a:gdLst>
                <a:gd name="T0" fmla="*/ 0 w 80"/>
                <a:gd name="T1" fmla="*/ 0 h 92"/>
                <a:gd name="T2" fmla="*/ 0 w 80"/>
                <a:gd name="T3" fmla="*/ 52 h 92"/>
                <a:gd name="T4" fmla="*/ 40 w 80"/>
                <a:gd name="T5" fmla="*/ 92 h 92"/>
                <a:gd name="T6" fmla="*/ 80 w 80"/>
                <a:gd name="T7" fmla="*/ 52 h 92"/>
                <a:gd name="T8" fmla="*/ 80 w 80"/>
                <a:gd name="T9" fmla="*/ 0 h 92"/>
                <a:gd name="T10" fmla="*/ 0 w 80"/>
                <a:gd name="T11" fmla="*/ 0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92"/>
                <a:gd name="T20" fmla="*/ 80 w 80"/>
                <a:gd name="T21" fmla="*/ 92 h 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9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74"/>
                    <a:pt x="18" y="92"/>
                    <a:pt x="40" y="92"/>
                  </a:cubicBezTo>
                  <a:cubicBezTo>
                    <a:pt x="62" y="92"/>
                    <a:pt x="80" y="74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272" y="312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4272" y="31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4992" y="31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pic>
        <p:nvPicPr>
          <p:cNvPr id="50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68325" y="2124075"/>
            <a:ext cx="8627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tempC</a:t>
            </a: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V="1">
            <a:off x="1485900" y="2146300"/>
            <a:ext cx="1384300" cy="203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Describing an Oscillator in VHDL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530052"/>
            <a:ext cx="47625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Entity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Defines clock 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Process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Has no sensitivity list, so executes non-stop as infinite loop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Sets clock to 0, waits 10 ns, sets clock to 1, waits 10 ns, repeats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828800"/>
            <a:ext cx="3441328" cy="36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6" y="304800"/>
            <a:ext cx="49149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Describing a Controller in VHDL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16272" y="1669752"/>
            <a:ext cx="2273300" cy="1536700"/>
            <a:chOff x="3456" y="864"/>
            <a:chExt cx="1920" cy="134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56" y="864"/>
              <a:ext cx="128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Inputs: b; Outputs: x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93" y="1979"/>
              <a:ext cx="2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On2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748" y="1979"/>
              <a:ext cx="23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On1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460" y="1250"/>
              <a:ext cx="9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32" y="1222"/>
              <a:ext cx="116" cy="57"/>
            </a:xfrm>
            <a:custGeom>
              <a:avLst/>
              <a:gdLst>
                <a:gd name="T0" fmla="*/ 131 w 131"/>
                <a:gd name="T1" fmla="*/ 32 h 65"/>
                <a:gd name="T2" fmla="*/ 0 w 131"/>
                <a:gd name="T3" fmla="*/ 0 h 65"/>
                <a:gd name="T4" fmla="*/ 0 w 131"/>
                <a:gd name="T5" fmla="*/ 65 h 65"/>
                <a:gd name="T6" fmla="*/ 131 w 131"/>
                <a:gd name="T7" fmla="*/ 32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"/>
                <a:gd name="T13" fmla="*/ 0 h 65"/>
                <a:gd name="T14" fmla="*/ 131 w 131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" h="65">
                  <a:moveTo>
                    <a:pt x="131" y="32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3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015" y="1831"/>
              <a:ext cx="235" cy="100"/>
            </a:xfrm>
            <a:custGeom>
              <a:avLst/>
              <a:gdLst>
                <a:gd name="T0" fmla="*/ 0 w 65"/>
                <a:gd name="T1" fmla="*/ 28 h 28"/>
                <a:gd name="T2" fmla="*/ 65 w 65"/>
                <a:gd name="T3" fmla="*/ 27 h 28"/>
                <a:gd name="T4" fmla="*/ 0 60000 65536"/>
                <a:gd name="T5" fmla="*/ 0 60000 65536"/>
                <a:gd name="T6" fmla="*/ 0 w 65"/>
                <a:gd name="T7" fmla="*/ 0 h 28"/>
                <a:gd name="T8" fmla="*/ 65 w 65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" h="28">
                  <a:moveTo>
                    <a:pt x="0" y="28"/>
                  </a:moveTo>
                  <a:cubicBezTo>
                    <a:pt x="0" y="28"/>
                    <a:pt x="33" y="0"/>
                    <a:pt x="65" y="27"/>
                  </a:cubicBezTo>
                </a:path>
              </a:pathLst>
            </a:cu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041" y="1979"/>
              <a:ext cx="2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On3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665" y="1831"/>
              <a:ext cx="231" cy="100"/>
            </a:xfrm>
            <a:custGeom>
              <a:avLst/>
              <a:gdLst>
                <a:gd name="T0" fmla="*/ 0 w 64"/>
                <a:gd name="T1" fmla="*/ 28 h 28"/>
                <a:gd name="T2" fmla="*/ 64 w 64"/>
                <a:gd name="T3" fmla="*/ 27 h 28"/>
                <a:gd name="T4" fmla="*/ 0 60000 65536"/>
                <a:gd name="T5" fmla="*/ 0 60000 65536"/>
                <a:gd name="T6" fmla="*/ 0 w 64"/>
                <a:gd name="T7" fmla="*/ 0 h 28"/>
                <a:gd name="T8" fmla="*/ 64 w 64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28">
                  <a:moveTo>
                    <a:pt x="0" y="28"/>
                  </a:moveTo>
                  <a:cubicBezTo>
                    <a:pt x="0" y="28"/>
                    <a:pt x="32" y="0"/>
                    <a:pt x="64" y="27"/>
                  </a:cubicBezTo>
                </a:path>
              </a:pathLst>
            </a:cu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772" y="1285"/>
              <a:ext cx="23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Off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053" y="1751"/>
              <a:ext cx="20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x=1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409" y="1751"/>
              <a:ext cx="20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x=1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70" y="1751"/>
              <a:ext cx="20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x=1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770" y="1046"/>
              <a:ext cx="22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x=0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200" y="1881"/>
              <a:ext cx="90" cy="72"/>
            </a:xfrm>
            <a:custGeom>
              <a:avLst/>
              <a:gdLst>
                <a:gd name="T0" fmla="*/ 102 w 102"/>
                <a:gd name="T1" fmla="*/ 82 h 82"/>
                <a:gd name="T2" fmla="*/ 28 w 102"/>
                <a:gd name="T3" fmla="*/ 0 h 82"/>
                <a:gd name="T4" fmla="*/ 0 w 102"/>
                <a:gd name="T5" fmla="*/ 45 h 82"/>
                <a:gd name="T6" fmla="*/ 102 w 102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2"/>
                <a:gd name="T14" fmla="*/ 102 w 10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2">
                  <a:moveTo>
                    <a:pt x="102" y="82"/>
                  </a:moveTo>
                  <a:lnTo>
                    <a:pt x="28" y="0"/>
                  </a:lnTo>
                  <a:lnTo>
                    <a:pt x="0" y="45"/>
                  </a:lnTo>
                  <a:lnTo>
                    <a:pt x="102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669" y="1806"/>
              <a:ext cx="72" cy="89"/>
            </a:xfrm>
            <a:custGeom>
              <a:avLst/>
              <a:gdLst>
                <a:gd name="T0" fmla="*/ 82 w 82"/>
                <a:gd name="T1" fmla="*/ 102 h 102"/>
                <a:gd name="T2" fmla="*/ 41 w 82"/>
                <a:gd name="T3" fmla="*/ 0 h 102"/>
                <a:gd name="T4" fmla="*/ 0 w 82"/>
                <a:gd name="T5" fmla="*/ 33 h 102"/>
                <a:gd name="T6" fmla="*/ 82 w 8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02"/>
                <a:gd name="T14" fmla="*/ 82 w 8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02">
                  <a:moveTo>
                    <a:pt x="82" y="102"/>
                  </a:moveTo>
                  <a:lnTo>
                    <a:pt x="41" y="0"/>
                  </a:lnTo>
                  <a:lnTo>
                    <a:pt x="0" y="33"/>
                  </a:lnTo>
                  <a:lnTo>
                    <a:pt x="82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070" y="1401"/>
              <a:ext cx="97" cy="57"/>
            </a:xfrm>
            <a:custGeom>
              <a:avLst/>
              <a:gdLst>
                <a:gd name="T0" fmla="*/ 0 w 110"/>
                <a:gd name="T1" fmla="*/ 0 h 65"/>
                <a:gd name="T2" fmla="*/ 85 w 110"/>
                <a:gd name="T3" fmla="*/ 65 h 65"/>
                <a:gd name="T4" fmla="*/ 110 w 110"/>
                <a:gd name="T5" fmla="*/ 20 h 65"/>
                <a:gd name="T6" fmla="*/ 0 w 110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65"/>
                <a:gd name="T14" fmla="*/ 110 w 110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65">
                  <a:moveTo>
                    <a:pt x="0" y="0"/>
                  </a:moveTo>
                  <a:lnTo>
                    <a:pt x="85" y="65"/>
                  </a:lnTo>
                  <a:lnTo>
                    <a:pt x="1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76" y="1135"/>
              <a:ext cx="90" cy="75"/>
            </a:xfrm>
            <a:custGeom>
              <a:avLst/>
              <a:gdLst>
                <a:gd name="T0" fmla="*/ 0 w 102"/>
                <a:gd name="T1" fmla="*/ 85 h 85"/>
                <a:gd name="T2" fmla="*/ 102 w 102"/>
                <a:gd name="T3" fmla="*/ 44 h 85"/>
                <a:gd name="T4" fmla="*/ 70 w 102"/>
                <a:gd name="T5" fmla="*/ 0 h 85"/>
                <a:gd name="T6" fmla="*/ 0 w 102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5"/>
                <a:gd name="T14" fmla="*/ 102 w 102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5">
                  <a:moveTo>
                    <a:pt x="0" y="85"/>
                  </a:moveTo>
                  <a:lnTo>
                    <a:pt x="102" y="44"/>
                  </a:lnTo>
                  <a:lnTo>
                    <a:pt x="7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845" y="1881"/>
              <a:ext cx="91" cy="72"/>
            </a:xfrm>
            <a:custGeom>
              <a:avLst/>
              <a:gdLst>
                <a:gd name="T0" fmla="*/ 103 w 103"/>
                <a:gd name="T1" fmla="*/ 82 h 82"/>
                <a:gd name="T2" fmla="*/ 33 w 103"/>
                <a:gd name="T3" fmla="*/ 0 h 82"/>
                <a:gd name="T4" fmla="*/ 0 w 103"/>
                <a:gd name="T5" fmla="*/ 45 h 82"/>
                <a:gd name="T6" fmla="*/ 103 w 103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2"/>
                <a:gd name="T14" fmla="*/ 103 w 103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2">
                  <a:moveTo>
                    <a:pt x="103" y="82"/>
                  </a:moveTo>
                  <a:lnTo>
                    <a:pt x="33" y="0"/>
                  </a:lnTo>
                  <a:lnTo>
                    <a:pt x="0" y="45"/>
                  </a:lnTo>
                  <a:lnTo>
                    <a:pt x="103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066" y="1121"/>
              <a:ext cx="242" cy="366"/>
            </a:xfrm>
            <a:custGeom>
              <a:avLst/>
              <a:gdLst>
                <a:gd name="T0" fmla="*/ 17 w 67"/>
                <a:gd name="T1" fmla="*/ 86 h 102"/>
                <a:gd name="T2" fmla="*/ 64 w 67"/>
                <a:gd name="T3" fmla="*/ 62 h 102"/>
                <a:gd name="T4" fmla="*/ 0 w 67"/>
                <a:gd name="T5" fmla="*/ 48 h 102"/>
                <a:gd name="T6" fmla="*/ 0 60000 65536"/>
                <a:gd name="T7" fmla="*/ 0 60000 65536"/>
                <a:gd name="T8" fmla="*/ 0 60000 65536"/>
                <a:gd name="T9" fmla="*/ 0 w 67"/>
                <a:gd name="T10" fmla="*/ 0 h 102"/>
                <a:gd name="T11" fmla="*/ 67 w 67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" h="102">
                  <a:moveTo>
                    <a:pt x="17" y="86"/>
                  </a:moveTo>
                  <a:cubicBezTo>
                    <a:pt x="35" y="95"/>
                    <a:pt x="63" y="102"/>
                    <a:pt x="64" y="62"/>
                  </a:cubicBezTo>
                  <a:cubicBezTo>
                    <a:pt x="67" y="0"/>
                    <a:pt x="0" y="48"/>
                    <a:pt x="0" y="48"/>
                  </a:cubicBezTo>
                </a:path>
              </a:pathLst>
            </a:cu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044" y="1106"/>
              <a:ext cx="1249" cy="797"/>
            </a:xfrm>
            <a:custGeom>
              <a:avLst/>
              <a:gdLst>
                <a:gd name="T0" fmla="*/ 0 w 346"/>
                <a:gd name="T1" fmla="*/ 14 h 222"/>
                <a:gd name="T2" fmla="*/ 51 w 346"/>
                <a:gd name="T3" fmla="*/ 3 h 222"/>
                <a:gd name="T4" fmla="*/ 264 w 346"/>
                <a:gd name="T5" fmla="*/ 3 h 222"/>
                <a:gd name="T6" fmla="*/ 346 w 346"/>
                <a:gd name="T7" fmla="*/ 60 h 222"/>
                <a:gd name="T8" fmla="*/ 346 w 346"/>
                <a:gd name="T9" fmla="*/ 196 h 222"/>
                <a:gd name="T10" fmla="*/ 338 w 346"/>
                <a:gd name="T11" fmla="*/ 22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6"/>
                <a:gd name="T19" fmla="*/ 0 h 222"/>
                <a:gd name="T20" fmla="*/ 346 w 346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6" h="222">
                  <a:moveTo>
                    <a:pt x="0" y="14"/>
                  </a:moveTo>
                  <a:cubicBezTo>
                    <a:pt x="9" y="8"/>
                    <a:pt x="25" y="3"/>
                    <a:pt x="51" y="3"/>
                  </a:cubicBezTo>
                  <a:cubicBezTo>
                    <a:pt x="264" y="3"/>
                    <a:pt x="264" y="3"/>
                    <a:pt x="264" y="3"/>
                  </a:cubicBezTo>
                  <a:cubicBezTo>
                    <a:pt x="264" y="3"/>
                    <a:pt x="345" y="0"/>
                    <a:pt x="346" y="60"/>
                  </a:cubicBezTo>
                  <a:cubicBezTo>
                    <a:pt x="346" y="196"/>
                    <a:pt x="346" y="196"/>
                    <a:pt x="346" y="196"/>
                  </a:cubicBezTo>
                  <a:cubicBezTo>
                    <a:pt x="346" y="196"/>
                    <a:pt x="346" y="214"/>
                    <a:pt x="338" y="222"/>
                  </a:cubicBezTo>
                </a:path>
              </a:pathLst>
            </a:cu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336" y="1290"/>
              <a:ext cx="7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399" y="1290"/>
              <a:ext cx="2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’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563" y="1605"/>
              <a:ext cx="7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558" y="1508"/>
              <a:ext cx="227" cy="344"/>
            </a:xfrm>
            <a:custGeom>
              <a:avLst/>
              <a:gdLst>
                <a:gd name="T0" fmla="*/ 63 w 63"/>
                <a:gd name="T1" fmla="*/ 0 h 96"/>
                <a:gd name="T2" fmla="*/ 43 w 63"/>
                <a:gd name="T3" fmla="*/ 96 h 96"/>
                <a:gd name="T4" fmla="*/ 0 60000 65536"/>
                <a:gd name="T5" fmla="*/ 0 60000 65536"/>
                <a:gd name="T6" fmla="*/ 0 w 63"/>
                <a:gd name="T7" fmla="*/ 0 h 96"/>
                <a:gd name="T8" fmla="*/ 63 w 63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" h="96">
                  <a:moveTo>
                    <a:pt x="63" y="0"/>
                  </a:moveTo>
                  <a:cubicBezTo>
                    <a:pt x="63" y="0"/>
                    <a:pt x="0" y="48"/>
                    <a:pt x="43" y="96"/>
                  </a:cubicBezTo>
                </a:path>
              </a:pathLst>
            </a:cu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3615" y="1881"/>
              <a:ext cx="466" cy="327"/>
            </a:xfrm>
            <a:prstGeom prst="ellipse">
              <a:avLst/>
            </a:pr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261" y="1881"/>
              <a:ext cx="466" cy="327"/>
            </a:xfrm>
            <a:prstGeom prst="ellipse">
              <a:avLst/>
            </a:pr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910" y="1881"/>
              <a:ext cx="466" cy="327"/>
            </a:xfrm>
            <a:prstGeom prst="ellipse">
              <a:avLst/>
            </a:pr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615" y="1189"/>
              <a:ext cx="466" cy="322"/>
            </a:xfrm>
            <a:prstGeom prst="ellipse">
              <a:avLst/>
            </a:pr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pic>
        <p:nvPicPr>
          <p:cNvPr id="35" name="Picture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7384"/>
            <a:ext cx="3635895" cy="683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90872" y="3409652"/>
            <a:ext cx="5029200" cy="318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FSM behavior captured using architecture with 2 processes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First process models state register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Asynchronous reset sets state to "S_Off"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Rising clock edge sets currentstate to nextstate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Second process models combinational logic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Sensitive to currentstate and FSM inputs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Sets FSM outputs based on currentstate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Sets nextstate based on currentstate and present FSM input values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Note declaration of new type, statetype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007097" y="2088852"/>
            <a:ext cx="1778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3162672" y="2060277"/>
            <a:ext cx="122238" cy="57150"/>
          </a:xfrm>
          <a:custGeom>
            <a:avLst/>
            <a:gdLst>
              <a:gd name="T0" fmla="*/ 122 w 122"/>
              <a:gd name="T1" fmla="*/ 30 h 60"/>
              <a:gd name="T2" fmla="*/ 0 w 122"/>
              <a:gd name="T3" fmla="*/ 0 h 60"/>
              <a:gd name="T4" fmla="*/ 0 w 122"/>
              <a:gd name="T5" fmla="*/ 60 h 60"/>
              <a:gd name="T6" fmla="*/ 122 w 122"/>
              <a:gd name="T7" fmla="*/ 3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60"/>
              <a:gd name="T14" fmla="*/ 122 w 122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60">
                <a:moveTo>
                  <a:pt x="122" y="30"/>
                </a:moveTo>
                <a:lnTo>
                  <a:pt x="0" y="0"/>
                </a:lnTo>
                <a:lnTo>
                  <a:pt x="0" y="60"/>
                </a:lnTo>
                <a:lnTo>
                  <a:pt x="122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4175497" y="2088852"/>
            <a:ext cx="3302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4486647" y="2060277"/>
            <a:ext cx="120650" cy="57150"/>
          </a:xfrm>
          <a:custGeom>
            <a:avLst/>
            <a:gdLst>
              <a:gd name="T0" fmla="*/ 121 w 121"/>
              <a:gd name="T1" fmla="*/ 30 h 60"/>
              <a:gd name="T2" fmla="*/ 0 w 121"/>
              <a:gd name="T3" fmla="*/ 0 h 60"/>
              <a:gd name="T4" fmla="*/ 0 w 121"/>
              <a:gd name="T5" fmla="*/ 60 h 60"/>
              <a:gd name="T6" fmla="*/ 121 w 121"/>
              <a:gd name="T7" fmla="*/ 3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21"/>
              <a:gd name="T13" fmla="*/ 0 h 60"/>
              <a:gd name="T14" fmla="*/ 121 w 121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" h="60">
                <a:moveTo>
                  <a:pt x="121" y="30"/>
                </a:moveTo>
                <a:lnTo>
                  <a:pt x="0" y="0"/>
                </a:lnTo>
                <a:lnTo>
                  <a:pt x="0" y="60"/>
                </a:lnTo>
                <a:lnTo>
                  <a:pt x="121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3333336" y="2074565"/>
            <a:ext cx="819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Combinational</a:t>
            </a:r>
          </a:p>
          <a:p>
            <a:pPr algn="ctr"/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logic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07097" y="2871490"/>
            <a:ext cx="177800" cy="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3162672" y="2842915"/>
            <a:ext cx="122238" cy="57150"/>
          </a:xfrm>
          <a:custGeom>
            <a:avLst/>
            <a:gdLst>
              <a:gd name="T0" fmla="*/ 122 w 122"/>
              <a:gd name="T1" fmla="*/ 30 h 60"/>
              <a:gd name="T2" fmla="*/ 0 w 122"/>
              <a:gd name="T3" fmla="*/ 0 h 60"/>
              <a:gd name="T4" fmla="*/ 0 w 122"/>
              <a:gd name="T5" fmla="*/ 60 h 60"/>
              <a:gd name="T6" fmla="*/ 122 w 122"/>
              <a:gd name="T7" fmla="*/ 3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60"/>
              <a:gd name="T14" fmla="*/ 122 w 122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60">
                <a:moveTo>
                  <a:pt x="122" y="30"/>
                </a:moveTo>
                <a:lnTo>
                  <a:pt x="0" y="0"/>
                </a:lnTo>
                <a:lnTo>
                  <a:pt x="0" y="60"/>
                </a:lnTo>
                <a:lnTo>
                  <a:pt x="122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V="1">
            <a:off x="3686547" y="2480965"/>
            <a:ext cx="1588" cy="14763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3654797" y="2388890"/>
            <a:ext cx="61913" cy="114300"/>
          </a:xfrm>
          <a:custGeom>
            <a:avLst/>
            <a:gdLst>
              <a:gd name="T0" fmla="*/ 31 w 61"/>
              <a:gd name="T1" fmla="*/ 0 h 121"/>
              <a:gd name="T2" fmla="*/ 0 w 61"/>
              <a:gd name="T3" fmla="*/ 121 h 121"/>
              <a:gd name="T4" fmla="*/ 61 w 61"/>
              <a:gd name="T5" fmla="*/ 121 h 121"/>
              <a:gd name="T6" fmla="*/ 31 w 61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121"/>
              <a:gd name="T14" fmla="*/ 61 w 61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121">
                <a:moveTo>
                  <a:pt x="31" y="0"/>
                </a:moveTo>
                <a:lnTo>
                  <a:pt x="0" y="121"/>
                </a:lnTo>
                <a:lnTo>
                  <a:pt x="61" y="121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3773860" y="2480965"/>
            <a:ext cx="0" cy="14763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3742110" y="2388890"/>
            <a:ext cx="61912" cy="114300"/>
          </a:xfrm>
          <a:custGeom>
            <a:avLst/>
            <a:gdLst>
              <a:gd name="T0" fmla="*/ 31 w 61"/>
              <a:gd name="T1" fmla="*/ 0 h 121"/>
              <a:gd name="T2" fmla="*/ 0 w 61"/>
              <a:gd name="T3" fmla="*/ 121 h 121"/>
              <a:gd name="T4" fmla="*/ 61 w 61"/>
              <a:gd name="T5" fmla="*/ 121 h 121"/>
              <a:gd name="T6" fmla="*/ 31 w 61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121"/>
              <a:gd name="T14" fmla="*/ 61 w 61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121">
                <a:moveTo>
                  <a:pt x="31" y="0"/>
                </a:moveTo>
                <a:lnTo>
                  <a:pt x="0" y="121"/>
                </a:lnTo>
                <a:lnTo>
                  <a:pt x="61" y="121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3686547" y="2242840"/>
            <a:ext cx="757238" cy="966787"/>
          </a:xfrm>
          <a:custGeom>
            <a:avLst/>
            <a:gdLst>
              <a:gd name="T0" fmla="*/ 0 w 756"/>
              <a:gd name="T1" fmla="*/ 870 h 1025"/>
              <a:gd name="T2" fmla="*/ 0 w 756"/>
              <a:gd name="T3" fmla="*/ 1025 h 1025"/>
              <a:gd name="T4" fmla="*/ 756 w 756"/>
              <a:gd name="T5" fmla="*/ 1025 h 1025"/>
              <a:gd name="T6" fmla="*/ 756 w 756"/>
              <a:gd name="T7" fmla="*/ 0 h 1025"/>
              <a:gd name="T8" fmla="*/ 484 w 756"/>
              <a:gd name="T9" fmla="*/ 0 h 1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1025"/>
              <a:gd name="T17" fmla="*/ 756 w 756"/>
              <a:gd name="T18" fmla="*/ 1025 h 1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1025">
                <a:moveTo>
                  <a:pt x="0" y="870"/>
                </a:moveTo>
                <a:lnTo>
                  <a:pt x="0" y="1025"/>
                </a:lnTo>
                <a:lnTo>
                  <a:pt x="756" y="1025"/>
                </a:lnTo>
                <a:lnTo>
                  <a:pt x="756" y="0"/>
                </a:lnTo>
                <a:lnTo>
                  <a:pt x="484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Freeform 49"/>
          <p:cNvSpPr>
            <a:spLocks/>
          </p:cNvSpPr>
          <p:nvPr/>
        </p:nvSpPr>
        <p:spPr bwMode="auto">
          <a:xfrm>
            <a:off x="3654797" y="2971502"/>
            <a:ext cx="61913" cy="114300"/>
          </a:xfrm>
          <a:custGeom>
            <a:avLst/>
            <a:gdLst>
              <a:gd name="T0" fmla="*/ 31 w 61"/>
              <a:gd name="T1" fmla="*/ 0 h 121"/>
              <a:gd name="T2" fmla="*/ 0 w 61"/>
              <a:gd name="T3" fmla="*/ 121 h 121"/>
              <a:gd name="T4" fmla="*/ 61 w 61"/>
              <a:gd name="T5" fmla="*/ 121 h 121"/>
              <a:gd name="T6" fmla="*/ 31 w 61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121"/>
              <a:gd name="T14" fmla="*/ 61 w 61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121">
                <a:moveTo>
                  <a:pt x="31" y="0"/>
                </a:moveTo>
                <a:lnTo>
                  <a:pt x="0" y="121"/>
                </a:lnTo>
                <a:lnTo>
                  <a:pt x="61" y="121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3773860" y="2339677"/>
            <a:ext cx="587375" cy="817563"/>
          </a:xfrm>
          <a:custGeom>
            <a:avLst/>
            <a:gdLst>
              <a:gd name="T0" fmla="*/ 0 w 586"/>
              <a:gd name="T1" fmla="*/ 768 h 867"/>
              <a:gd name="T2" fmla="*/ 0 w 586"/>
              <a:gd name="T3" fmla="*/ 867 h 867"/>
              <a:gd name="T4" fmla="*/ 586 w 586"/>
              <a:gd name="T5" fmla="*/ 867 h 867"/>
              <a:gd name="T6" fmla="*/ 586 w 586"/>
              <a:gd name="T7" fmla="*/ 0 h 867"/>
              <a:gd name="T8" fmla="*/ 401 w 586"/>
              <a:gd name="T9" fmla="*/ 0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867"/>
              <a:gd name="T17" fmla="*/ 586 w 586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867">
                <a:moveTo>
                  <a:pt x="0" y="768"/>
                </a:moveTo>
                <a:lnTo>
                  <a:pt x="0" y="867"/>
                </a:lnTo>
                <a:lnTo>
                  <a:pt x="586" y="867"/>
                </a:lnTo>
                <a:lnTo>
                  <a:pt x="586" y="0"/>
                </a:lnTo>
                <a:lnTo>
                  <a:pt x="401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3742110" y="2971502"/>
            <a:ext cx="61912" cy="114300"/>
          </a:xfrm>
          <a:custGeom>
            <a:avLst/>
            <a:gdLst>
              <a:gd name="T0" fmla="*/ 31 w 61"/>
              <a:gd name="T1" fmla="*/ 0 h 121"/>
              <a:gd name="T2" fmla="*/ 0 w 61"/>
              <a:gd name="T3" fmla="*/ 121 h 121"/>
              <a:gd name="T4" fmla="*/ 61 w 61"/>
              <a:gd name="T5" fmla="*/ 121 h 121"/>
              <a:gd name="T6" fmla="*/ 31 w 61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121"/>
              <a:gd name="T14" fmla="*/ 61 w 61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121">
                <a:moveTo>
                  <a:pt x="31" y="0"/>
                </a:moveTo>
                <a:lnTo>
                  <a:pt x="0" y="121"/>
                </a:lnTo>
                <a:lnTo>
                  <a:pt x="61" y="121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3399210" y="2714327"/>
            <a:ext cx="87363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State register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288085" y="2631777"/>
            <a:ext cx="884237" cy="334963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Freeform 54"/>
          <p:cNvSpPr>
            <a:spLocks/>
          </p:cNvSpPr>
          <p:nvPr/>
        </p:nvSpPr>
        <p:spPr bwMode="auto">
          <a:xfrm>
            <a:off x="3288085" y="2814340"/>
            <a:ext cx="123825" cy="117475"/>
          </a:xfrm>
          <a:custGeom>
            <a:avLst/>
            <a:gdLst>
              <a:gd name="T0" fmla="*/ 0 w 125"/>
              <a:gd name="T1" fmla="*/ 125 h 125"/>
              <a:gd name="T2" fmla="*/ 125 w 125"/>
              <a:gd name="T3" fmla="*/ 61 h 125"/>
              <a:gd name="T4" fmla="*/ 0 w 125"/>
              <a:gd name="T5" fmla="*/ 0 h 125"/>
              <a:gd name="T6" fmla="*/ 0 60000 65536"/>
              <a:gd name="T7" fmla="*/ 0 60000 65536"/>
              <a:gd name="T8" fmla="*/ 0 60000 65536"/>
              <a:gd name="T9" fmla="*/ 0 w 125"/>
              <a:gd name="T10" fmla="*/ 0 h 125"/>
              <a:gd name="T11" fmla="*/ 125 w 125"/>
              <a:gd name="T12" fmla="*/ 125 h 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125">
                <a:moveTo>
                  <a:pt x="0" y="125"/>
                </a:moveTo>
                <a:lnTo>
                  <a:pt x="125" y="6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2654672" y="1839615"/>
            <a:ext cx="2293938" cy="1449387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3524622" y="2495252"/>
            <a:ext cx="12022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s1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3843710" y="2495252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s0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191372" y="2117427"/>
            <a:ext cx="127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n1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4191372" y="2344440"/>
            <a:ext cx="1458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n0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4526335" y="1939627"/>
            <a:ext cx="753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x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3037260" y="1942802"/>
            <a:ext cx="753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3037260" y="2722265"/>
            <a:ext cx="16991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clk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3288085" y="2039640"/>
            <a:ext cx="884237" cy="334962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 rot="16200000">
            <a:off x="2662445" y="1911946"/>
            <a:ext cx="362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FSM</a:t>
            </a:r>
          </a:p>
          <a:p>
            <a:pPr algn="ctr"/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inputs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5" name="Rectangle 67"/>
          <p:cNvSpPr>
            <a:spLocks noChangeArrowheads="1"/>
          </p:cNvSpPr>
          <p:nvPr/>
        </p:nvSpPr>
        <p:spPr bwMode="auto">
          <a:xfrm rot="16200000">
            <a:off x="4540008" y="1946871"/>
            <a:ext cx="4552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FSM</a:t>
            </a:r>
          </a:p>
          <a:p>
            <a:pPr algn="ctr"/>
            <a:r>
              <a:rPr lang="en-US" sz="1000">
                <a:solidFill>
                  <a:srgbClr val="000000"/>
                </a:solidFill>
                <a:latin typeface="Comic Sans MS" pitchFamily="66" charset="0"/>
              </a:rPr>
              <a:t>outputs</a:t>
            </a:r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Summary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509000" cy="48863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Hardware Description Languages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(HDLs) are widely used in modern digital design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Textual rather than graphical language sufficient for many purposes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HDLs are computer-readable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Great for simulation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VHDL,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Verilog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and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SystemC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are popular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Introduced languages mainly through examples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Numerous HDL books exist to teach each language in more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Introduction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435100"/>
            <a:ext cx="4419600" cy="448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 drawing of a circuit, or </a:t>
            </a: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schematic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contains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graphical information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about a design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Inverter is above the OR gate, AND gate is to the right, etc.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Such graphical information may not be useful for large designs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Can use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textual language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instead</a:t>
            </a:r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5634038" y="37020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" name="Rectangle 462"/>
          <p:cNvSpPr>
            <a:spLocks noChangeArrowheads="1"/>
          </p:cNvSpPr>
          <p:nvPr/>
        </p:nvSpPr>
        <p:spPr bwMode="auto">
          <a:xfrm>
            <a:off x="7432675" y="48910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g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0" name="Rectangle 463"/>
          <p:cNvSpPr>
            <a:spLocks noChangeArrowheads="1"/>
          </p:cNvSpPr>
          <p:nvPr/>
        </p:nvSpPr>
        <p:spPr bwMode="auto">
          <a:xfrm>
            <a:off x="7432675" y="45561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1" name="Rectangle 464"/>
          <p:cNvSpPr>
            <a:spLocks noChangeArrowheads="1"/>
          </p:cNvSpPr>
          <p:nvPr/>
        </p:nvSpPr>
        <p:spPr bwMode="auto">
          <a:xfrm>
            <a:off x="7432675" y="45116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2" name="Rectangle 465"/>
          <p:cNvSpPr>
            <a:spLocks noChangeArrowheads="1"/>
          </p:cNvSpPr>
          <p:nvPr/>
        </p:nvSpPr>
        <p:spPr bwMode="auto">
          <a:xfrm>
            <a:off x="7432675" y="44069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3" name="Rectangle 466"/>
          <p:cNvSpPr>
            <a:spLocks noChangeArrowheads="1"/>
          </p:cNvSpPr>
          <p:nvPr/>
        </p:nvSpPr>
        <p:spPr bwMode="auto">
          <a:xfrm>
            <a:off x="7432675" y="43465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o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4" name="Rectangle 467"/>
          <p:cNvSpPr>
            <a:spLocks noChangeArrowheads="1"/>
          </p:cNvSpPr>
          <p:nvPr/>
        </p:nvSpPr>
        <p:spPr bwMode="auto">
          <a:xfrm>
            <a:off x="7432675" y="42703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n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5" name="Rectangle 468"/>
          <p:cNvSpPr>
            <a:spLocks noChangeArrowheads="1"/>
          </p:cNvSpPr>
          <p:nvPr/>
        </p:nvSpPr>
        <p:spPr bwMode="auto">
          <a:xfrm>
            <a:off x="7432675" y="41941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6" name="Rectangle 469"/>
          <p:cNvSpPr>
            <a:spLocks noChangeArrowheads="1"/>
          </p:cNvSpPr>
          <p:nvPr/>
        </p:nvSpPr>
        <p:spPr bwMode="auto">
          <a:xfrm>
            <a:off x="7432675" y="414813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7" name="Rectangle 470"/>
          <p:cNvSpPr>
            <a:spLocks noChangeArrowheads="1"/>
          </p:cNvSpPr>
          <p:nvPr/>
        </p:nvSpPr>
        <p:spPr bwMode="auto">
          <a:xfrm>
            <a:off x="7432675" y="36687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8" name="Rectangle 471"/>
          <p:cNvSpPr>
            <a:spLocks noChangeArrowheads="1"/>
          </p:cNvSpPr>
          <p:nvPr/>
        </p:nvSpPr>
        <p:spPr bwMode="auto">
          <a:xfrm>
            <a:off x="7432675" y="36036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tap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9" name="Rectangle 472"/>
          <p:cNvSpPr>
            <a:spLocks noChangeArrowheads="1"/>
          </p:cNvSpPr>
          <p:nvPr/>
        </p:nvSpPr>
        <p:spPr bwMode="auto">
          <a:xfrm>
            <a:off x="7432675" y="34147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20" name="Rectangle 487"/>
          <p:cNvSpPr>
            <a:spLocks noChangeArrowheads="1"/>
          </p:cNvSpPr>
          <p:nvPr/>
        </p:nvSpPr>
        <p:spPr bwMode="auto">
          <a:xfrm>
            <a:off x="6619875" y="1376363"/>
            <a:ext cx="1844675" cy="1577975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1" name="Line 488"/>
          <p:cNvSpPr>
            <a:spLocks noChangeShapeType="1"/>
          </p:cNvSpPr>
          <p:nvPr/>
        </p:nvSpPr>
        <p:spPr bwMode="auto">
          <a:xfrm>
            <a:off x="8266113" y="2363788"/>
            <a:ext cx="3825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Line 489"/>
          <p:cNvSpPr>
            <a:spLocks noChangeShapeType="1"/>
          </p:cNvSpPr>
          <p:nvPr/>
        </p:nvSpPr>
        <p:spPr bwMode="auto">
          <a:xfrm>
            <a:off x="7388225" y="2498725"/>
            <a:ext cx="2682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3" name="Line 490"/>
          <p:cNvSpPr>
            <a:spLocks noChangeShapeType="1"/>
          </p:cNvSpPr>
          <p:nvPr/>
        </p:nvSpPr>
        <p:spPr bwMode="auto">
          <a:xfrm>
            <a:off x="6297613" y="2363788"/>
            <a:ext cx="6238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4" name="Line 491"/>
          <p:cNvSpPr>
            <a:spLocks noChangeShapeType="1"/>
          </p:cNvSpPr>
          <p:nvPr/>
        </p:nvSpPr>
        <p:spPr bwMode="auto">
          <a:xfrm>
            <a:off x="6297613" y="2627313"/>
            <a:ext cx="6238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5" name="Freeform 492"/>
          <p:cNvSpPr>
            <a:spLocks/>
          </p:cNvSpPr>
          <p:nvPr/>
        </p:nvSpPr>
        <p:spPr bwMode="auto">
          <a:xfrm>
            <a:off x="7308850" y="1887538"/>
            <a:ext cx="347663" cy="342900"/>
          </a:xfrm>
          <a:custGeom>
            <a:avLst/>
            <a:gdLst>
              <a:gd name="T0" fmla="*/ 0 w 219"/>
              <a:gd name="T1" fmla="*/ 0 h 216"/>
              <a:gd name="T2" fmla="*/ 97 w 219"/>
              <a:gd name="T3" fmla="*/ 0 h 216"/>
              <a:gd name="T4" fmla="*/ 97 w 219"/>
              <a:gd name="T5" fmla="*/ 216 h 216"/>
              <a:gd name="T6" fmla="*/ 219 w 219"/>
              <a:gd name="T7" fmla="*/ 216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9"/>
              <a:gd name="T13" fmla="*/ 0 h 216"/>
              <a:gd name="T14" fmla="*/ 219 w 219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" h="216">
                <a:moveTo>
                  <a:pt x="0" y="0"/>
                </a:moveTo>
                <a:lnTo>
                  <a:pt x="97" y="0"/>
                </a:lnTo>
                <a:lnTo>
                  <a:pt x="97" y="216"/>
                </a:lnTo>
                <a:lnTo>
                  <a:pt x="219" y="216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6" name="Line 493"/>
          <p:cNvSpPr>
            <a:spLocks noChangeShapeType="1"/>
          </p:cNvSpPr>
          <p:nvPr/>
        </p:nvSpPr>
        <p:spPr bwMode="auto">
          <a:xfrm>
            <a:off x="6276975" y="1887538"/>
            <a:ext cx="6302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" name="Freeform 494"/>
          <p:cNvSpPr>
            <a:spLocks/>
          </p:cNvSpPr>
          <p:nvPr/>
        </p:nvSpPr>
        <p:spPr bwMode="auto">
          <a:xfrm>
            <a:off x="6456363" y="1847850"/>
            <a:ext cx="158750" cy="79375"/>
          </a:xfrm>
          <a:custGeom>
            <a:avLst/>
            <a:gdLst>
              <a:gd name="T0" fmla="*/ 100 w 100"/>
              <a:gd name="T1" fmla="*/ 25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25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" name="Freeform 495"/>
          <p:cNvSpPr>
            <a:spLocks/>
          </p:cNvSpPr>
          <p:nvPr/>
        </p:nvSpPr>
        <p:spPr bwMode="auto">
          <a:xfrm>
            <a:off x="6456363" y="2324100"/>
            <a:ext cx="158750" cy="79375"/>
          </a:xfrm>
          <a:custGeom>
            <a:avLst/>
            <a:gdLst>
              <a:gd name="T0" fmla="*/ 100 w 100"/>
              <a:gd name="T1" fmla="*/ 25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25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9" name="Freeform 496"/>
          <p:cNvSpPr>
            <a:spLocks/>
          </p:cNvSpPr>
          <p:nvPr/>
        </p:nvSpPr>
        <p:spPr bwMode="auto">
          <a:xfrm>
            <a:off x="6456363" y="2587625"/>
            <a:ext cx="158750" cy="79375"/>
          </a:xfrm>
          <a:custGeom>
            <a:avLst/>
            <a:gdLst>
              <a:gd name="T0" fmla="*/ 100 w 100"/>
              <a:gd name="T1" fmla="*/ 25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25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" name="Freeform 497"/>
          <p:cNvSpPr>
            <a:spLocks/>
          </p:cNvSpPr>
          <p:nvPr/>
        </p:nvSpPr>
        <p:spPr bwMode="auto">
          <a:xfrm>
            <a:off x="8578850" y="2324100"/>
            <a:ext cx="158750" cy="79375"/>
          </a:xfrm>
          <a:custGeom>
            <a:avLst/>
            <a:gdLst>
              <a:gd name="T0" fmla="*/ 100 w 100"/>
              <a:gd name="T1" fmla="*/ 25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25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50"/>
              <a:gd name="T14" fmla="*/ 100 w 100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50">
                <a:moveTo>
                  <a:pt x="100" y="25"/>
                </a:moveTo>
                <a:lnTo>
                  <a:pt x="0" y="0"/>
                </a:lnTo>
                <a:lnTo>
                  <a:pt x="0" y="50"/>
                </a:lnTo>
                <a:lnTo>
                  <a:pt x="10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1" name="Rectangle 498"/>
          <p:cNvSpPr>
            <a:spLocks noChangeArrowheads="1"/>
          </p:cNvSpPr>
          <p:nvPr/>
        </p:nvSpPr>
        <p:spPr bwMode="auto">
          <a:xfrm>
            <a:off x="7127875" y="14398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" name="Rectangle 499"/>
          <p:cNvSpPr>
            <a:spLocks noChangeArrowheads="1"/>
          </p:cNvSpPr>
          <p:nvPr/>
        </p:nvSpPr>
        <p:spPr bwMode="auto">
          <a:xfrm>
            <a:off x="7234238" y="1439863"/>
            <a:ext cx="82875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oorOpener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3" name="Rectangle 500"/>
          <p:cNvSpPr>
            <a:spLocks noChangeArrowheads="1"/>
          </p:cNvSpPr>
          <p:nvPr/>
        </p:nvSpPr>
        <p:spPr bwMode="auto">
          <a:xfrm>
            <a:off x="6294438" y="1701800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4" name="Rectangle 501"/>
          <p:cNvSpPr>
            <a:spLocks noChangeArrowheads="1"/>
          </p:cNvSpPr>
          <p:nvPr/>
        </p:nvSpPr>
        <p:spPr bwMode="auto">
          <a:xfrm>
            <a:off x="6286500" y="2174875"/>
            <a:ext cx="9618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5" name="Rectangle 502"/>
          <p:cNvSpPr>
            <a:spLocks noChangeArrowheads="1"/>
          </p:cNvSpPr>
          <p:nvPr/>
        </p:nvSpPr>
        <p:spPr bwMode="auto">
          <a:xfrm>
            <a:off x="6284913" y="2419350"/>
            <a:ext cx="897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" name="Rectangle 503"/>
          <p:cNvSpPr>
            <a:spLocks noChangeArrowheads="1"/>
          </p:cNvSpPr>
          <p:nvPr/>
        </p:nvSpPr>
        <p:spPr bwMode="auto">
          <a:xfrm>
            <a:off x="8601075" y="2141538"/>
            <a:ext cx="8496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mic Sans MS" pitchFamily="66" charset="0"/>
              </a:rPr>
              <a:t>f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" name="Freeform 504"/>
          <p:cNvSpPr>
            <a:spLocks/>
          </p:cNvSpPr>
          <p:nvPr/>
        </p:nvSpPr>
        <p:spPr bwMode="auto">
          <a:xfrm>
            <a:off x="6853238" y="2235200"/>
            <a:ext cx="534987" cy="525463"/>
          </a:xfrm>
          <a:custGeom>
            <a:avLst/>
            <a:gdLst>
              <a:gd name="T0" fmla="*/ 108 w 108"/>
              <a:gd name="T1" fmla="*/ 53 h 106"/>
              <a:gd name="T2" fmla="*/ 0 w 108"/>
              <a:gd name="T3" fmla="*/ 106 h 106"/>
              <a:gd name="T4" fmla="*/ 17 w 108"/>
              <a:gd name="T5" fmla="*/ 54 h 106"/>
              <a:gd name="T6" fmla="*/ 17 w 108"/>
              <a:gd name="T7" fmla="*/ 52 h 106"/>
              <a:gd name="T8" fmla="*/ 0 w 108"/>
              <a:gd name="T9" fmla="*/ 0 h 106"/>
              <a:gd name="T10" fmla="*/ 108 w 108"/>
              <a:gd name="T11" fmla="*/ 53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6"/>
              <a:gd name="T20" fmla="*/ 108 w 10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6">
                <a:moveTo>
                  <a:pt x="108" y="53"/>
                </a:moveTo>
                <a:cubicBezTo>
                  <a:pt x="108" y="53"/>
                  <a:pt x="83" y="106"/>
                  <a:pt x="0" y="106"/>
                </a:cubicBezTo>
                <a:cubicBezTo>
                  <a:pt x="0" y="106"/>
                  <a:pt x="17" y="101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Freeform 505"/>
          <p:cNvSpPr>
            <a:spLocks/>
          </p:cNvSpPr>
          <p:nvPr/>
        </p:nvSpPr>
        <p:spPr bwMode="auto">
          <a:xfrm>
            <a:off x="6907213" y="1684338"/>
            <a:ext cx="322262" cy="411162"/>
          </a:xfrm>
          <a:custGeom>
            <a:avLst/>
            <a:gdLst>
              <a:gd name="T0" fmla="*/ 0 w 203"/>
              <a:gd name="T1" fmla="*/ 259 h 259"/>
              <a:gd name="T2" fmla="*/ 203 w 203"/>
              <a:gd name="T3" fmla="*/ 128 h 259"/>
              <a:gd name="T4" fmla="*/ 0 w 203"/>
              <a:gd name="T5" fmla="*/ 0 h 259"/>
              <a:gd name="T6" fmla="*/ 0 w 203"/>
              <a:gd name="T7" fmla="*/ 259 h 259"/>
              <a:gd name="T8" fmla="*/ 0 60000 65536"/>
              <a:gd name="T9" fmla="*/ 0 60000 65536"/>
              <a:gd name="T10" fmla="*/ 0 60000 65536"/>
              <a:gd name="T11" fmla="*/ 0 60000 65536"/>
              <a:gd name="T12" fmla="*/ 0 w 203"/>
              <a:gd name="T13" fmla="*/ 0 h 259"/>
              <a:gd name="T14" fmla="*/ 203 w 203"/>
              <a:gd name="T15" fmla="*/ 259 h 2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" h="259">
                <a:moveTo>
                  <a:pt x="0" y="259"/>
                </a:moveTo>
                <a:lnTo>
                  <a:pt x="203" y="128"/>
                </a:lnTo>
                <a:lnTo>
                  <a:pt x="0" y="0"/>
                </a:lnTo>
                <a:lnTo>
                  <a:pt x="0" y="259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Oval 506"/>
          <p:cNvSpPr>
            <a:spLocks noChangeArrowheads="1"/>
          </p:cNvSpPr>
          <p:nvPr/>
        </p:nvSpPr>
        <p:spPr bwMode="auto">
          <a:xfrm>
            <a:off x="7234238" y="1847850"/>
            <a:ext cx="74612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0" name="Freeform 507"/>
          <p:cNvSpPr>
            <a:spLocks/>
          </p:cNvSpPr>
          <p:nvPr/>
        </p:nvSpPr>
        <p:spPr bwMode="auto">
          <a:xfrm>
            <a:off x="7656513" y="2101850"/>
            <a:ext cx="609600" cy="530225"/>
          </a:xfrm>
          <a:custGeom>
            <a:avLst/>
            <a:gdLst>
              <a:gd name="T0" fmla="*/ 0 w 123"/>
              <a:gd name="T1" fmla="*/ 107 h 107"/>
              <a:gd name="T2" fmla="*/ 69 w 123"/>
              <a:gd name="T3" fmla="*/ 107 h 107"/>
              <a:gd name="T4" fmla="*/ 123 w 123"/>
              <a:gd name="T5" fmla="*/ 54 h 107"/>
              <a:gd name="T6" fmla="*/ 69 w 123"/>
              <a:gd name="T7" fmla="*/ 0 h 107"/>
              <a:gd name="T8" fmla="*/ 0 w 123"/>
              <a:gd name="T9" fmla="*/ 0 h 107"/>
              <a:gd name="T10" fmla="*/ 0 w 123"/>
              <a:gd name="T11" fmla="*/ 10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7"/>
              <a:gd name="T20" fmla="*/ 123 w 123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9" y="107"/>
                  <a:pt x="123" y="83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41" name="Picture 5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25" y="3502025"/>
            <a:ext cx="424497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54002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dirty="0" smtClean="0">
                <a:solidFill>
                  <a:srgbClr val="FF0000"/>
                </a:solidFill>
                <a:latin typeface="Comic Sans MS" pitchFamily="66" charset="0"/>
              </a:rPr>
              <a:t>Computer-Readable Textual Language for Describing Hardware Circuits: HDLs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988840"/>
            <a:ext cx="8610600" cy="378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Hardware description language (HDL)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Intended to describe circuits textually, for a computer to read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Evolved starting in the 1970s and 1980s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Popular languages today include: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VHDL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–Defined in 1980s by U.S. military;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-like language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Verilog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–Defined in 1980s by a company; C-like language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SystemC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–Defined in 2000s by several companies; consists of libraries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7384"/>
            <a:ext cx="8610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Describing Structure in VHDL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712968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000" dirty="0" smtClean="0">
                <a:solidFill>
                  <a:srgbClr val="FF0000"/>
                </a:solidFill>
                <a:latin typeface="Comic Sans MS" pitchFamily="66" charset="0"/>
              </a:rPr>
              <a:t>Describing Combinational Behavior in VHDL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36512" y="1219200"/>
            <a:ext cx="4896544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Describing an OR gate's behavior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Entity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defines input/output ports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Architecture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Process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– Describes behavior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Behavior assigns a new value to output port F, computed using built-in operator "or"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1" name="Freeform 4"/>
          <p:cNvSpPr>
            <a:spLocks/>
          </p:cNvSpPr>
          <p:nvPr/>
        </p:nvSpPr>
        <p:spPr bwMode="auto">
          <a:xfrm>
            <a:off x="5327277" y="1268760"/>
            <a:ext cx="3205163" cy="3067050"/>
          </a:xfrm>
          <a:custGeom>
            <a:avLst/>
            <a:gdLst>
              <a:gd name="T0" fmla="*/ 2019 w 2019"/>
              <a:gd name="T1" fmla="*/ 1932 h 1932"/>
              <a:gd name="T2" fmla="*/ 6 w 2019"/>
              <a:gd name="T3" fmla="*/ 1932 h 1932"/>
              <a:gd name="T4" fmla="*/ 0 w 2019"/>
              <a:gd name="T5" fmla="*/ 0 h 1932"/>
              <a:gd name="T6" fmla="*/ 2013 w 2019"/>
              <a:gd name="T7" fmla="*/ 0 h 1932"/>
              <a:gd name="T8" fmla="*/ 2019 w 2019"/>
              <a:gd name="T9" fmla="*/ 1932 h 19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9"/>
              <a:gd name="T16" fmla="*/ 0 h 1932"/>
              <a:gd name="T17" fmla="*/ 2019 w 2019"/>
              <a:gd name="T18" fmla="*/ 1932 h 19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9" h="1932">
                <a:moveTo>
                  <a:pt x="2019" y="1932"/>
                </a:moveTo>
                <a:lnTo>
                  <a:pt x="6" y="1932"/>
                </a:lnTo>
                <a:lnTo>
                  <a:pt x="0" y="0"/>
                </a:lnTo>
                <a:lnTo>
                  <a:pt x="2013" y="0"/>
                </a:lnTo>
                <a:lnTo>
                  <a:pt x="2019" y="1932"/>
                </a:lnTo>
                <a:close/>
              </a:path>
            </a:pathLst>
          </a:custGeom>
          <a:solidFill>
            <a:srgbClr val="D4E0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 sz="1400">
              <a:latin typeface="Comic Sans MS" pitchFamily="66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5455865" y="1357660"/>
            <a:ext cx="5770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mic Sans MS" pitchFamily="66" charset="0"/>
              </a:rPr>
              <a:t>library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22615" y="1362422"/>
            <a:ext cx="4488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mic Sans MS" pitchFamily="66" charset="0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5455865" y="1537047"/>
            <a:ext cx="2821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use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741615" y="1543397"/>
            <a:ext cx="199253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ieee.std_logic_1164.all;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455865" y="1894235"/>
            <a:ext cx="5145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entity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027365" y="1898997"/>
            <a:ext cx="4167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OR2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6503615" y="1894235"/>
            <a:ext cx="1378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646365" y="2072035"/>
            <a:ext cx="362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port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027365" y="2076797"/>
            <a:ext cx="4728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(x, y: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789365" y="2072035"/>
            <a:ext cx="1442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in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6979865" y="2076797"/>
            <a:ext cx="878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std_logic;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455865" y="2256185"/>
            <a:ext cx="5850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       F: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6084168" y="2251422"/>
            <a:ext cx="2725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mic Sans MS" pitchFamily="66" charset="0"/>
              </a:rPr>
              <a:t>out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6369918" y="2256185"/>
            <a:ext cx="8255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mic Sans MS" pitchFamily="66" charset="0"/>
              </a:rPr>
              <a:t>std_logic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7154415" y="2267620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);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5455865" y="2608610"/>
            <a:ext cx="3013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end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5741615" y="2613372"/>
            <a:ext cx="4696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OR2;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5455865" y="2965797"/>
            <a:ext cx="10772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architecture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6598865" y="2970560"/>
            <a:ext cx="769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behavior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7551365" y="2965797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of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7741865" y="2970560"/>
            <a:ext cx="4167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OR2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8218115" y="2965797"/>
            <a:ext cx="1378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is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5455865" y="3146772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begin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5646365" y="3322985"/>
            <a:ext cx="6476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process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6313115" y="3327747"/>
            <a:ext cx="4857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(x, y)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646365" y="3503960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begin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455865" y="3684935"/>
            <a:ext cx="6924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   F &lt;= x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6198952" y="3680172"/>
            <a:ext cx="1811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mic Sans MS" pitchFamily="66" charset="0"/>
              </a:rPr>
              <a:t>or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6389452" y="3684935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y;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auto">
          <a:xfrm>
            <a:off x="5646365" y="3859560"/>
            <a:ext cx="10275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end process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72" name="Rectangle 35"/>
          <p:cNvSpPr>
            <a:spLocks noChangeArrowheads="1"/>
          </p:cNvSpPr>
          <p:nvPr/>
        </p:nvSpPr>
        <p:spPr bwMode="auto">
          <a:xfrm>
            <a:off x="6694115" y="3865910"/>
            <a:ext cx="529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;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5455865" y="4037360"/>
            <a:ext cx="3013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end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5741615" y="4042122"/>
            <a:ext cx="8223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behavior;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0" y="4725144"/>
            <a:ext cx="500404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Describing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a custom function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's behavior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Desired function: f = c'*(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h+p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5004048" y="4721820"/>
            <a:ext cx="3528392" cy="1947540"/>
          </a:xfrm>
          <a:prstGeom prst="rect">
            <a:avLst/>
          </a:prstGeom>
          <a:solidFill>
            <a:srgbClr val="D4E0F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 sz="1400">
              <a:latin typeface="Comic Sans MS" pitchFamily="66" charset="0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5132636" y="4820245"/>
            <a:ext cx="10772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architecture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78" name="Rectangle 40"/>
          <p:cNvSpPr>
            <a:spLocks noChangeArrowheads="1"/>
          </p:cNvSpPr>
          <p:nvPr/>
        </p:nvSpPr>
        <p:spPr bwMode="auto">
          <a:xfrm>
            <a:off x="6277223" y="4825008"/>
            <a:ext cx="3606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beh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79" name="Rectangle 41"/>
          <p:cNvSpPr>
            <a:spLocks noChangeArrowheads="1"/>
          </p:cNvSpPr>
          <p:nvPr/>
        </p:nvSpPr>
        <p:spPr bwMode="auto">
          <a:xfrm>
            <a:off x="6753473" y="482024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of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0" name="Rectangle 42"/>
          <p:cNvSpPr>
            <a:spLocks noChangeArrowheads="1"/>
          </p:cNvSpPr>
          <p:nvPr/>
        </p:nvSpPr>
        <p:spPr bwMode="auto">
          <a:xfrm>
            <a:off x="6943973" y="4825008"/>
            <a:ext cx="1074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DoorOpener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8086973" y="4820245"/>
            <a:ext cx="1378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is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2" name="Rectangle 44"/>
          <p:cNvSpPr>
            <a:spLocks noChangeArrowheads="1"/>
          </p:cNvSpPr>
          <p:nvPr/>
        </p:nvSpPr>
        <p:spPr bwMode="auto">
          <a:xfrm>
            <a:off x="5132636" y="5018683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begin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5323136" y="5217120"/>
            <a:ext cx="6476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process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4" name="Rectangle 46"/>
          <p:cNvSpPr>
            <a:spLocks noChangeArrowheads="1"/>
          </p:cNvSpPr>
          <p:nvPr/>
        </p:nvSpPr>
        <p:spPr bwMode="auto">
          <a:xfrm>
            <a:off x="5989886" y="5221883"/>
            <a:ext cx="6299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(c, h, p)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5" name="Rectangle 47"/>
          <p:cNvSpPr>
            <a:spLocks noChangeArrowheads="1"/>
          </p:cNvSpPr>
          <p:nvPr/>
        </p:nvSpPr>
        <p:spPr bwMode="auto">
          <a:xfrm>
            <a:off x="5227886" y="5415558"/>
            <a:ext cx="5241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 begin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5132636" y="5618758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   f &lt;=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989886" y="5613995"/>
            <a:ext cx="2741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not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6277223" y="5618758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(c)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9" name="Rectangle 51"/>
          <p:cNvSpPr>
            <a:spLocks noChangeArrowheads="1"/>
          </p:cNvSpPr>
          <p:nvPr/>
        </p:nvSpPr>
        <p:spPr bwMode="auto">
          <a:xfrm>
            <a:off x="6658223" y="5613995"/>
            <a:ext cx="2997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mic Sans MS" pitchFamily="66" charset="0"/>
              </a:rPr>
              <a:t>and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90" name="Rectangle 52"/>
          <p:cNvSpPr>
            <a:spLocks noChangeArrowheads="1"/>
          </p:cNvSpPr>
          <p:nvPr/>
        </p:nvSpPr>
        <p:spPr bwMode="auto">
          <a:xfrm>
            <a:off x="6943973" y="5618758"/>
            <a:ext cx="2228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(h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91" name="Rectangle 53"/>
          <p:cNvSpPr>
            <a:spLocks noChangeArrowheads="1"/>
          </p:cNvSpPr>
          <p:nvPr/>
        </p:nvSpPr>
        <p:spPr bwMode="auto">
          <a:xfrm>
            <a:off x="7210142" y="5613995"/>
            <a:ext cx="1811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mic Sans MS" pitchFamily="66" charset="0"/>
              </a:rPr>
              <a:t>or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92" name="Rectangle 54"/>
          <p:cNvSpPr>
            <a:spLocks noChangeArrowheads="1"/>
          </p:cNvSpPr>
          <p:nvPr/>
        </p:nvSpPr>
        <p:spPr bwMode="auto">
          <a:xfrm>
            <a:off x="7400642" y="5618758"/>
            <a:ext cx="2677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p);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93" name="Rectangle 55"/>
          <p:cNvSpPr>
            <a:spLocks noChangeArrowheads="1"/>
          </p:cNvSpPr>
          <p:nvPr/>
        </p:nvSpPr>
        <p:spPr bwMode="auto">
          <a:xfrm>
            <a:off x="5323136" y="5812433"/>
            <a:ext cx="10275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end process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6372473" y="5817195"/>
            <a:ext cx="529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;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95" name="Rectangle 57"/>
          <p:cNvSpPr>
            <a:spLocks noChangeArrowheads="1"/>
          </p:cNvSpPr>
          <p:nvPr/>
        </p:nvSpPr>
        <p:spPr bwMode="auto">
          <a:xfrm>
            <a:off x="5132636" y="6010870"/>
            <a:ext cx="3013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mic Sans MS" pitchFamily="66" charset="0"/>
              </a:rPr>
              <a:t>end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96" name="Rectangle 58"/>
          <p:cNvSpPr>
            <a:spLocks noChangeArrowheads="1"/>
          </p:cNvSpPr>
          <p:nvPr/>
        </p:nvSpPr>
        <p:spPr bwMode="auto">
          <a:xfrm>
            <a:off x="5418386" y="6015633"/>
            <a:ext cx="4135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beh;</a:t>
            </a:r>
            <a:endParaRPr lang="en-US" sz="14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Testbenches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10600" cy="177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Testbench</a:t>
            </a:r>
            <a:endParaRPr kumimoji="0" lang="en-US" sz="2200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Assigns values to a system's inputs, check that system outputs correct values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 key use of HDLs is to simulate system to ensure design is correct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42656" y="4229100"/>
            <a:ext cx="19304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SystemToTest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86856" y="3429000"/>
            <a:ext cx="40894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latin typeface="Comic Sans MS" pitchFamily="66" charset="0"/>
              </a:rPr>
              <a:t>Testbench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15456" y="4229100"/>
            <a:ext cx="13589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omic Sans MS" pitchFamily="66" charset="0"/>
              </a:rPr>
              <a:t>Set input values, check output values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374356" y="45339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4374356" y="46736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374356" y="48133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4348956" y="53467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41540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Testbench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in VHDL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504" y="1219200"/>
            <a:ext cx="43307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Entity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 inputs or outputs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Declares component to test, declares signals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Instantiates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component, connects to signals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Process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writes input signals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checks output signal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Waits a small amount of time after writing input signals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Checks for correct output value using "assert" statement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384"/>
            <a:ext cx="4572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1442302" y="5080000"/>
            <a:ext cx="2374900" cy="1587500"/>
            <a:chOff x="1536" y="2880"/>
            <a:chExt cx="1496" cy="1000"/>
          </a:xfrm>
        </p:grpSpPr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2251" y="3161"/>
              <a:ext cx="707" cy="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SystemToTest</a:t>
              </a:r>
            </a:p>
          </p:txBody>
        </p:sp>
        <p:sp>
          <p:nvSpPr>
            <p:cNvPr id="12" name="Rectangle 79"/>
            <p:cNvSpPr>
              <a:spLocks noChangeArrowheads="1"/>
            </p:cNvSpPr>
            <p:nvPr/>
          </p:nvSpPr>
          <p:spPr bwMode="auto">
            <a:xfrm>
              <a:off x="1536" y="2880"/>
              <a:ext cx="1496" cy="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200">
                  <a:latin typeface="Comic Sans MS" pitchFamily="66" charset="0"/>
                </a:rPr>
                <a:t>Testbench</a:t>
              </a:r>
            </a:p>
          </p:txBody>
        </p:sp>
        <p:sp>
          <p:nvSpPr>
            <p:cNvPr id="13" name="Rectangle 80"/>
            <p:cNvSpPr>
              <a:spLocks noChangeArrowheads="1"/>
            </p:cNvSpPr>
            <p:nvPr/>
          </p:nvSpPr>
          <p:spPr bwMode="auto">
            <a:xfrm>
              <a:off x="1620" y="3161"/>
              <a:ext cx="497" cy="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Set input values, check output values</a:t>
              </a:r>
            </a:p>
          </p:txBody>
        </p:sp>
        <p:sp>
          <p:nvSpPr>
            <p:cNvPr id="14" name="Line 81"/>
            <p:cNvSpPr>
              <a:spLocks noChangeShapeType="1"/>
            </p:cNvSpPr>
            <p:nvPr/>
          </p:nvSpPr>
          <p:spPr bwMode="auto">
            <a:xfrm flipV="1">
              <a:off x="2117" y="3268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Line 82"/>
            <p:cNvSpPr>
              <a:spLocks noChangeShapeType="1"/>
            </p:cNvSpPr>
            <p:nvPr/>
          </p:nvSpPr>
          <p:spPr bwMode="auto">
            <a:xfrm flipV="1">
              <a:off x="2117" y="3318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Line 83"/>
            <p:cNvSpPr>
              <a:spLocks noChangeShapeType="1"/>
            </p:cNvSpPr>
            <p:nvPr/>
          </p:nvSpPr>
          <p:spPr bwMode="auto">
            <a:xfrm flipV="1">
              <a:off x="2117" y="3367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Line 84"/>
            <p:cNvSpPr>
              <a:spLocks noChangeShapeType="1"/>
            </p:cNvSpPr>
            <p:nvPr/>
          </p:nvSpPr>
          <p:spPr bwMode="auto">
            <a:xfrm flipH="1">
              <a:off x="2107" y="355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8" name="Text Box 87"/>
          <p:cNvSpPr txBox="1">
            <a:spLocks noChangeArrowheads="1"/>
          </p:cNvSpPr>
          <p:nvPr/>
        </p:nvSpPr>
        <p:spPr bwMode="auto">
          <a:xfrm>
            <a:off x="35496" y="5092700"/>
            <a:ext cx="1010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process</a:t>
            </a:r>
          </a:p>
        </p:txBody>
      </p:sp>
      <p:sp>
        <p:nvSpPr>
          <p:cNvPr id="19" name="Line 88"/>
          <p:cNvSpPr>
            <a:spLocks noChangeShapeType="1"/>
          </p:cNvSpPr>
          <p:nvPr/>
        </p:nvSpPr>
        <p:spPr bwMode="auto">
          <a:xfrm>
            <a:off x="718402" y="5448300"/>
            <a:ext cx="965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0" name="Text Box 89"/>
          <p:cNvSpPr txBox="1">
            <a:spLocks noChangeArrowheads="1"/>
          </p:cNvSpPr>
          <p:nvPr/>
        </p:nvSpPr>
        <p:spPr bwMode="auto">
          <a:xfrm>
            <a:off x="2857592" y="4686300"/>
            <a:ext cx="160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DoorOpener1</a:t>
            </a:r>
          </a:p>
        </p:txBody>
      </p:sp>
      <p:sp>
        <p:nvSpPr>
          <p:cNvPr id="21" name="Line 90"/>
          <p:cNvSpPr>
            <a:spLocks noChangeShapeType="1"/>
          </p:cNvSpPr>
          <p:nvPr/>
        </p:nvSpPr>
        <p:spPr bwMode="auto">
          <a:xfrm flipH="1">
            <a:off x="3436202" y="4978400"/>
            <a:ext cx="1778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Describing a Full-Adder in VHDL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38481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Entity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Declares inputs/outputs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Described behaviorally (could have been described structurally)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Process sensitive to inputs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Computes expressions, sets outputs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854325"/>
            <a:ext cx="5148064" cy="37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3928" y="1550988"/>
            <a:ext cx="23466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mic Sans MS" pitchFamily="66" charset="0"/>
              </a:rPr>
              <a:t>s = a </a:t>
            </a:r>
            <a:r>
              <a:rPr lang="en-US" sz="1600" dirty="0" err="1">
                <a:solidFill>
                  <a:schemeClr val="accent1"/>
                </a:solidFill>
                <a:latin typeface="Comic Sans MS" pitchFamily="66" charset="0"/>
              </a:rPr>
              <a:t>xor</a:t>
            </a:r>
            <a:r>
              <a:rPr lang="en-US" sz="1600" dirty="0">
                <a:solidFill>
                  <a:schemeClr val="accent1"/>
                </a:solidFill>
                <a:latin typeface="Comic Sans MS" pitchFamily="66" charset="0"/>
              </a:rPr>
              <a:t> b </a:t>
            </a:r>
            <a:r>
              <a:rPr lang="en-US" sz="1600" dirty="0" err="1">
                <a:solidFill>
                  <a:schemeClr val="accent1"/>
                </a:solidFill>
                <a:latin typeface="Comic Sans MS" pitchFamily="66" charset="0"/>
              </a:rPr>
              <a:t>xor</a:t>
            </a:r>
            <a:r>
              <a:rPr lang="en-US" sz="1600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mic Sans MS" pitchFamily="66" charset="0"/>
              </a:rPr>
              <a:t>ci</a:t>
            </a:r>
            <a:endParaRPr lang="en-US" sz="1600" dirty="0">
              <a:solidFill>
                <a:schemeClr val="accent1"/>
              </a:solidFill>
              <a:latin typeface="Comic Sans MS" pitchFamily="66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mic Sans MS" pitchFamily="66" charset="0"/>
              </a:rPr>
              <a:t>co = </a:t>
            </a:r>
            <a:r>
              <a:rPr lang="en-US" sz="1600" dirty="0" err="1">
                <a:solidFill>
                  <a:schemeClr val="accent1"/>
                </a:solidFill>
                <a:latin typeface="Comic Sans MS" pitchFamily="66" charset="0"/>
              </a:rPr>
              <a:t>bc</a:t>
            </a:r>
            <a:r>
              <a:rPr lang="en-US" sz="1600" dirty="0">
                <a:solidFill>
                  <a:schemeClr val="accent1"/>
                </a:solidFill>
                <a:latin typeface="Comic Sans MS" pitchFamily="66" charset="0"/>
              </a:rPr>
              <a:t> + ac + </a:t>
            </a:r>
            <a:r>
              <a:rPr lang="en-US" sz="1600" dirty="0" err="1">
                <a:solidFill>
                  <a:schemeClr val="accent1"/>
                </a:solidFill>
                <a:latin typeface="Comic Sans MS" pitchFamily="66" charset="0"/>
              </a:rPr>
              <a:t>ab</a:t>
            </a:r>
            <a:endParaRPr lang="en-US" sz="16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6629400" y="957263"/>
            <a:ext cx="2049463" cy="1867357"/>
            <a:chOff x="248" y="1547"/>
            <a:chExt cx="1811" cy="1826"/>
          </a:xfrm>
        </p:grpSpPr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287" y="1547"/>
              <a:ext cx="1772" cy="1826"/>
              <a:chOff x="2694" y="2274"/>
              <a:chExt cx="1772" cy="1826"/>
            </a:xfrm>
          </p:grpSpPr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3385" y="2494"/>
                <a:ext cx="47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3779" y="2494"/>
                <a:ext cx="47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610" y="2582"/>
                <a:ext cx="47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991" y="2582"/>
                <a:ext cx="47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2826" y="2672"/>
                <a:ext cx="46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3219" y="2672"/>
                <a:ext cx="47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694" y="2450"/>
                <a:ext cx="1772" cy="1394"/>
              </a:xfrm>
              <a:prstGeom prst="rect">
                <a:avLst/>
              </a:prstGeom>
              <a:noFill/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3804" y="2522"/>
                <a:ext cx="1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3635" y="2607"/>
                <a:ext cx="1" cy="19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4235" y="3188"/>
                <a:ext cx="1" cy="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410" y="2519"/>
                <a:ext cx="897" cy="350"/>
              </a:xfrm>
              <a:custGeom>
                <a:avLst/>
                <a:gdLst>
                  <a:gd name="T0" fmla="*/ 897 w 897"/>
                  <a:gd name="T1" fmla="*/ 350 h 350"/>
                  <a:gd name="T2" fmla="*/ 897 w 897"/>
                  <a:gd name="T3" fmla="*/ 0 h 350"/>
                  <a:gd name="T4" fmla="*/ 0 w 897"/>
                  <a:gd name="T5" fmla="*/ 0 h 350"/>
                  <a:gd name="T6" fmla="*/ 0 60000 65536"/>
                  <a:gd name="T7" fmla="*/ 0 60000 65536"/>
                  <a:gd name="T8" fmla="*/ 0 60000 65536"/>
                  <a:gd name="T9" fmla="*/ 0 w 897"/>
                  <a:gd name="T10" fmla="*/ 0 h 350"/>
                  <a:gd name="T11" fmla="*/ 897 w 897"/>
                  <a:gd name="T12" fmla="*/ 350 h 3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7" h="350">
                    <a:moveTo>
                      <a:pt x="897" y="350"/>
                    </a:moveTo>
                    <a:lnTo>
                      <a:pt x="897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851" y="2697"/>
                <a:ext cx="1315" cy="169"/>
              </a:xfrm>
              <a:custGeom>
                <a:avLst/>
                <a:gdLst>
                  <a:gd name="T0" fmla="*/ 1315 w 1315"/>
                  <a:gd name="T1" fmla="*/ 169 h 169"/>
                  <a:gd name="T2" fmla="*/ 1315 w 1315"/>
                  <a:gd name="T3" fmla="*/ 0 h 169"/>
                  <a:gd name="T4" fmla="*/ 0 w 1315"/>
                  <a:gd name="T5" fmla="*/ 0 h 169"/>
                  <a:gd name="T6" fmla="*/ 0 60000 65536"/>
                  <a:gd name="T7" fmla="*/ 0 60000 65536"/>
                  <a:gd name="T8" fmla="*/ 0 60000 65536"/>
                  <a:gd name="T9" fmla="*/ 0 w 1315"/>
                  <a:gd name="T10" fmla="*/ 0 h 169"/>
                  <a:gd name="T11" fmla="*/ 1315 w 1315"/>
                  <a:gd name="T12" fmla="*/ 169 h 1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5" h="169">
                    <a:moveTo>
                      <a:pt x="1315" y="169"/>
                    </a:moveTo>
                    <a:lnTo>
                      <a:pt x="1315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016" y="2607"/>
                <a:ext cx="1222" cy="259"/>
              </a:xfrm>
              <a:custGeom>
                <a:avLst/>
                <a:gdLst>
                  <a:gd name="T0" fmla="*/ 1222 w 1222"/>
                  <a:gd name="T1" fmla="*/ 259 h 259"/>
                  <a:gd name="T2" fmla="*/ 1222 w 1222"/>
                  <a:gd name="T3" fmla="*/ 0 h 259"/>
                  <a:gd name="T4" fmla="*/ 0 w 1222"/>
                  <a:gd name="T5" fmla="*/ 0 h 259"/>
                  <a:gd name="T6" fmla="*/ 0 60000 65536"/>
                  <a:gd name="T7" fmla="*/ 0 60000 65536"/>
                  <a:gd name="T8" fmla="*/ 0 60000 65536"/>
                  <a:gd name="T9" fmla="*/ 0 w 1222"/>
                  <a:gd name="T10" fmla="*/ 0 h 259"/>
                  <a:gd name="T11" fmla="*/ 1222 w 1222"/>
                  <a:gd name="T12" fmla="*/ 259 h 2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22" h="259">
                    <a:moveTo>
                      <a:pt x="1222" y="259"/>
                    </a:moveTo>
                    <a:lnTo>
                      <a:pt x="122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3410" y="2388"/>
                <a:ext cx="1" cy="4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3326" y="3188"/>
                <a:ext cx="1" cy="30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3241" y="2697"/>
                <a:ext cx="1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57" y="2804"/>
                <a:ext cx="337" cy="384"/>
              </a:xfrm>
              <a:custGeom>
                <a:avLst/>
                <a:gdLst>
                  <a:gd name="T0" fmla="*/ 0 w 108"/>
                  <a:gd name="T1" fmla="*/ 0 h 123"/>
                  <a:gd name="T2" fmla="*/ 0 w 108"/>
                  <a:gd name="T3" fmla="*/ 69 h 123"/>
                  <a:gd name="T4" fmla="*/ 54 w 108"/>
                  <a:gd name="T5" fmla="*/ 123 h 123"/>
                  <a:gd name="T6" fmla="*/ 108 w 108"/>
                  <a:gd name="T7" fmla="*/ 69 h 123"/>
                  <a:gd name="T8" fmla="*/ 108 w 108"/>
                  <a:gd name="T9" fmla="*/ 0 h 123"/>
                  <a:gd name="T10" fmla="*/ 0 w 108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23"/>
                  <a:gd name="T20" fmla="*/ 108 w 108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23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99"/>
                      <a:pt x="24" y="123"/>
                      <a:pt x="54" y="123"/>
                    </a:cubicBezTo>
                    <a:cubicBezTo>
                      <a:pt x="84" y="123"/>
                      <a:pt x="108" y="99"/>
                      <a:pt x="108" y="69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3016" y="2388"/>
                <a:ext cx="1" cy="4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932" y="3188"/>
                <a:ext cx="294" cy="291"/>
              </a:xfrm>
              <a:custGeom>
                <a:avLst/>
                <a:gdLst>
                  <a:gd name="T0" fmla="*/ 0 w 294"/>
                  <a:gd name="T1" fmla="*/ 0 h 291"/>
                  <a:gd name="T2" fmla="*/ 0 w 294"/>
                  <a:gd name="T3" fmla="*/ 169 h 291"/>
                  <a:gd name="T4" fmla="*/ 294 w 294"/>
                  <a:gd name="T5" fmla="*/ 169 h 291"/>
                  <a:gd name="T6" fmla="*/ 294 w 294"/>
                  <a:gd name="T7" fmla="*/ 291 h 2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"/>
                  <a:gd name="T13" fmla="*/ 0 h 291"/>
                  <a:gd name="T14" fmla="*/ 294 w 294"/>
                  <a:gd name="T15" fmla="*/ 291 h 2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" h="291">
                    <a:moveTo>
                      <a:pt x="0" y="0"/>
                    </a:moveTo>
                    <a:lnTo>
                      <a:pt x="0" y="169"/>
                    </a:lnTo>
                    <a:lnTo>
                      <a:pt x="294" y="169"/>
                    </a:lnTo>
                    <a:lnTo>
                      <a:pt x="294" y="29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432" y="3188"/>
                <a:ext cx="294" cy="288"/>
              </a:xfrm>
              <a:custGeom>
                <a:avLst/>
                <a:gdLst>
                  <a:gd name="T0" fmla="*/ 294 w 294"/>
                  <a:gd name="T1" fmla="*/ 0 h 288"/>
                  <a:gd name="T2" fmla="*/ 294 w 294"/>
                  <a:gd name="T3" fmla="*/ 169 h 288"/>
                  <a:gd name="T4" fmla="*/ 0 w 294"/>
                  <a:gd name="T5" fmla="*/ 169 h 288"/>
                  <a:gd name="T6" fmla="*/ 0 w 294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"/>
                  <a:gd name="T13" fmla="*/ 0 h 288"/>
                  <a:gd name="T14" fmla="*/ 294 w 29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" h="288">
                    <a:moveTo>
                      <a:pt x="294" y="0"/>
                    </a:moveTo>
                    <a:lnTo>
                      <a:pt x="294" y="169"/>
                    </a:lnTo>
                    <a:lnTo>
                      <a:pt x="0" y="169"/>
                    </a:lnTo>
                    <a:lnTo>
                      <a:pt x="0" y="2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2847" y="2388"/>
                <a:ext cx="1" cy="4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2763" y="2804"/>
                <a:ext cx="338" cy="384"/>
              </a:xfrm>
              <a:custGeom>
                <a:avLst/>
                <a:gdLst>
                  <a:gd name="T0" fmla="*/ 0 w 108"/>
                  <a:gd name="T1" fmla="*/ 0 h 123"/>
                  <a:gd name="T2" fmla="*/ 0 w 108"/>
                  <a:gd name="T3" fmla="*/ 69 h 123"/>
                  <a:gd name="T4" fmla="*/ 54 w 108"/>
                  <a:gd name="T5" fmla="*/ 123 h 123"/>
                  <a:gd name="T6" fmla="*/ 108 w 108"/>
                  <a:gd name="T7" fmla="*/ 69 h 123"/>
                  <a:gd name="T8" fmla="*/ 108 w 108"/>
                  <a:gd name="T9" fmla="*/ 0 h 123"/>
                  <a:gd name="T10" fmla="*/ 0 w 108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23"/>
                  <a:gd name="T20" fmla="*/ 108 w 108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23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99"/>
                      <a:pt x="24" y="123"/>
                      <a:pt x="54" y="123"/>
                    </a:cubicBezTo>
                    <a:cubicBezTo>
                      <a:pt x="84" y="123"/>
                      <a:pt x="108" y="99"/>
                      <a:pt x="108" y="69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4069" y="2850"/>
                <a:ext cx="332" cy="338"/>
              </a:xfrm>
              <a:custGeom>
                <a:avLst/>
                <a:gdLst>
                  <a:gd name="T0" fmla="*/ 53 w 106"/>
                  <a:gd name="T1" fmla="*/ 108 h 108"/>
                  <a:gd name="T2" fmla="*/ 0 w 106"/>
                  <a:gd name="T3" fmla="*/ 0 h 108"/>
                  <a:gd name="T4" fmla="*/ 52 w 106"/>
                  <a:gd name="T5" fmla="*/ 16 h 108"/>
                  <a:gd name="T6" fmla="*/ 54 w 106"/>
                  <a:gd name="T7" fmla="*/ 16 h 108"/>
                  <a:gd name="T8" fmla="*/ 106 w 106"/>
                  <a:gd name="T9" fmla="*/ 0 h 108"/>
                  <a:gd name="T10" fmla="*/ 53 w 106"/>
                  <a:gd name="T11" fmla="*/ 108 h 1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108"/>
                  <a:gd name="T20" fmla="*/ 106 w 106"/>
                  <a:gd name="T21" fmla="*/ 108 h 1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108">
                    <a:moveTo>
                      <a:pt x="53" y="108"/>
                    </a:moveTo>
                    <a:cubicBezTo>
                      <a:pt x="53" y="108"/>
                      <a:pt x="0" y="83"/>
                      <a:pt x="0" y="0"/>
                    </a:cubicBezTo>
                    <a:cubicBezTo>
                      <a:pt x="0" y="0"/>
                      <a:pt x="5" y="16"/>
                      <a:pt x="52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101" y="16"/>
                      <a:pt x="106" y="0"/>
                      <a:pt x="106" y="0"/>
                    </a:cubicBezTo>
                    <a:cubicBezTo>
                      <a:pt x="106" y="83"/>
                      <a:pt x="53" y="108"/>
                      <a:pt x="53" y="1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4069" y="2822"/>
                <a:ext cx="332" cy="50"/>
              </a:xfrm>
              <a:custGeom>
                <a:avLst/>
                <a:gdLst>
                  <a:gd name="T0" fmla="*/ 0 w 106"/>
                  <a:gd name="T1" fmla="*/ 0 h 16"/>
                  <a:gd name="T2" fmla="*/ 52 w 106"/>
                  <a:gd name="T3" fmla="*/ 16 h 16"/>
                  <a:gd name="T4" fmla="*/ 54 w 106"/>
                  <a:gd name="T5" fmla="*/ 16 h 16"/>
                  <a:gd name="T6" fmla="*/ 106 w 106"/>
                  <a:gd name="T7" fmla="*/ 0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"/>
                  <a:gd name="T13" fmla="*/ 0 h 16"/>
                  <a:gd name="T14" fmla="*/ 106 w 106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" h="16">
                    <a:moveTo>
                      <a:pt x="0" y="0"/>
                    </a:moveTo>
                    <a:cubicBezTo>
                      <a:pt x="0" y="0"/>
                      <a:pt x="5" y="16"/>
                      <a:pt x="52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101" y="16"/>
                      <a:pt x="106" y="0"/>
                      <a:pt x="106" y="0"/>
                    </a:cubicBezTo>
                  </a:path>
                </a:pathLst>
              </a:custGeom>
              <a:noFill/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3326" y="3779"/>
                <a:ext cx="1" cy="1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3160" y="3441"/>
                <a:ext cx="331" cy="338"/>
              </a:xfrm>
              <a:custGeom>
                <a:avLst/>
                <a:gdLst>
                  <a:gd name="T0" fmla="*/ 53 w 106"/>
                  <a:gd name="T1" fmla="*/ 108 h 108"/>
                  <a:gd name="T2" fmla="*/ 0 w 106"/>
                  <a:gd name="T3" fmla="*/ 0 h 108"/>
                  <a:gd name="T4" fmla="*/ 52 w 106"/>
                  <a:gd name="T5" fmla="*/ 16 h 108"/>
                  <a:gd name="T6" fmla="*/ 54 w 106"/>
                  <a:gd name="T7" fmla="*/ 16 h 108"/>
                  <a:gd name="T8" fmla="*/ 106 w 106"/>
                  <a:gd name="T9" fmla="*/ 0 h 108"/>
                  <a:gd name="T10" fmla="*/ 53 w 106"/>
                  <a:gd name="T11" fmla="*/ 108 h 1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108"/>
                  <a:gd name="T20" fmla="*/ 106 w 106"/>
                  <a:gd name="T21" fmla="*/ 108 h 1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108">
                    <a:moveTo>
                      <a:pt x="53" y="108"/>
                    </a:moveTo>
                    <a:cubicBezTo>
                      <a:pt x="53" y="108"/>
                      <a:pt x="0" y="83"/>
                      <a:pt x="0" y="0"/>
                    </a:cubicBezTo>
                    <a:cubicBezTo>
                      <a:pt x="0" y="0"/>
                      <a:pt x="5" y="16"/>
                      <a:pt x="52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101" y="16"/>
                      <a:pt x="106" y="0"/>
                      <a:pt x="106" y="0"/>
                    </a:cubicBezTo>
                    <a:cubicBezTo>
                      <a:pt x="106" y="83"/>
                      <a:pt x="53" y="108"/>
                      <a:pt x="53" y="1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3276" y="3904"/>
                <a:ext cx="75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3320" y="3904"/>
                <a:ext cx="7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o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3376" y="2274"/>
                <a:ext cx="116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ci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989" y="2274"/>
                <a:ext cx="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2826" y="2274"/>
                <a:ext cx="75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4221" y="3893"/>
                <a:ext cx="72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s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3551" y="2804"/>
                <a:ext cx="337" cy="384"/>
              </a:xfrm>
              <a:custGeom>
                <a:avLst/>
                <a:gdLst>
                  <a:gd name="T0" fmla="*/ 0 w 108"/>
                  <a:gd name="T1" fmla="*/ 0 h 123"/>
                  <a:gd name="T2" fmla="*/ 0 w 108"/>
                  <a:gd name="T3" fmla="*/ 69 h 123"/>
                  <a:gd name="T4" fmla="*/ 54 w 108"/>
                  <a:gd name="T5" fmla="*/ 123 h 123"/>
                  <a:gd name="T6" fmla="*/ 108 w 108"/>
                  <a:gd name="T7" fmla="*/ 69 h 123"/>
                  <a:gd name="T8" fmla="*/ 108 w 108"/>
                  <a:gd name="T9" fmla="*/ 0 h 123"/>
                  <a:gd name="T10" fmla="*/ 0 w 108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23"/>
                  <a:gd name="T20" fmla="*/ 108 w 108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23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99"/>
                      <a:pt x="24" y="123"/>
                      <a:pt x="54" y="123"/>
                    </a:cubicBezTo>
                    <a:cubicBezTo>
                      <a:pt x="84" y="123"/>
                      <a:pt x="108" y="99"/>
                      <a:pt x="108" y="69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248" y="2741"/>
              <a:ext cx="59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Full adder</a:t>
              </a:r>
            </a:p>
          </p:txBody>
        </p:sp>
      </p:grp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5334000" y="2222500"/>
            <a:ext cx="1016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  <a:noFill/>
        </p:spPr>
        <p:txBody>
          <a:bodyPr/>
          <a:lstStyle/>
          <a:p>
            <a:fld id="{28702219-60E4-4C16-9056-88C072DDD8B8}" type="slidenum">
              <a:rPr lang="en-US">
                <a:latin typeface="Comic Sans MS" pitchFamily="66" charset="0"/>
              </a:rPr>
              <a:pPr/>
              <a:t>9</a:t>
            </a:fld>
            <a:endParaRPr lang="en-US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6544"/>
            <a:ext cx="4055368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Describing a Carry-Ripple Adder in VHDL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219200"/>
            <a:ext cx="4427984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Entity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Declares inputs/outputs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Uses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std_logic_vector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for 4-bit inputs/outputs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Described structurally by composing four full-adders (could have been described behaviorally instead)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Declares full-adder component, instantiates four full-adders, connects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Note use of three internal signals for connecting carry-out of one stage to carry-in of next stage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4016"/>
            <a:ext cx="45720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2" name="Group 76"/>
          <p:cNvGrpSpPr>
            <a:grpSpLocks/>
          </p:cNvGrpSpPr>
          <p:nvPr/>
        </p:nvGrpSpPr>
        <p:grpSpPr bwMode="auto">
          <a:xfrm>
            <a:off x="616719" y="5085184"/>
            <a:ext cx="3451225" cy="1428293"/>
            <a:chOff x="2563" y="625"/>
            <a:chExt cx="2838" cy="1263"/>
          </a:xfrm>
        </p:grpSpPr>
        <p:sp>
          <p:nvSpPr>
            <p:cNvPr id="153" name="Line 5"/>
            <p:cNvSpPr>
              <a:spLocks noChangeShapeType="1"/>
            </p:cNvSpPr>
            <p:nvPr/>
          </p:nvSpPr>
          <p:spPr bwMode="auto">
            <a:xfrm>
              <a:off x="2697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4" name="Line 6"/>
            <p:cNvSpPr>
              <a:spLocks noChangeShapeType="1"/>
            </p:cNvSpPr>
            <p:nvPr/>
          </p:nvSpPr>
          <p:spPr bwMode="auto">
            <a:xfrm>
              <a:off x="2829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5" name="Freeform 7"/>
            <p:cNvSpPr>
              <a:spLocks/>
            </p:cNvSpPr>
            <p:nvPr/>
          </p:nvSpPr>
          <p:spPr bwMode="auto">
            <a:xfrm>
              <a:off x="2963" y="812"/>
              <a:ext cx="491" cy="863"/>
            </a:xfrm>
            <a:custGeom>
              <a:avLst/>
              <a:gdLst>
                <a:gd name="T0" fmla="*/ 491 w 491"/>
                <a:gd name="T1" fmla="*/ 709 h 863"/>
                <a:gd name="T2" fmla="*/ 491 w 491"/>
                <a:gd name="T3" fmla="*/ 863 h 863"/>
                <a:gd name="T4" fmla="*/ 250 w 491"/>
                <a:gd name="T5" fmla="*/ 863 h 863"/>
                <a:gd name="T6" fmla="*/ 250 w 491"/>
                <a:gd name="T7" fmla="*/ 0 h 863"/>
                <a:gd name="T8" fmla="*/ 0 w 491"/>
                <a:gd name="T9" fmla="*/ 0 h 863"/>
                <a:gd name="T10" fmla="*/ 0 w 491"/>
                <a:gd name="T11" fmla="*/ 153 h 8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1"/>
                <a:gd name="T19" fmla="*/ 0 h 863"/>
                <a:gd name="T20" fmla="*/ 491 w 491"/>
                <a:gd name="T21" fmla="*/ 863 h 8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1" h="863">
                  <a:moveTo>
                    <a:pt x="491" y="709"/>
                  </a:moveTo>
                  <a:lnTo>
                    <a:pt x="491" y="863"/>
                  </a:lnTo>
                  <a:lnTo>
                    <a:pt x="250" y="863"/>
                  </a:lnTo>
                  <a:lnTo>
                    <a:pt x="250" y="0"/>
                  </a:lnTo>
                  <a:lnTo>
                    <a:pt x="0" y="0"/>
                  </a:lnTo>
                  <a:lnTo>
                    <a:pt x="0" y="15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6" name="Freeform 8"/>
            <p:cNvSpPr>
              <a:spLocks/>
            </p:cNvSpPr>
            <p:nvPr/>
          </p:nvSpPr>
          <p:spPr bwMode="auto">
            <a:xfrm>
              <a:off x="4497" y="812"/>
              <a:ext cx="491" cy="863"/>
            </a:xfrm>
            <a:custGeom>
              <a:avLst/>
              <a:gdLst>
                <a:gd name="T0" fmla="*/ 491 w 491"/>
                <a:gd name="T1" fmla="*/ 709 h 863"/>
                <a:gd name="T2" fmla="*/ 491 w 491"/>
                <a:gd name="T3" fmla="*/ 863 h 863"/>
                <a:gd name="T4" fmla="*/ 250 w 491"/>
                <a:gd name="T5" fmla="*/ 863 h 863"/>
                <a:gd name="T6" fmla="*/ 250 w 491"/>
                <a:gd name="T7" fmla="*/ 0 h 863"/>
                <a:gd name="T8" fmla="*/ 0 w 491"/>
                <a:gd name="T9" fmla="*/ 0 h 863"/>
                <a:gd name="T10" fmla="*/ 0 w 491"/>
                <a:gd name="T11" fmla="*/ 153 h 8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1"/>
                <a:gd name="T19" fmla="*/ 0 h 863"/>
                <a:gd name="T20" fmla="*/ 491 w 491"/>
                <a:gd name="T21" fmla="*/ 863 h 8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1" h="863">
                  <a:moveTo>
                    <a:pt x="491" y="709"/>
                  </a:moveTo>
                  <a:lnTo>
                    <a:pt x="491" y="863"/>
                  </a:lnTo>
                  <a:lnTo>
                    <a:pt x="250" y="863"/>
                  </a:lnTo>
                  <a:lnTo>
                    <a:pt x="250" y="0"/>
                  </a:lnTo>
                  <a:lnTo>
                    <a:pt x="0" y="0"/>
                  </a:lnTo>
                  <a:lnTo>
                    <a:pt x="0" y="15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7" name="Freeform 9"/>
            <p:cNvSpPr>
              <a:spLocks/>
            </p:cNvSpPr>
            <p:nvPr/>
          </p:nvSpPr>
          <p:spPr bwMode="auto">
            <a:xfrm>
              <a:off x="3729" y="812"/>
              <a:ext cx="493" cy="863"/>
            </a:xfrm>
            <a:custGeom>
              <a:avLst/>
              <a:gdLst>
                <a:gd name="T0" fmla="*/ 493 w 493"/>
                <a:gd name="T1" fmla="*/ 709 h 863"/>
                <a:gd name="T2" fmla="*/ 493 w 493"/>
                <a:gd name="T3" fmla="*/ 863 h 863"/>
                <a:gd name="T4" fmla="*/ 250 w 493"/>
                <a:gd name="T5" fmla="*/ 863 h 863"/>
                <a:gd name="T6" fmla="*/ 250 w 493"/>
                <a:gd name="T7" fmla="*/ 0 h 863"/>
                <a:gd name="T8" fmla="*/ 0 w 493"/>
                <a:gd name="T9" fmla="*/ 0 h 863"/>
                <a:gd name="T10" fmla="*/ 0 w 493"/>
                <a:gd name="T11" fmla="*/ 153 h 8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3"/>
                <a:gd name="T19" fmla="*/ 0 h 863"/>
                <a:gd name="T20" fmla="*/ 493 w 493"/>
                <a:gd name="T21" fmla="*/ 863 h 8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3" h="863">
                  <a:moveTo>
                    <a:pt x="493" y="709"/>
                  </a:moveTo>
                  <a:lnTo>
                    <a:pt x="493" y="863"/>
                  </a:lnTo>
                  <a:lnTo>
                    <a:pt x="250" y="863"/>
                  </a:lnTo>
                  <a:lnTo>
                    <a:pt x="250" y="0"/>
                  </a:lnTo>
                  <a:lnTo>
                    <a:pt x="0" y="0"/>
                  </a:lnTo>
                  <a:lnTo>
                    <a:pt x="0" y="15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8" name="Line 10"/>
            <p:cNvSpPr>
              <a:spLocks noChangeShapeType="1"/>
            </p:cNvSpPr>
            <p:nvPr/>
          </p:nvSpPr>
          <p:spPr bwMode="auto">
            <a:xfrm>
              <a:off x="2697" y="1515"/>
              <a:ext cx="1" cy="22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>
              <a:off x="2966" y="1515"/>
              <a:ext cx="1" cy="22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0" name="Line 12"/>
            <p:cNvSpPr>
              <a:spLocks noChangeShapeType="1"/>
            </p:cNvSpPr>
            <p:nvPr/>
          </p:nvSpPr>
          <p:spPr bwMode="auto">
            <a:xfrm>
              <a:off x="5001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1" name="Line 13"/>
            <p:cNvSpPr>
              <a:spLocks noChangeShapeType="1"/>
            </p:cNvSpPr>
            <p:nvPr/>
          </p:nvSpPr>
          <p:spPr bwMode="auto">
            <a:xfrm>
              <a:off x="5135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5272" y="1515"/>
              <a:ext cx="1" cy="22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3" name="Line 15"/>
            <p:cNvSpPr>
              <a:spLocks noChangeShapeType="1"/>
            </p:cNvSpPr>
            <p:nvPr/>
          </p:nvSpPr>
          <p:spPr bwMode="auto">
            <a:xfrm>
              <a:off x="4226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4" name="Line 16"/>
            <p:cNvSpPr>
              <a:spLocks noChangeShapeType="1"/>
            </p:cNvSpPr>
            <p:nvPr/>
          </p:nvSpPr>
          <p:spPr bwMode="auto">
            <a:xfrm>
              <a:off x="4360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" name="Line 17"/>
            <p:cNvSpPr>
              <a:spLocks noChangeShapeType="1"/>
            </p:cNvSpPr>
            <p:nvPr/>
          </p:nvSpPr>
          <p:spPr bwMode="auto">
            <a:xfrm>
              <a:off x="4497" y="1515"/>
              <a:ext cx="1" cy="22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6" name="Line 18"/>
            <p:cNvSpPr>
              <a:spLocks noChangeShapeType="1"/>
            </p:cNvSpPr>
            <p:nvPr/>
          </p:nvSpPr>
          <p:spPr bwMode="auto">
            <a:xfrm>
              <a:off x="3460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7" name="Line 19"/>
            <p:cNvSpPr>
              <a:spLocks noChangeShapeType="1"/>
            </p:cNvSpPr>
            <p:nvPr/>
          </p:nvSpPr>
          <p:spPr bwMode="auto">
            <a:xfrm>
              <a:off x="3591" y="746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8" name="Line 20"/>
            <p:cNvSpPr>
              <a:spLocks noChangeShapeType="1"/>
            </p:cNvSpPr>
            <p:nvPr/>
          </p:nvSpPr>
          <p:spPr bwMode="auto">
            <a:xfrm>
              <a:off x="3729" y="1515"/>
              <a:ext cx="1" cy="22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9" name="Rectangle 21"/>
            <p:cNvSpPr>
              <a:spLocks noChangeArrowheads="1"/>
            </p:cNvSpPr>
            <p:nvPr/>
          </p:nvSpPr>
          <p:spPr bwMode="auto">
            <a:xfrm>
              <a:off x="2647" y="625"/>
              <a:ext cx="1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a3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0" name="Rectangle 22"/>
            <p:cNvSpPr>
              <a:spLocks noChangeArrowheads="1"/>
            </p:cNvSpPr>
            <p:nvPr/>
          </p:nvSpPr>
          <p:spPr bwMode="auto">
            <a:xfrm>
              <a:off x="2647" y="1387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1" name="Rectangle 23"/>
            <p:cNvSpPr>
              <a:spLocks noChangeArrowheads="1"/>
            </p:cNvSpPr>
            <p:nvPr/>
          </p:nvSpPr>
          <p:spPr bwMode="auto">
            <a:xfrm>
              <a:off x="2691" y="1387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2" name="Rectangle 24"/>
            <p:cNvSpPr>
              <a:spLocks noChangeArrowheads="1"/>
            </p:cNvSpPr>
            <p:nvPr/>
          </p:nvSpPr>
          <p:spPr bwMode="auto">
            <a:xfrm>
              <a:off x="2947" y="1387"/>
              <a:ext cx="5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3" name="Rectangle 25"/>
            <p:cNvSpPr>
              <a:spLocks noChangeArrowheads="1"/>
            </p:cNvSpPr>
            <p:nvPr/>
          </p:nvSpPr>
          <p:spPr bwMode="auto">
            <a:xfrm>
              <a:off x="2778" y="1186"/>
              <a:ext cx="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4" name="Rectangle 26"/>
            <p:cNvSpPr>
              <a:spLocks noChangeArrowheads="1"/>
            </p:cNvSpPr>
            <p:nvPr/>
          </p:nvSpPr>
          <p:spPr bwMode="auto">
            <a:xfrm>
              <a:off x="2820" y="1186"/>
              <a:ext cx="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2647" y="1748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6" name="Rectangle 28"/>
            <p:cNvSpPr>
              <a:spLocks noChangeArrowheads="1"/>
            </p:cNvSpPr>
            <p:nvPr/>
          </p:nvSpPr>
          <p:spPr bwMode="auto">
            <a:xfrm>
              <a:off x="2691" y="1748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7" name="Rectangle 29"/>
            <p:cNvSpPr>
              <a:spLocks noChangeArrowheads="1"/>
            </p:cNvSpPr>
            <p:nvPr/>
          </p:nvSpPr>
          <p:spPr bwMode="auto">
            <a:xfrm>
              <a:off x="2776" y="625"/>
              <a:ext cx="1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b3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8" name="Rectangle 30"/>
            <p:cNvSpPr>
              <a:spLocks noChangeArrowheads="1"/>
            </p:cNvSpPr>
            <p:nvPr/>
          </p:nvSpPr>
          <p:spPr bwMode="auto">
            <a:xfrm>
              <a:off x="3409" y="625"/>
              <a:ext cx="1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79" name="Rectangle 31"/>
            <p:cNvSpPr>
              <a:spLocks noChangeArrowheads="1"/>
            </p:cNvSpPr>
            <p:nvPr/>
          </p:nvSpPr>
          <p:spPr bwMode="auto">
            <a:xfrm>
              <a:off x="3538" y="625"/>
              <a:ext cx="1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b2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0" name="Rectangle 32"/>
            <p:cNvSpPr>
              <a:spLocks noChangeArrowheads="1"/>
            </p:cNvSpPr>
            <p:nvPr/>
          </p:nvSpPr>
          <p:spPr bwMode="auto">
            <a:xfrm>
              <a:off x="2922" y="1752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s3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1" name="Rectangle 33"/>
            <p:cNvSpPr>
              <a:spLocks noChangeArrowheads="1"/>
            </p:cNvSpPr>
            <p:nvPr/>
          </p:nvSpPr>
          <p:spPr bwMode="auto">
            <a:xfrm>
              <a:off x="3684" y="1752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s2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2" name="Rectangle 34"/>
            <p:cNvSpPr>
              <a:spLocks noChangeArrowheads="1"/>
            </p:cNvSpPr>
            <p:nvPr/>
          </p:nvSpPr>
          <p:spPr bwMode="auto">
            <a:xfrm>
              <a:off x="4451" y="1752"/>
              <a:ext cx="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s1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3" name="Rectangle 35"/>
            <p:cNvSpPr>
              <a:spLocks noChangeArrowheads="1"/>
            </p:cNvSpPr>
            <p:nvPr/>
          </p:nvSpPr>
          <p:spPr bwMode="auto">
            <a:xfrm>
              <a:off x="2929" y="982"/>
              <a:ext cx="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ci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4" name="Rectangle 36"/>
            <p:cNvSpPr>
              <a:spLocks noChangeArrowheads="1"/>
            </p:cNvSpPr>
            <p:nvPr/>
          </p:nvSpPr>
          <p:spPr bwMode="auto">
            <a:xfrm>
              <a:off x="2801" y="982"/>
              <a:ext cx="6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5" name="Rectangle 37"/>
            <p:cNvSpPr>
              <a:spLocks noChangeArrowheads="1"/>
            </p:cNvSpPr>
            <p:nvPr/>
          </p:nvSpPr>
          <p:spPr bwMode="auto">
            <a:xfrm>
              <a:off x="2667" y="982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800" dirty="0">
                <a:latin typeface="Comic Sans MS" pitchFamily="66" charset="0"/>
              </a:endParaRPr>
            </a:p>
          </p:txBody>
        </p:sp>
        <p:sp>
          <p:nvSpPr>
            <p:cNvPr id="186" name="Rectangle 38"/>
            <p:cNvSpPr>
              <a:spLocks noChangeArrowheads="1"/>
            </p:cNvSpPr>
            <p:nvPr/>
          </p:nvSpPr>
          <p:spPr bwMode="auto">
            <a:xfrm>
              <a:off x="3401" y="1387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7" name="Rectangle 39"/>
            <p:cNvSpPr>
              <a:spLocks noChangeArrowheads="1"/>
            </p:cNvSpPr>
            <p:nvPr/>
          </p:nvSpPr>
          <p:spPr bwMode="auto">
            <a:xfrm>
              <a:off x="3445" y="1387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8" name="Rectangle 40"/>
            <p:cNvSpPr>
              <a:spLocks noChangeArrowheads="1"/>
            </p:cNvSpPr>
            <p:nvPr/>
          </p:nvSpPr>
          <p:spPr bwMode="auto">
            <a:xfrm>
              <a:off x="3703" y="1387"/>
              <a:ext cx="5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89" name="Rectangle 41"/>
            <p:cNvSpPr>
              <a:spLocks noChangeArrowheads="1"/>
            </p:cNvSpPr>
            <p:nvPr/>
          </p:nvSpPr>
          <p:spPr bwMode="auto">
            <a:xfrm>
              <a:off x="3533" y="1186"/>
              <a:ext cx="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0" name="Rectangle 42"/>
            <p:cNvSpPr>
              <a:spLocks noChangeArrowheads="1"/>
            </p:cNvSpPr>
            <p:nvPr/>
          </p:nvSpPr>
          <p:spPr bwMode="auto">
            <a:xfrm>
              <a:off x="3573" y="1186"/>
              <a:ext cx="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1" name="Rectangle 43"/>
            <p:cNvSpPr>
              <a:spLocks noChangeArrowheads="1"/>
            </p:cNvSpPr>
            <p:nvPr/>
          </p:nvSpPr>
          <p:spPr bwMode="auto">
            <a:xfrm>
              <a:off x="3683" y="982"/>
              <a:ext cx="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ci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2" name="Rectangle 44"/>
            <p:cNvSpPr>
              <a:spLocks noChangeArrowheads="1"/>
            </p:cNvSpPr>
            <p:nvPr/>
          </p:nvSpPr>
          <p:spPr bwMode="auto">
            <a:xfrm>
              <a:off x="3555" y="982"/>
              <a:ext cx="6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3" name="Rectangle 45"/>
            <p:cNvSpPr>
              <a:spLocks noChangeArrowheads="1"/>
            </p:cNvSpPr>
            <p:nvPr/>
          </p:nvSpPr>
          <p:spPr bwMode="auto">
            <a:xfrm>
              <a:off x="3422" y="982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4" name="Rectangle 46"/>
            <p:cNvSpPr>
              <a:spLocks noChangeArrowheads="1"/>
            </p:cNvSpPr>
            <p:nvPr/>
          </p:nvSpPr>
          <p:spPr bwMode="auto">
            <a:xfrm>
              <a:off x="4180" y="625"/>
              <a:ext cx="10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5" name="Rectangle 47"/>
            <p:cNvSpPr>
              <a:spLocks noChangeArrowheads="1"/>
            </p:cNvSpPr>
            <p:nvPr/>
          </p:nvSpPr>
          <p:spPr bwMode="auto">
            <a:xfrm>
              <a:off x="4308" y="625"/>
              <a:ext cx="1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6" name="Rectangle 48"/>
            <p:cNvSpPr>
              <a:spLocks noChangeArrowheads="1"/>
            </p:cNvSpPr>
            <p:nvPr/>
          </p:nvSpPr>
          <p:spPr bwMode="auto">
            <a:xfrm>
              <a:off x="4173" y="1387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4216" y="1387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8" name="Rectangle 50"/>
            <p:cNvSpPr>
              <a:spLocks noChangeArrowheads="1"/>
            </p:cNvSpPr>
            <p:nvPr/>
          </p:nvSpPr>
          <p:spPr bwMode="auto">
            <a:xfrm>
              <a:off x="4472" y="1387"/>
              <a:ext cx="5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99" name="Rectangle 51"/>
            <p:cNvSpPr>
              <a:spLocks noChangeArrowheads="1"/>
            </p:cNvSpPr>
            <p:nvPr/>
          </p:nvSpPr>
          <p:spPr bwMode="auto">
            <a:xfrm>
              <a:off x="4304" y="1186"/>
              <a:ext cx="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0" name="Rectangle 52"/>
            <p:cNvSpPr>
              <a:spLocks noChangeArrowheads="1"/>
            </p:cNvSpPr>
            <p:nvPr/>
          </p:nvSpPr>
          <p:spPr bwMode="auto">
            <a:xfrm>
              <a:off x="4345" y="1186"/>
              <a:ext cx="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1" name="Rectangle 53"/>
            <p:cNvSpPr>
              <a:spLocks noChangeArrowheads="1"/>
            </p:cNvSpPr>
            <p:nvPr/>
          </p:nvSpPr>
          <p:spPr bwMode="auto">
            <a:xfrm>
              <a:off x="4455" y="982"/>
              <a:ext cx="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ci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4327" y="982"/>
              <a:ext cx="6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3" name="Rectangle 55"/>
            <p:cNvSpPr>
              <a:spLocks noChangeArrowheads="1"/>
            </p:cNvSpPr>
            <p:nvPr/>
          </p:nvSpPr>
          <p:spPr bwMode="auto">
            <a:xfrm>
              <a:off x="4193" y="982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4" name="Rectangle 56"/>
            <p:cNvSpPr>
              <a:spLocks noChangeArrowheads="1"/>
            </p:cNvSpPr>
            <p:nvPr/>
          </p:nvSpPr>
          <p:spPr bwMode="auto">
            <a:xfrm>
              <a:off x="5230" y="1752"/>
              <a:ext cx="1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s0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5" name="Rectangle 57"/>
            <p:cNvSpPr>
              <a:spLocks noChangeArrowheads="1"/>
            </p:cNvSpPr>
            <p:nvPr/>
          </p:nvSpPr>
          <p:spPr bwMode="auto">
            <a:xfrm>
              <a:off x="4947" y="625"/>
              <a:ext cx="1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a0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6" name="Rectangle 58"/>
            <p:cNvSpPr>
              <a:spLocks noChangeArrowheads="1"/>
            </p:cNvSpPr>
            <p:nvPr/>
          </p:nvSpPr>
          <p:spPr bwMode="auto">
            <a:xfrm>
              <a:off x="5088" y="625"/>
              <a:ext cx="1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b0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7" name="Rectangle 59"/>
            <p:cNvSpPr>
              <a:spLocks noChangeArrowheads="1"/>
            </p:cNvSpPr>
            <p:nvPr/>
          </p:nvSpPr>
          <p:spPr bwMode="auto">
            <a:xfrm>
              <a:off x="5235" y="625"/>
              <a:ext cx="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ci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8" name="Rectangle 60"/>
            <p:cNvSpPr>
              <a:spLocks noChangeArrowheads="1"/>
            </p:cNvSpPr>
            <p:nvPr/>
          </p:nvSpPr>
          <p:spPr bwMode="auto">
            <a:xfrm>
              <a:off x="4930" y="1387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09" name="Rectangle 61"/>
            <p:cNvSpPr>
              <a:spLocks noChangeArrowheads="1"/>
            </p:cNvSpPr>
            <p:nvPr/>
          </p:nvSpPr>
          <p:spPr bwMode="auto">
            <a:xfrm>
              <a:off x="4974" y="1387"/>
              <a:ext cx="5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o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10" name="Rectangle 62"/>
            <p:cNvSpPr>
              <a:spLocks noChangeArrowheads="1"/>
            </p:cNvSpPr>
            <p:nvPr/>
          </p:nvSpPr>
          <p:spPr bwMode="auto">
            <a:xfrm>
              <a:off x="5252" y="1387"/>
              <a:ext cx="5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s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11" name="Rectangle 63"/>
            <p:cNvSpPr>
              <a:spLocks noChangeArrowheads="1"/>
            </p:cNvSpPr>
            <p:nvPr/>
          </p:nvSpPr>
          <p:spPr bwMode="auto">
            <a:xfrm>
              <a:off x="5082" y="1187"/>
              <a:ext cx="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F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12" name="Rectangle 64"/>
            <p:cNvSpPr>
              <a:spLocks noChangeArrowheads="1"/>
            </p:cNvSpPr>
            <p:nvPr/>
          </p:nvSpPr>
          <p:spPr bwMode="auto">
            <a:xfrm>
              <a:off x="5124" y="1187"/>
              <a:ext cx="7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13" name="Rectangle 65"/>
            <p:cNvSpPr>
              <a:spLocks noChangeArrowheads="1"/>
            </p:cNvSpPr>
            <p:nvPr/>
          </p:nvSpPr>
          <p:spPr bwMode="auto">
            <a:xfrm>
              <a:off x="5233" y="982"/>
              <a:ext cx="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ci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14" name="Rectangle 66"/>
            <p:cNvSpPr>
              <a:spLocks noChangeArrowheads="1"/>
            </p:cNvSpPr>
            <p:nvPr/>
          </p:nvSpPr>
          <p:spPr bwMode="auto">
            <a:xfrm>
              <a:off x="5105" y="982"/>
              <a:ext cx="6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b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15" name="Rectangle 67"/>
            <p:cNvSpPr>
              <a:spLocks noChangeArrowheads="1"/>
            </p:cNvSpPr>
            <p:nvPr/>
          </p:nvSpPr>
          <p:spPr bwMode="auto">
            <a:xfrm>
              <a:off x="4972" y="982"/>
              <a:ext cx="5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216" name="Rectangle 71"/>
            <p:cNvSpPr>
              <a:spLocks noChangeArrowheads="1"/>
            </p:cNvSpPr>
            <p:nvPr/>
          </p:nvSpPr>
          <p:spPr bwMode="auto">
            <a:xfrm>
              <a:off x="2563" y="965"/>
              <a:ext cx="534" cy="550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7" name="Rectangle 72"/>
            <p:cNvSpPr>
              <a:spLocks noChangeArrowheads="1"/>
            </p:cNvSpPr>
            <p:nvPr/>
          </p:nvSpPr>
          <p:spPr bwMode="auto">
            <a:xfrm>
              <a:off x="4866" y="965"/>
              <a:ext cx="535" cy="550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8" name="Rectangle 73"/>
            <p:cNvSpPr>
              <a:spLocks noChangeArrowheads="1"/>
            </p:cNvSpPr>
            <p:nvPr/>
          </p:nvSpPr>
          <p:spPr bwMode="auto">
            <a:xfrm>
              <a:off x="4091" y="965"/>
              <a:ext cx="535" cy="550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9" name="Rectangle 74"/>
            <p:cNvSpPr>
              <a:spLocks noChangeArrowheads="1"/>
            </p:cNvSpPr>
            <p:nvPr/>
          </p:nvSpPr>
          <p:spPr bwMode="auto">
            <a:xfrm>
              <a:off x="3325" y="965"/>
              <a:ext cx="535" cy="550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>
              <a:off x="5269" y="753"/>
              <a:ext cx="1" cy="219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221" name="Text Box 77"/>
          <p:cNvSpPr txBox="1">
            <a:spLocks noChangeArrowheads="1"/>
          </p:cNvSpPr>
          <p:nvPr/>
        </p:nvSpPr>
        <p:spPr bwMode="auto">
          <a:xfrm>
            <a:off x="3224981" y="6212309"/>
            <a:ext cx="490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co1</a:t>
            </a:r>
          </a:p>
        </p:txBody>
      </p:sp>
      <p:sp>
        <p:nvSpPr>
          <p:cNvPr id="222" name="Text Box 78"/>
          <p:cNvSpPr txBox="1">
            <a:spLocks noChangeArrowheads="1"/>
          </p:cNvSpPr>
          <p:nvPr/>
        </p:nvSpPr>
        <p:spPr bwMode="auto">
          <a:xfrm>
            <a:off x="2323281" y="6237709"/>
            <a:ext cx="522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co2</a:t>
            </a:r>
          </a:p>
        </p:txBody>
      </p:sp>
      <p:sp>
        <p:nvSpPr>
          <p:cNvPr id="223" name="Text Box 79"/>
          <p:cNvSpPr txBox="1">
            <a:spLocks noChangeArrowheads="1"/>
          </p:cNvSpPr>
          <p:nvPr/>
        </p:nvSpPr>
        <p:spPr bwMode="auto">
          <a:xfrm>
            <a:off x="1332681" y="6263109"/>
            <a:ext cx="522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co3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909</Words>
  <Application>Microsoft Office PowerPoint</Application>
  <PresentationFormat>Ekran Gösterisi (4:3)</PresentationFormat>
  <Paragraphs>272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Hardware Description  Languages</vt:lpstr>
      <vt:lpstr>Introduction</vt:lpstr>
      <vt:lpstr>Computer-Readable Textual Language for Describing Hardware Circuits: HDLs</vt:lpstr>
      <vt:lpstr>Describing Structure in VHDL</vt:lpstr>
      <vt:lpstr>Describing Combinational Behavior in VHDL</vt:lpstr>
      <vt:lpstr>Testbenches</vt:lpstr>
      <vt:lpstr>Testbench in VHDL</vt:lpstr>
      <vt:lpstr>Describing a Full-Adder in VHDL</vt:lpstr>
      <vt:lpstr>Describing a Carry-Ripple Adder in VHDL</vt:lpstr>
      <vt:lpstr>Describing a 4-bit Register in VHDL</vt:lpstr>
      <vt:lpstr>Describing an  Up-Counter in VHDL</vt:lpstr>
      <vt:lpstr>Describing an Oscillator in VHDL</vt:lpstr>
      <vt:lpstr>Describing a Controller in VHDL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wsn</cp:lastModifiedBy>
  <cp:revision>106</cp:revision>
  <dcterms:created xsi:type="dcterms:W3CDTF">2013-12-08T10:56:10Z</dcterms:created>
  <dcterms:modified xsi:type="dcterms:W3CDTF">2014-03-02T12:25:04Z</dcterms:modified>
</cp:coreProperties>
</file>