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7" r:id="rId6"/>
    <p:sldId id="262" r:id="rId7"/>
    <p:sldId id="263" r:id="rId8"/>
    <p:sldId id="264" r:id="rId9"/>
    <p:sldId id="268" r:id="rId10"/>
    <p:sldId id="269" r:id="rId11"/>
    <p:sldId id="271" r:id="rId12"/>
    <p:sldId id="266" r:id="rId1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7C85D-A534-4DD7-B530-5CE50D166F54}" type="datetimeFigureOut">
              <a:rPr lang="tr-TR" smtClean="0"/>
              <a:pPr/>
              <a:t>04.03.2014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45E0B-6016-4477-8EDB-22A7E0CF379B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04.03.2014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04.03.2014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04.03.2014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04.03.2014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04.03.2014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04.03.2014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04.03.2014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04.03.2014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04.03.2014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04.03.2014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04.03.2014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620FD-3118-4A75-AF3B-E916D07C1C78}" type="datetimeFigureOut">
              <a:rPr lang="tr-TR" smtClean="0"/>
              <a:pPr/>
              <a:t>04.03.2014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c/c2/Bardeen_Shockley_Brattain_1948.JPG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hyperlink" Target="http://en.wikipedia.org/wiki/Nobel_Prize_in_Physics" TargetMode="Externa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7772400" cy="3384376"/>
          </a:xfrm>
        </p:spPr>
        <p:txBody>
          <a:bodyPr>
            <a:noAutofit/>
          </a:bodyPr>
          <a:lstStyle/>
          <a:p>
            <a:r>
              <a:rPr lang="tr-TR" sz="8000" dirty="0" err="1" smtClean="0">
                <a:solidFill>
                  <a:schemeClr val="tx2"/>
                </a:solidFill>
                <a:latin typeface="Comic Sans MS" pitchFamily="66" charset="0"/>
              </a:rPr>
              <a:t>Introduction</a:t>
            </a:r>
            <a:endParaRPr lang="tr-TR" sz="800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Line 4"/>
          <p:cNvSpPr>
            <a:spLocks noChangeShapeType="1"/>
          </p:cNvSpPr>
          <p:nvPr/>
        </p:nvSpPr>
        <p:spPr bwMode="auto">
          <a:xfrm>
            <a:off x="439738" y="2667397"/>
            <a:ext cx="4762" cy="34226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8" name="Freeform 5"/>
          <p:cNvSpPr>
            <a:spLocks/>
          </p:cNvSpPr>
          <p:nvPr/>
        </p:nvSpPr>
        <p:spPr bwMode="auto">
          <a:xfrm>
            <a:off x="352425" y="2483247"/>
            <a:ext cx="176213" cy="300037"/>
          </a:xfrm>
          <a:custGeom>
            <a:avLst/>
            <a:gdLst/>
            <a:ahLst/>
            <a:cxnLst>
              <a:cxn ang="0">
                <a:pos x="48" y="78"/>
              </a:cxn>
              <a:cxn ang="0">
                <a:pos x="24" y="0"/>
              </a:cxn>
              <a:cxn ang="0">
                <a:pos x="0" y="78"/>
              </a:cxn>
              <a:cxn ang="0">
                <a:pos x="24" y="54"/>
              </a:cxn>
              <a:cxn ang="0">
                <a:pos x="48" y="78"/>
              </a:cxn>
            </a:cxnLst>
            <a:rect l="0" t="0" r="r" b="b"/>
            <a:pathLst>
              <a:path w="48" h="78">
                <a:moveTo>
                  <a:pt x="48" y="78"/>
                </a:moveTo>
                <a:lnTo>
                  <a:pt x="24" y="0"/>
                </a:lnTo>
                <a:lnTo>
                  <a:pt x="0" y="78"/>
                </a:lnTo>
                <a:lnTo>
                  <a:pt x="24" y="54"/>
                </a:lnTo>
                <a:lnTo>
                  <a:pt x="48" y="78"/>
                </a:lnTo>
                <a:close/>
              </a:path>
            </a:pathLst>
          </a:custGeom>
          <a:solidFill>
            <a:schemeClr val="accent2"/>
          </a:solidFill>
          <a:ln w="28575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9" name="Line 6"/>
          <p:cNvSpPr>
            <a:spLocks noChangeShapeType="1"/>
          </p:cNvSpPr>
          <p:nvPr/>
        </p:nvSpPr>
        <p:spPr bwMode="auto">
          <a:xfrm>
            <a:off x="439738" y="6090047"/>
            <a:ext cx="5969000" cy="31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0" name="Freeform 7"/>
          <p:cNvSpPr>
            <a:spLocks/>
          </p:cNvSpPr>
          <p:nvPr/>
        </p:nvSpPr>
        <p:spPr bwMode="auto">
          <a:xfrm>
            <a:off x="6299200" y="5997972"/>
            <a:ext cx="307975" cy="184150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84" y="24"/>
              </a:cxn>
              <a:cxn ang="0">
                <a:pos x="0" y="0"/>
              </a:cxn>
              <a:cxn ang="0">
                <a:pos x="24" y="24"/>
              </a:cxn>
              <a:cxn ang="0">
                <a:pos x="0" y="48"/>
              </a:cxn>
            </a:cxnLst>
            <a:rect l="0" t="0" r="r" b="b"/>
            <a:pathLst>
              <a:path w="84" h="48">
                <a:moveTo>
                  <a:pt x="0" y="48"/>
                </a:moveTo>
                <a:lnTo>
                  <a:pt x="84" y="24"/>
                </a:lnTo>
                <a:lnTo>
                  <a:pt x="0" y="0"/>
                </a:lnTo>
                <a:lnTo>
                  <a:pt x="24" y="24"/>
                </a:lnTo>
                <a:lnTo>
                  <a:pt x="0" y="48"/>
                </a:lnTo>
                <a:close/>
              </a:path>
            </a:pathLst>
          </a:custGeom>
          <a:solidFill>
            <a:schemeClr val="accent2"/>
          </a:solidFill>
          <a:ln w="28575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1" name="Freeform 8"/>
          <p:cNvSpPr>
            <a:spLocks/>
          </p:cNvSpPr>
          <p:nvPr/>
        </p:nvSpPr>
        <p:spPr bwMode="auto">
          <a:xfrm>
            <a:off x="657225" y="3973909"/>
            <a:ext cx="1752600" cy="1409700"/>
          </a:xfrm>
          <a:custGeom>
            <a:avLst/>
            <a:gdLst/>
            <a:ahLst/>
            <a:cxnLst>
              <a:cxn ang="0">
                <a:pos x="0" y="864"/>
              </a:cxn>
              <a:cxn ang="0">
                <a:pos x="192" y="864"/>
              </a:cxn>
              <a:cxn ang="0">
                <a:pos x="432" y="720"/>
              </a:cxn>
              <a:cxn ang="0">
                <a:pos x="576" y="288"/>
              </a:cxn>
              <a:cxn ang="0">
                <a:pos x="768" y="48"/>
              </a:cxn>
              <a:cxn ang="0">
                <a:pos x="1104" y="0"/>
              </a:cxn>
            </a:cxnLst>
            <a:rect l="0" t="0" r="r" b="b"/>
            <a:pathLst>
              <a:path w="1104" h="888">
                <a:moveTo>
                  <a:pt x="0" y="864"/>
                </a:moveTo>
                <a:cubicBezTo>
                  <a:pt x="60" y="876"/>
                  <a:pt x="120" y="888"/>
                  <a:pt x="192" y="864"/>
                </a:cubicBezTo>
                <a:cubicBezTo>
                  <a:pt x="264" y="840"/>
                  <a:pt x="368" y="816"/>
                  <a:pt x="432" y="720"/>
                </a:cubicBezTo>
                <a:cubicBezTo>
                  <a:pt x="496" y="624"/>
                  <a:pt x="520" y="400"/>
                  <a:pt x="576" y="288"/>
                </a:cubicBezTo>
                <a:cubicBezTo>
                  <a:pt x="632" y="176"/>
                  <a:pt x="680" y="96"/>
                  <a:pt x="768" y="48"/>
                </a:cubicBezTo>
                <a:cubicBezTo>
                  <a:pt x="856" y="0"/>
                  <a:pt x="1008" y="16"/>
                  <a:pt x="1104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92" name="Text Box 9"/>
          <p:cNvSpPr txBox="1">
            <a:spLocks noChangeArrowheads="1"/>
          </p:cNvSpPr>
          <p:nvPr/>
        </p:nvSpPr>
        <p:spPr bwMode="auto">
          <a:xfrm>
            <a:off x="504825" y="1916509"/>
            <a:ext cx="2719388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Lucida Sans Unicode" pitchFamily="34" charset="0"/>
              </a:rPr>
              <a:t>Results</a:t>
            </a:r>
          </a:p>
          <a:p>
            <a:r>
              <a:rPr lang="en-US" sz="2000">
                <a:solidFill>
                  <a:schemeClr val="accent2"/>
                </a:solidFill>
                <a:latin typeface="Lucida Sans Unicode" pitchFamily="34" charset="0"/>
              </a:rPr>
              <a:t>(design productivity)</a:t>
            </a:r>
          </a:p>
        </p:txBody>
      </p:sp>
      <p:sp>
        <p:nvSpPr>
          <p:cNvPr id="93" name="Text Box 10"/>
          <p:cNvSpPr txBox="1">
            <a:spLocks noChangeArrowheads="1"/>
          </p:cNvSpPr>
          <p:nvPr/>
        </p:nvSpPr>
        <p:spPr bwMode="auto">
          <a:xfrm>
            <a:off x="6176963" y="6183709"/>
            <a:ext cx="2176462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Lucida Sans Unicode" pitchFamily="34" charset="0"/>
              </a:rPr>
              <a:t>Effort</a:t>
            </a:r>
          </a:p>
          <a:p>
            <a:r>
              <a:rPr lang="en-US" sz="2000">
                <a:solidFill>
                  <a:schemeClr val="accent2"/>
                </a:solidFill>
                <a:latin typeface="Lucida Sans Unicode" pitchFamily="34" charset="0"/>
              </a:rPr>
              <a:t>(EDA tool effort)</a:t>
            </a:r>
          </a:p>
        </p:txBody>
      </p:sp>
      <p:grpSp>
        <p:nvGrpSpPr>
          <p:cNvPr id="94" name="Group 12"/>
          <p:cNvGrpSpPr>
            <a:grpSpLocks/>
          </p:cNvGrpSpPr>
          <p:nvPr/>
        </p:nvGrpSpPr>
        <p:grpSpPr bwMode="auto">
          <a:xfrm>
            <a:off x="1487488" y="4934347"/>
            <a:ext cx="7262812" cy="868362"/>
            <a:chOff x="1099" y="2669"/>
            <a:chExt cx="4575" cy="547"/>
          </a:xfrm>
        </p:grpSpPr>
        <p:grpSp>
          <p:nvGrpSpPr>
            <p:cNvPr id="95" name="Group 13"/>
            <p:cNvGrpSpPr>
              <a:grpSpLocks/>
            </p:cNvGrpSpPr>
            <p:nvPr/>
          </p:nvGrpSpPr>
          <p:grpSpPr bwMode="auto">
            <a:xfrm>
              <a:off x="1099" y="2669"/>
              <a:ext cx="581" cy="547"/>
              <a:chOff x="1147" y="2669"/>
              <a:chExt cx="208" cy="262"/>
            </a:xfrm>
          </p:grpSpPr>
          <p:sp>
            <p:nvSpPr>
              <p:cNvPr id="97" name="Rectangle 14"/>
              <p:cNvSpPr>
                <a:spLocks noChangeArrowheads="1"/>
              </p:cNvSpPr>
              <p:nvPr/>
            </p:nvSpPr>
            <p:spPr bwMode="auto">
              <a:xfrm>
                <a:off x="1147" y="2669"/>
                <a:ext cx="208" cy="262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8" name="Rectangle 15"/>
              <p:cNvSpPr>
                <a:spLocks noChangeArrowheads="1"/>
              </p:cNvSpPr>
              <p:nvPr/>
            </p:nvSpPr>
            <p:spPr bwMode="auto">
              <a:xfrm>
                <a:off x="1258" y="2756"/>
                <a:ext cx="14" cy="102"/>
              </a:xfrm>
              <a:prstGeom prst="rect">
                <a:avLst/>
              </a:prstGeom>
              <a:solidFill>
                <a:srgbClr val="00DFCA"/>
              </a:solidFill>
              <a:ln w="0">
                <a:solidFill>
                  <a:srgbClr val="00DFCA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9" name="Rectangle 16"/>
              <p:cNvSpPr>
                <a:spLocks noChangeArrowheads="1"/>
              </p:cNvSpPr>
              <p:nvPr/>
            </p:nvSpPr>
            <p:spPr bwMode="auto">
              <a:xfrm>
                <a:off x="1258" y="2785"/>
                <a:ext cx="83" cy="29"/>
              </a:xfrm>
              <a:prstGeom prst="rect">
                <a:avLst/>
              </a:prstGeom>
              <a:solidFill>
                <a:srgbClr val="00DFCA"/>
              </a:solidFill>
              <a:ln w="0">
                <a:solidFill>
                  <a:srgbClr val="00DFCA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0" name="Rectangle 17"/>
              <p:cNvSpPr>
                <a:spLocks noChangeArrowheads="1"/>
              </p:cNvSpPr>
              <p:nvPr/>
            </p:nvSpPr>
            <p:spPr bwMode="auto">
              <a:xfrm>
                <a:off x="1244" y="2712"/>
                <a:ext cx="42" cy="59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1" name="Rectangle 18"/>
              <p:cNvSpPr>
                <a:spLocks noChangeArrowheads="1"/>
              </p:cNvSpPr>
              <p:nvPr/>
            </p:nvSpPr>
            <p:spPr bwMode="auto">
              <a:xfrm>
                <a:off x="1202" y="2683"/>
                <a:ext cx="125" cy="15"/>
              </a:xfrm>
              <a:prstGeom prst="rect">
                <a:avLst/>
              </a:prstGeom>
              <a:solidFill>
                <a:srgbClr val="00DFCA"/>
              </a:solidFill>
              <a:ln w="0">
                <a:solidFill>
                  <a:srgbClr val="00DFCA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2" name="Rectangle 19"/>
              <p:cNvSpPr>
                <a:spLocks noChangeArrowheads="1"/>
              </p:cNvSpPr>
              <p:nvPr/>
            </p:nvSpPr>
            <p:spPr bwMode="auto">
              <a:xfrm>
                <a:off x="1258" y="2683"/>
                <a:ext cx="14" cy="44"/>
              </a:xfrm>
              <a:prstGeom prst="rect">
                <a:avLst/>
              </a:prstGeom>
              <a:solidFill>
                <a:srgbClr val="00DFCA"/>
              </a:solidFill>
              <a:ln w="0">
                <a:solidFill>
                  <a:srgbClr val="00DFCA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3" name="Rectangle 20"/>
              <p:cNvSpPr>
                <a:spLocks noChangeArrowheads="1"/>
              </p:cNvSpPr>
              <p:nvPr/>
            </p:nvSpPr>
            <p:spPr bwMode="auto">
              <a:xfrm>
                <a:off x="1258" y="2727"/>
                <a:ext cx="14" cy="14"/>
              </a:xfrm>
              <a:prstGeom prst="rect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4" name="Rectangle 21"/>
              <p:cNvSpPr>
                <a:spLocks noChangeArrowheads="1"/>
              </p:cNvSpPr>
              <p:nvPr/>
            </p:nvSpPr>
            <p:spPr bwMode="auto">
              <a:xfrm>
                <a:off x="1258" y="2727"/>
                <a:ext cx="14" cy="1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5" name="Rectangle 22"/>
              <p:cNvSpPr>
                <a:spLocks noChangeArrowheads="1"/>
              </p:cNvSpPr>
              <p:nvPr/>
            </p:nvSpPr>
            <p:spPr bwMode="auto">
              <a:xfrm>
                <a:off x="1258" y="2771"/>
                <a:ext cx="14" cy="2"/>
              </a:xfrm>
              <a:prstGeom prst="rect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6" name="Rectangle 23"/>
              <p:cNvSpPr>
                <a:spLocks noChangeArrowheads="1"/>
              </p:cNvSpPr>
              <p:nvPr/>
            </p:nvSpPr>
            <p:spPr bwMode="auto">
              <a:xfrm>
                <a:off x="1258" y="2771"/>
                <a:ext cx="14" cy="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7" name="Rectangle 24"/>
              <p:cNvSpPr>
                <a:spLocks noChangeArrowheads="1"/>
              </p:cNvSpPr>
              <p:nvPr/>
            </p:nvSpPr>
            <p:spPr bwMode="auto">
              <a:xfrm>
                <a:off x="1244" y="2829"/>
                <a:ext cx="42" cy="58"/>
              </a:xfrm>
              <a:prstGeom prst="rect">
                <a:avLst/>
              </a:prstGeom>
              <a:solidFill>
                <a:srgbClr val="33CC33"/>
              </a:solidFill>
              <a:ln w="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8" name="Rectangle 25"/>
              <p:cNvSpPr>
                <a:spLocks noChangeArrowheads="1"/>
              </p:cNvSpPr>
              <p:nvPr/>
            </p:nvSpPr>
            <p:spPr bwMode="auto">
              <a:xfrm>
                <a:off x="1202" y="2902"/>
                <a:ext cx="125" cy="29"/>
              </a:xfrm>
              <a:prstGeom prst="rect">
                <a:avLst/>
              </a:prstGeom>
              <a:solidFill>
                <a:srgbClr val="00DFCA"/>
              </a:solidFill>
              <a:ln w="0">
                <a:solidFill>
                  <a:srgbClr val="00DFCA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9" name="Rectangle 26"/>
              <p:cNvSpPr>
                <a:spLocks noChangeArrowheads="1"/>
              </p:cNvSpPr>
              <p:nvPr/>
            </p:nvSpPr>
            <p:spPr bwMode="auto">
              <a:xfrm>
                <a:off x="1258" y="2873"/>
                <a:ext cx="14" cy="43"/>
              </a:xfrm>
              <a:prstGeom prst="rect">
                <a:avLst/>
              </a:prstGeom>
              <a:solidFill>
                <a:srgbClr val="00DFCA"/>
              </a:solidFill>
              <a:ln w="0">
                <a:solidFill>
                  <a:srgbClr val="00DFCA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0" name="Rectangle 27"/>
              <p:cNvSpPr>
                <a:spLocks noChangeArrowheads="1"/>
              </p:cNvSpPr>
              <p:nvPr/>
            </p:nvSpPr>
            <p:spPr bwMode="auto">
              <a:xfrm>
                <a:off x="1258" y="2873"/>
                <a:ext cx="14" cy="14"/>
              </a:xfrm>
              <a:prstGeom prst="rect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1" name="Rectangle 28"/>
              <p:cNvSpPr>
                <a:spLocks noChangeArrowheads="1"/>
              </p:cNvSpPr>
              <p:nvPr/>
            </p:nvSpPr>
            <p:spPr bwMode="auto">
              <a:xfrm>
                <a:off x="1258" y="2873"/>
                <a:ext cx="14" cy="1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2" name="Rectangle 29"/>
              <p:cNvSpPr>
                <a:spLocks noChangeArrowheads="1"/>
              </p:cNvSpPr>
              <p:nvPr/>
            </p:nvSpPr>
            <p:spPr bwMode="auto">
              <a:xfrm>
                <a:off x="1258" y="2843"/>
                <a:ext cx="14" cy="3"/>
              </a:xfrm>
              <a:prstGeom prst="rect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3" name="Rectangle 30"/>
              <p:cNvSpPr>
                <a:spLocks noChangeArrowheads="1"/>
              </p:cNvSpPr>
              <p:nvPr/>
            </p:nvSpPr>
            <p:spPr bwMode="auto">
              <a:xfrm>
                <a:off x="1258" y="2843"/>
                <a:ext cx="14" cy="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4" name="Line 31"/>
              <p:cNvSpPr>
                <a:spLocks noChangeShapeType="1"/>
              </p:cNvSpPr>
              <p:nvPr/>
            </p:nvSpPr>
            <p:spPr bwMode="auto">
              <a:xfrm>
                <a:off x="1189" y="2741"/>
                <a:ext cx="2" cy="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5" name="Rectangle 32"/>
              <p:cNvSpPr>
                <a:spLocks noChangeArrowheads="1"/>
              </p:cNvSpPr>
              <p:nvPr/>
            </p:nvSpPr>
            <p:spPr bwMode="auto">
              <a:xfrm>
                <a:off x="1189" y="2741"/>
                <a:ext cx="97" cy="30"/>
              </a:xfrm>
              <a:prstGeom prst="rect">
                <a:avLst/>
              </a:prstGeom>
              <a:solidFill>
                <a:srgbClr val="FF9999"/>
              </a:solidFill>
              <a:ln w="0">
                <a:solidFill>
                  <a:srgbClr val="FF99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6" name="Rectangle 33"/>
              <p:cNvSpPr>
                <a:spLocks noChangeArrowheads="1"/>
              </p:cNvSpPr>
              <p:nvPr/>
            </p:nvSpPr>
            <p:spPr bwMode="auto">
              <a:xfrm>
                <a:off x="1189" y="2843"/>
                <a:ext cx="97" cy="30"/>
              </a:xfrm>
              <a:prstGeom prst="rect">
                <a:avLst/>
              </a:prstGeom>
              <a:solidFill>
                <a:srgbClr val="FF9999"/>
              </a:solidFill>
              <a:ln w="0">
                <a:solidFill>
                  <a:srgbClr val="FF99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7" name="Rectangle 34"/>
              <p:cNvSpPr>
                <a:spLocks noChangeArrowheads="1"/>
              </p:cNvSpPr>
              <p:nvPr/>
            </p:nvSpPr>
            <p:spPr bwMode="auto">
              <a:xfrm>
                <a:off x="1189" y="2741"/>
                <a:ext cx="27" cy="117"/>
              </a:xfrm>
              <a:prstGeom prst="rect">
                <a:avLst/>
              </a:prstGeom>
              <a:solidFill>
                <a:srgbClr val="FF9999"/>
              </a:solidFill>
              <a:ln w="0">
                <a:solidFill>
                  <a:srgbClr val="FF99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8" name="Rectangle 35"/>
              <p:cNvSpPr>
                <a:spLocks noChangeArrowheads="1"/>
              </p:cNvSpPr>
              <p:nvPr/>
            </p:nvSpPr>
            <p:spPr bwMode="auto">
              <a:xfrm>
                <a:off x="1161" y="2785"/>
                <a:ext cx="41" cy="29"/>
              </a:xfrm>
              <a:prstGeom prst="rect">
                <a:avLst/>
              </a:prstGeom>
              <a:solidFill>
                <a:srgbClr val="FF9999"/>
              </a:solidFill>
              <a:ln w="0">
                <a:solidFill>
                  <a:srgbClr val="FF99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96" name="Text Box 36"/>
            <p:cNvSpPr txBox="1">
              <a:spLocks noChangeArrowheads="1"/>
            </p:cNvSpPr>
            <p:nvPr/>
          </p:nvSpPr>
          <p:spPr bwMode="auto">
            <a:xfrm>
              <a:off x="1776" y="2736"/>
              <a:ext cx="3898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Lucida Sans Unicode" pitchFamily="34" charset="0"/>
                </a:rPr>
                <a:t>Transistor entry – Calma, Computervision, Magic</a:t>
              </a:r>
            </a:p>
          </p:txBody>
        </p:sp>
      </p:grpSp>
      <p:grpSp>
        <p:nvGrpSpPr>
          <p:cNvPr id="119" name="Group 37"/>
          <p:cNvGrpSpPr>
            <a:grpSpLocks/>
          </p:cNvGrpSpPr>
          <p:nvPr/>
        </p:nvGrpSpPr>
        <p:grpSpPr bwMode="auto">
          <a:xfrm>
            <a:off x="1800225" y="3592909"/>
            <a:ext cx="6804025" cy="1257300"/>
            <a:chOff x="1296" y="1824"/>
            <a:chExt cx="4286" cy="792"/>
          </a:xfrm>
        </p:grpSpPr>
        <p:sp>
          <p:nvSpPr>
            <p:cNvPr id="120" name="Freeform 38"/>
            <p:cNvSpPr>
              <a:spLocks/>
            </p:cNvSpPr>
            <p:nvPr/>
          </p:nvSpPr>
          <p:spPr bwMode="auto">
            <a:xfrm>
              <a:off x="1296" y="1824"/>
              <a:ext cx="1104" cy="792"/>
            </a:xfrm>
            <a:custGeom>
              <a:avLst/>
              <a:gdLst/>
              <a:ahLst/>
              <a:cxnLst>
                <a:cxn ang="0">
                  <a:pos x="0" y="864"/>
                </a:cxn>
                <a:cxn ang="0">
                  <a:pos x="192" y="864"/>
                </a:cxn>
                <a:cxn ang="0">
                  <a:pos x="432" y="720"/>
                </a:cxn>
                <a:cxn ang="0">
                  <a:pos x="576" y="288"/>
                </a:cxn>
                <a:cxn ang="0">
                  <a:pos x="768" y="48"/>
                </a:cxn>
                <a:cxn ang="0">
                  <a:pos x="1104" y="0"/>
                </a:cxn>
              </a:cxnLst>
              <a:rect l="0" t="0" r="r" b="b"/>
              <a:pathLst>
                <a:path w="1104" h="888">
                  <a:moveTo>
                    <a:pt x="0" y="864"/>
                  </a:moveTo>
                  <a:cubicBezTo>
                    <a:pt x="60" y="876"/>
                    <a:pt x="120" y="888"/>
                    <a:pt x="192" y="864"/>
                  </a:cubicBezTo>
                  <a:cubicBezTo>
                    <a:pt x="264" y="840"/>
                    <a:pt x="368" y="816"/>
                    <a:pt x="432" y="720"/>
                  </a:cubicBezTo>
                  <a:cubicBezTo>
                    <a:pt x="496" y="624"/>
                    <a:pt x="520" y="400"/>
                    <a:pt x="576" y="288"/>
                  </a:cubicBezTo>
                  <a:cubicBezTo>
                    <a:pt x="632" y="176"/>
                    <a:pt x="680" y="96"/>
                    <a:pt x="768" y="48"/>
                  </a:cubicBezTo>
                  <a:cubicBezTo>
                    <a:pt x="856" y="0"/>
                    <a:pt x="1008" y="16"/>
                    <a:pt x="1104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21" name="Group 39"/>
            <p:cNvGrpSpPr>
              <a:grpSpLocks/>
            </p:cNvGrpSpPr>
            <p:nvPr/>
          </p:nvGrpSpPr>
          <p:grpSpPr bwMode="auto">
            <a:xfrm>
              <a:off x="1877" y="2138"/>
              <a:ext cx="571" cy="406"/>
              <a:chOff x="3509" y="1868"/>
              <a:chExt cx="921" cy="602"/>
            </a:xfrm>
          </p:grpSpPr>
          <p:grpSp>
            <p:nvGrpSpPr>
              <p:cNvPr id="123" name="Group 40"/>
              <p:cNvGrpSpPr>
                <a:grpSpLocks/>
              </p:cNvGrpSpPr>
              <p:nvPr/>
            </p:nvGrpSpPr>
            <p:grpSpPr bwMode="auto">
              <a:xfrm flipH="1">
                <a:off x="4146" y="2028"/>
                <a:ext cx="284" cy="242"/>
                <a:chOff x="1424" y="2928"/>
                <a:chExt cx="600" cy="432"/>
              </a:xfrm>
            </p:grpSpPr>
            <p:sp>
              <p:nvSpPr>
                <p:cNvPr id="144" name="AutoShape 41"/>
                <p:cNvSpPr>
                  <a:spLocks noChangeArrowheads="1"/>
                </p:cNvSpPr>
                <p:nvPr/>
              </p:nvSpPr>
              <p:spPr bwMode="auto">
                <a:xfrm>
                  <a:off x="1536" y="2928"/>
                  <a:ext cx="384" cy="432"/>
                </a:xfrm>
                <a:prstGeom prst="moon">
                  <a:avLst>
                    <a:gd name="adj" fmla="val 69273"/>
                  </a:avLst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1391" tIns="45696" rIns="91391" bIns="45696">
                  <a:spAutoFit/>
                </a:bodyPr>
                <a:lstStyle/>
                <a:p>
                  <a:endParaRPr lang="tr-TR"/>
                </a:p>
              </p:txBody>
            </p:sp>
            <p:sp>
              <p:nvSpPr>
                <p:cNvPr id="145" name="Line 42"/>
                <p:cNvSpPr>
                  <a:spLocks noChangeShapeType="1"/>
                </p:cNvSpPr>
                <p:nvPr/>
              </p:nvSpPr>
              <p:spPr bwMode="auto">
                <a:xfrm flipH="1" flipV="1">
                  <a:off x="1424" y="3144"/>
                  <a:ext cx="10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91391" tIns="45696" rIns="91391" bIns="45696">
                  <a:spAutoFit/>
                </a:bodyPr>
                <a:lstStyle/>
                <a:p>
                  <a:endParaRPr lang="tr-TR"/>
                </a:p>
              </p:txBody>
            </p:sp>
            <p:sp>
              <p:nvSpPr>
                <p:cNvPr id="146" name="Line 43"/>
                <p:cNvSpPr>
                  <a:spLocks noChangeShapeType="1"/>
                </p:cNvSpPr>
                <p:nvPr/>
              </p:nvSpPr>
              <p:spPr bwMode="auto">
                <a:xfrm>
                  <a:off x="1854" y="3000"/>
                  <a:ext cx="17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91391" tIns="45696" rIns="91391" bIns="45696">
                  <a:spAutoFit/>
                </a:bodyPr>
                <a:lstStyle/>
                <a:p>
                  <a:endParaRPr lang="tr-TR"/>
                </a:p>
              </p:txBody>
            </p:sp>
            <p:sp>
              <p:nvSpPr>
                <p:cNvPr id="147" name="Line 44"/>
                <p:cNvSpPr>
                  <a:spLocks noChangeShapeType="1"/>
                </p:cNvSpPr>
                <p:nvPr/>
              </p:nvSpPr>
              <p:spPr bwMode="auto">
                <a:xfrm>
                  <a:off x="1850" y="3282"/>
                  <a:ext cx="16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91391" tIns="45696" rIns="91391" bIns="45696">
                  <a:spAutoFit/>
                </a:bodyPr>
                <a:lstStyle/>
                <a:p>
                  <a:endParaRPr lang="tr-TR"/>
                </a:p>
              </p:txBody>
            </p:sp>
          </p:grpSp>
          <p:grpSp>
            <p:nvGrpSpPr>
              <p:cNvPr id="124" name="Group 45"/>
              <p:cNvGrpSpPr>
                <a:grpSpLocks/>
              </p:cNvGrpSpPr>
              <p:nvPr/>
            </p:nvGrpSpPr>
            <p:grpSpPr bwMode="auto">
              <a:xfrm flipH="1">
                <a:off x="3852" y="1961"/>
                <a:ext cx="295" cy="215"/>
                <a:chOff x="2160" y="3360"/>
                <a:chExt cx="624" cy="384"/>
              </a:xfrm>
            </p:grpSpPr>
            <p:sp>
              <p:nvSpPr>
                <p:cNvPr id="140" name="AutoShape 46"/>
                <p:cNvSpPr>
                  <a:spLocks noChangeArrowheads="1"/>
                </p:cNvSpPr>
                <p:nvPr/>
              </p:nvSpPr>
              <p:spPr bwMode="auto">
                <a:xfrm flipH="1">
                  <a:off x="2304" y="3360"/>
                  <a:ext cx="336" cy="384"/>
                </a:xfrm>
                <a:prstGeom prst="flowChartDelay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1391" tIns="45696" rIns="91391" bIns="45696">
                  <a:spAutoFit/>
                </a:bodyPr>
                <a:lstStyle/>
                <a:p>
                  <a:endParaRPr lang="tr-TR"/>
                </a:p>
              </p:txBody>
            </p:sp>
            <p:sp>
              <p:nvSpPr>
                <p:cNvPr id="141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2160" y="355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91391" tIns="45696" rIns="91391" bIns="45696">
                  <a:spAutoFit/>
                </a:bodyPr>
                <a:lstStyle/>
                <a:p>
                  <a:endParaRPr lang="tr-TR"/>
                </a:p>
              </p:txBody>
            </p:sp>
            <p:sp>
              <p:nvSpPr>
                <p:cNvPr id="142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2640" y="3408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91391" tIns="45696" rIns="91391" bIns="45696">
                  <a:spAutoFit/>
                </a:bodyPr>
                <a:lstStyle/>
                <a:p>
                  <a:endParaRPr lang="tr-TR"/>
                </a:p>
              </p:txBody>
            </p:sp>
            <p:sp>
              <p:nvSpPr>
                <p:cNvPr id="143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2640" y="3696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91391" tIns="45696" rIns="91391" bIns="45696">
                  <a:spAutoFit/>
                </a:bodyPr>
                <a:lstStyle/>
                <a:p>
                  <a:endParaRPr lang="tr-TR"/>
                </a:p>
              </p:txBody>
            </p:sp>
          </p:grpSp>
          <p:grpSp>
            <p:nvGrpSpPr>
              <p:cNvPr id="125" name="Group 50"/>
              <p:cNvGrpSpPr>
                <a:grpSpLocks/>
              </p:cNvGrpSpPr>
              <p:nvPr/>
            </p:nvGrpSpPr>
            <p:grpSpPr bwMode="auto">
              <a:xfrm flipH="1">
                <a:off x="3852" y="2255"/>
                <a:ext cx="295" cy="215"/>
                <a:chOff x="2160" y="3360"/>
                <a:chExt cx="624" cy="384"/>
              </a:xfrm>
            </p:grpSpPr>
            <p:sp>
              <p:nvSpPr>
                <p:cNvPr id="136" name="AutoShape 51"/>
                <p:cNvSpPr>
                  <a:spLocks noChangeArrowheads="1"/>
                </p:cNvSpPr>
                <p:nvPr/>
              </p:nvSpPr>
              <p:spPr bwMode="auto">
                <a:xfrm flipH="1">
                  <a:off x="2304" y="3360"/>
                  <a:ext cx="336" cy="384"/>
                </a:xfrm>
                <a:prstGeom prst="flowChartDelay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1391" tIns="45696" rIns="91391" bIns="45696">
                  <a:spAutoFit/>
                </a:bodyPr>
                <a:lstStyle/>
                <a:p>
                  <a:endParaRPr lang="tr-TR"/>
                </a:p>
              </p:txBody>
            </p:sp>
            <p:sp>
              <p:nvSpPr>
                <p:cNvPr id="137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2160" y="355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91391" tIns="45696" rIns="91391" bIns="45696">
                  <a:spAutoFit/>
                </a:bodyPr>
                <a:lstStyle/>
                <a:p>
                  <a:endParaRPr lang="tr-TR"/>
                </a:p>
              </p:txBody>
            </p:sp>
            <p:sp>
              <p:nvSpPr>
                <p:cNvPr id="138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2640" y="3408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91391" tIns="45696" rIns="91391" bIns="45696">
                  <a:spAutoFit/>
                </a:bodyPr>
                <a:lstStyle/>
                <a:p>
                  <a:endParaRPr lang="tr-TR"/>
                </a:p>
              </p:txBody>
            </p:sp>
            <p:sp>
              <p:nvSpPr>
                <p:cNvPr id="139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2640" y="3696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91391" tIns="45696" rIns="91391" bIns="45696">
                  <a:spAutoFit/>
                </a:bodyPr>
                <a:lstStyle/>
                <a:p>
                  <a:endParaRPr lang="tr-TR"/>
                </a:p>
              </p:txBody>
            </p:sp>
          </p:grpSp>
          <p:grpSp>
            <p:nvGrpSpPr>
              <p:cNvPr id="126" name="Group 55"/>
              <p:cNvGrpSpPr>
                <a:grpSpLocks/>
              </p:cNvGrpSpPr>
              <p:nvPr/>
            </p:nvGrpSpPr>
            <p:grpSpPr bwMode="auto">
              <a:xfrm flipH="1">
                <a:off x="3509" y="1868"/>
                <a:ext cx="284" cy="242"/>
                <a:chOff x="1424" y="2928"/>
                <a:chExt cx="600" cy="432"/>
              </a:xfrm>
            </p:grpSpPr>
            <p:sp>
              <p:nvSpPr>
                <p:cNvPr id="132" name="AutoShape 56"/>
                <p:cNvSpPr>
                  <a:spLocks noChangeArrowheads="1"/>
                </p:cNvSpPr>
                <p:nvPr/>
              </p:nvSpPr>
              <p:spPr bwMode="auto">
                <a:xfrm>
                  <a:off x="1536" y="2928"/>
                  <a:ext cx="384" cy="432"/>
                </a:xfrm>
                <a:prstGeom prst="moon">
                  <a:avLst>
                    <a:gd name="adj" fmla="val 69273"/>
                  </a:avLst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1391" tIns="45696" rIns="91391" bIns="45696">
                  <a:spAutoFit/>
                </a:bodyPr>
                <a:lstStyle/>
                <a:p>
                  <a:endParaRPr lang="tr-TR"/>
                </a:p>
              </p:txBody>
            </p:sp>
            <p:sp>
              <p:nvSpPr>
                <p:cNvPr id="133" name="Line 57"/>
                <p:cNvSpPr>
                  <a:spLocks noChangeShapeType="1"/>
                </p:cNvSpPr>
                <p:nvPr/>
              </p:nvSpPr>
              <p:spPr bwMode="auto">
                <a:xfrm flipH="1" flipV="1">
                  <a:off x="1424" y="3144"/>
                  <a:ext cx="10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91391" tIns="45696" rIns="91391" bIns="45696">
                  <a:spAutoFit/>
                </a:bodyPr>
                <a:lstStyle/>
                <a:p>
                  <a:endParaRPr lang="tr-TR"/>
                </a:p>
              </p:txBody>
            </p:sp>
            <p:sp>
              <p:nvSpPr>
                <p:cNvPr id="134" name="Line 58"/>
                <p:cNvSpPr>
                  <a:spLocks noChangeShapeType="1"/>
                </p:cNvSpPr>
                <p:nvPr/>
              </p:nvSpPr>
              <p:spPr bwMode="auto">
                <a:xfrm>
                  <a:off x="1854" y="3000"/>
                  <a:ext cx="17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91391" tIns="45696" rIns="91391" bIns="45696">
                  <a:spAutoFit/>
                </a:bodyPr>
                <a:lstStyle/>
                <a:p>
                  <a:endParaRPr lang="tr-TR"/>
                </a:p>
              </p:txBody>
            </p:sp>
            <p:sp>
              <p:nvSpPr>
                <p:cNvPr id="135" name="Line 59"/>
                <p:cNvSpPr>
                  <a:spLocks noChangeShapeType="1"/>
                </p:cNvSpPr>
                <p:nvPr/>
              </p:nvSpPr>
              <p:spPr bwMode="auto">
                <a:xfrm>
                  <a:off x="1850" y="3282"/>
                  <a:ext cx="16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91391" tIns="45696" rIns="91391" bIns="45696">
                  <a:spAutoFit/>
                </a:bodyPr>
                <a:lstStyle/>
                <a:p>
                  <a:endParaRPr lang="tr-TR"/>
                </a:p>
              </p:txBody>
            </p:sp>
          </p:grpSp>
          <p:sp>
            <p:nvSpPr>
              <p:cNvPr id="127" name="Line 60"/>
              <p:cNvSpPr>
                <a:spLocks noChangeShapeType="1"/>
              </p:cNvSpPr>
              <p:nvPr/>
            </p:nvSpPr>
            <p:spPr bwMode="auto">
              <a:xfrm>
                <a:off x="4150" y="2224"/>
                <a:ext cx="0" cy="14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1391" tIns="45696" rIns="91391" bIns="45696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128" name="Line 61"/>
              <p:cNvSpPr>
                <a:spLocks noChangeShapeType="1"/>
              </p:cNvSpPr>
              <p:nvPr/>
            </p:nvSpPr>
            <p:spPr bwMode="auto">
              <a:xfrm flipH="1">
                <a:off x="3784" y="1988"/>
                <a:ext cx="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1391" tIns="45696" rIns="91391" bIns="45696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129" name="Line 62"/>
              <p:cNvSpPr>
                <a:spLocks noChangeShapeType="1"/>
              </p:cNvSpPr>
              <p:nvPr/>
            </p:nvSpPr>
            <p:spPr bwMode="auto">
              <a:xfrm flipH="1">
                <a:off x="3784" y="2149"/>
                <a:ext cx="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1391" tIns="45696" rIns="91391" bIns="45696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130" name="Line 63"/>
              <p:cNvSpPr>
                <a:spLocks noChangeShapeType="1"/>
              </p:cNvSpPr>
              <p:nvPr/>
            </p:nvSpPr>
            <p:spPr bwMode="auto">
              <a:xfrm>
                <a:off x="3784" y="2149"/>
                <a:ext cx="0" cy="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1391" tIns="45696" rIns="91391" bIns="45696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131" name="Line 64"/>
              <p:cNvSpPr>
                <a:spLocks noChangeShapeType="1"/>
              </p:cNvSpPr>
              <p:nvPr/>
            </p:nvSpPr>
            <p:spPr bwMode="auto">
              <a:xfrm flipH="1">
                <a:off x="3512" y="2203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1391" tIns="45696" rIns="91391" bIns="45696">
                <a:spAutoFit/>
              </a:bodyPr>
              <a:lstStyle/>
              <a:p>
                <a:endParaRPr lang="tr-TR"/>
              </a:p>
            </p:txBody>
          </p:sp>
        </p:grpSp>
        <p:sp>
          <p:nvSpPr>
            <p:cNvPr id="122" name="Text Box 65"/>
            <p:cNvSpPr txBox="1">
              <a:spLocks noChangeArrowheads="1"/>
            </p:cNvSpPr>
            <p:nvPr/>
          </p:nvSpPr>
          <p:spPr bwMode="auto">
            <a:xfrm>
              <a:off x="2496" y="2256"/>
              <a:ext cx="308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Lucida Sans Unicode" pitchFamily="34" charset="0"/>
                </a:rPr>
                <a:t>Schematic entry – Daisy, Mentor, Valid</a:t>
              </a:r>
            </a:p>
          </p:txBody>
        </p:sp>
      </p:grpSp>
      <p:grpSp>
        <p:nvGrpSpPr>
          <p:cNvPr id="148" name="Group 66"/>
          <p:cNvGrpSpPr>
            <a:grpSpLocks/>
          </p:cNvGrpSpPr>
          <p:nvPr/>
        </p:nvGrpSpPr>
        <p:grpSpPr bwMode="auto">
          <a:xfrm>
            <a:off x="3248025" y="2678509"/>
            <a:ext cx="5486400" cy="1295400"/>
            <a:chOff x="2208" y="1248"/>
            <a:chExt cx="3456" cy="816"/>
          </a:xfrm>
        </p:grpSpPr>
        <p:sp>
          <p:nvSpPr>
            <p:cNvPr id="149" name="Freeform 67"/>
            <p:cNvSpPr>
              <a:spLocks/>
            </p:cNvSpPr>
            <p:nvPr/>
          </p:nvSpPr>
          <p:spPr bwMode="auto">
            <a:xfrm>
              <a:off x="2208" y="1248"/>
              <a:ext cx="864" cy="792"/>
            </a:xfrm>
            <a:custGeom>
              <a:avLst/>
              <a:gdLst/>
              <a:ahLst/>
              <a:cxnLst>
                <a:cxn ang="0">
                  <a:pos x="0" y="864"/>
                </a:cxn>
                <a:cxn ang="0">
                  <a:pos x="192" y="864"/>
                </a:cxn>
                <a:cxn ang="0">
                  <a:pos x="432" y="720"/>
                </a:cxn>
                <a:cxn ang="0">
                  <a:pos x="576" y="288"/>
                </a:cxn>
                <a:cxn ang="0">
                  <a:pos x="768" y="48"/>
                </a:cxn>
                <a:cxn ang="0">
                  <a:pos x="1104" y="0"/>
                </a:cxn>
              </a:cxnLst>
              <a:rect l="0" t="0" r="r" b="b"/>
              <a:pathLst>
                <a:path w="1104" h="888">
                  <a:moveTo>
                    <a:pt x="0" y="864"/>
                  </a:moveTo>
                  <a:cubicBezTo>
                    <a:pt x="60" y="876"/>
                    <a:pt x="120" y="888"/>
                    <a:pt x="192" y="864"/>
                  </a:cubicBezTo>
                  <a:cubicBezTo>
                    <a:pt x="264" y="840"/>
                    <a:pt x="368" y="816"/>
                    <a:pt x="432" y="720"/>
                  </a:cubicBezTo>
                  <a:cubicBezTo>
                    <a:pt x="496" y="624"/>
                    <a:pt x="520" y="400"/>
                    <a:pt x="576" y="288"/>
                  </a:cubicBezTo>
                  <a:cubicBezTo>
                    <a:pt x="632" y="176"/>
                    <a:pt x="680" y="96"/>
                    <a:pt x="768" y="48"/>
                  </a:cubicBezTo>
                  <a:cubicBezTo>
                    <a:pt x="856" y="0"/>
                    <a:pt x="1008" y="16"/>
                    <a:pt x="1104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50" name="Group 68"/>
            <p:cNvGrpSpPr>
              <a:grpSpLocks/>
            </p:cNvGrpSpPr>
            <p:nvPr/>
          </p:nvGrpSpPr>
          <p:grpSpPr bwMode="auto">
            <a:xfrm>
              <a:off x="2688" y="1680"/>
              <a:ext cx="288" cy="384"/>
              <a:chOff x="2688" y="1680"/>
              <a:chExt cx="288" cy="384"/>
            </a:xfrm>
          </p:grpSpPr>
          <p:sp>
            <p:nvSpPr>
              <p:cNvPr id="159" name="Rectangle 69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288" cy="38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0" name="Line 70"/>
              <p:cNvSpPr>
                <a:spLocks noChangeShapeType="1"/>
              </p:cNvSpPr>
              <p:nvPr/>
            </p:nvSpPr>
            <p:spPr bwMode="auto">
              <a:xfrm>
                <a:off x="2736" y="17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1" name="Line 71"/>
              <p:cNvSpPr>
                <a:spLocks noChangeShapeType="1"/>
              </p:cNvSpPr>
              <p:nvPr/>
            </p:nvSpPr>
            <p:spPr bwMode="auto">
              <a:xfrm>
                <a:off x="2736" y="1776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2" name="Line 72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3" name="Line 73"/>
              <p:cNvSpPr>
                <a:spLocks noChangeShapeType="1"/>
              </p:cNvSpPr>
              <p:nvPr/>
            </p:nvSpPr>
            <p:spPr bwMode="auto">
              <a:xfrm>
                <a:off x="2784" y="187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4" name="Line 74"/>
              <p:cNvSpPr>
                <a:spLocks noChangeShapeType="1"/>
              </p:cNvSpPr>
              <p:nvPr/>
            </p:nvSpPr>
            <p:spPr bwMode="auto">
              <a:xfrm>
                <a:off x="2784" y="192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5" name="Line 75"/>
              <p:cNvSpPr>
                <a:spLocks noChangeShapeType="1"/>
              </p:cNvSpPr>
              <p:nvPr/>
            </p:nvSpPr>
            <p:spPr bwMode="auto">
              <a:xfrm>
                <a:off x="2784" y="196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6" name="Line 76"/>
              <p:cNvSpPr>
                <a:spLocks noChangeShapeType="1"/>
              </p:cNvSpPr>
              <p:nvPr/>
            </p:nvSpPr>
            <p:spPr bwMode="auto">
              <a:xfrm>
                <a:off x="2736" y="2016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151" name="Text Box 77"/>
            <p:cNvSpPr txBox="1">
              <a:spLocks noChangeArrowheads="1"/>
            </p:cNvSpPr>
            <p:nvPr/>
          </p:nvSpPr>
          <p:spPr bwMode="auto">
            <a:xfrm>
              <a:off x="3162" y="1776"/>
              <a:ext cx="250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Lucida Sans Unicode" pitchFamily="34" charset="0"/>
                </a:rPr>
                <a:t>Synthesis – Cadence, Synopsys</a:t>
              </a:r>
            </a:p>
          </p:txBody>
        </p:sp>
        <p:grpSp>
          <p:nvGrpSpPr>
            <p:cNvPr id="152" name="Group 78"/>
            <p:cNvGrpSpPr>
              <a:grpSpLocks/>
            </p:cNvGrpSpPr>
            <p:nvPr/>
          </p:nvGrpSpPr>
          <p:grpSpPr bwMode="auto">
            <a:xfrm>
              <a:off x="3024" y="1344"/>
              <a:ext cx="480" cy="384"/>
              <a:chOff x="4656" y="720"/>
              <a:chExt cx="480" cy="384"/>
            </a:xfrm>
          </p:grpSpPr>
          <p:sp>
            <p:nvSpPr>
              <p:cNvPr id="153" name="Oval 79"/>
              <p:cNvSpPr>
                <a:spLocks noChangeArrowheads="1"/>
              </p:cNvSpPr>
              <p:nvPr/>
            </p:nvSpPr>
            <p:spPr bwMode="auto">
              <a:xfrm>
                <a:off x="4848" y="72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54" name="Oval 80"/>
              <p:cNvSpPr>
                <a:spLocks noChangeArrowheads="1"/>
              </p:cNvSpPr>
              <p:nvPr/>
            </p:nvSpPr>
            <p:spPr bwMode="auto">
              <a:xfrm>
                <a:off x="4656" y="91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55" name="Oval 81"/>
              <p:cNvSpPr>
                <a:spLocks noChangeArrowheads="1"/>
              </p:cNvSpPr>
              <p:nvPr/>
            </p:nvSpPr>
            <p:spPr bwMode="auto">
              <a:xfrm>
                <a:off x="4992" y="96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56" name="Freeform 82"/>
              <p:cNvSpPr>
                <a:spLocks/>
              </p:cNvSpPr>
              <p:nvPr/>
            </p:nvSpPr>
            <p:spPr bwMode="auto">
              <a:xfrm>
                <a:off x="4718" y="780"/>
                <a:ext cx="127" cy="123"/>
              </a:xfrm>
              <a:custGeom>
                <a:avLst/>
                <a:gdLst/>
                <a:ahLst/>
                <a:cxnLst>
                  <a:cxn ang="0">
                    <a:pos x="127" y="0"/>
                  </a:cxn>
                  <a:cxn ang="0">
                    <a:pos x="34" y="36"/>
                  </a:cxn>
                  <a:cxn ang="0">
                    <a:pos x="0" y="123"/>
                  </a:cxn>
                </a:cxnLst>
                <a:rect l="0" t="0" r="r" b="b"/>
                <a:pathLst>
                  <a:path w="127" h="123">
                    <a:moveTo>
                      <a:pt x="127" y="0"/>
                    </a:moveTo>
                    <a:cubicBezTo>
                      <a:pt x="112" y="6"/>
                      <a:pt x="55" y="16"/>
                      <a:pt x="34" y="36"/>
                    </a:cubicBezTo>
                    <a:cubicBezTo>
                      <a:pt x="13" y="56"/>
                      <a:pt x="7" y="105"/>
                      <a:pt x="0" y="12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57" name="Freeform 83"/>
              <p:cNvSpPr>
                <a:spLocks/>
              </p:cNvSpPr>
              <p:nvPr/>
            </p:nvSpPr>
            <p:spPr bwMode="auto">
              <a:xfrm>
                <a:off x="4797" y="1025"/>
                <a:ext cx="188" cy="4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" y="40"/>
                  </a:cxn>
                  <a:cxn ang="0">
                    <a:pos x="188" y="16"/>
                  </a:cxn>
                </a:cxnLst>
                <a:rect l="0" t="0" r="r" b="b"/>
                <a:pathLst>
                  <a:path w="188" h="43">
                    <a:moveTo>
                      <a:pt x="0" y="0"/>
                    </a:moveTo>
                    <a:cubicBezTo>
                      <a:pt x="8" y="6"/>
                      <a:pt x="20" y="37"/>
                      <a:pt x="51" y="40"/>
                    </a:cubicBezTo>
                    <a:cubicBezTo>
                      <a:pt x="82" y="43"/>
                      <a:pt x="160" y="21"/>
                      <a:pt x="188" y="16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58" name="Freeform 84"/>
              <p:cNvSpPr>
                <a:spLocks/>
              </p:cNvSpPr>
              <p:nvPr/>
            </p:nvSpPr>
            <p:spPr bwMode="auto">
              <a:xfrm>
                <a:off x="4991" y="813"/>
                <a:ext cx="73" cy="149"/>
              </a:xfrm>
              <a:custGeom>
                <a:avLst/>
                <a:gdLst/>
                <a:ahLst/>
                <a:cxnLst>
                  <a:cxn ang="0">
                    <a:pos x="73" y="149"/>
                  </a:cxn>
                  <a:cxn ang="0">
                    <a:pos x="61" y="84"/>
                  </a:cxn>
                  <a:cxn ang="0">
                    <a:pos x="0" y="0"/>
                  </a:cxn>
                </a:cxnLst>
                <a:rect l="0" t="0" r="r" b="b"/>
                <a:pathLst>
                  <a:path w="73" h="149">
                    <a:moveTo>
                      <a:pt x="73" y="149"/>
                    </a:moveTo>
                    <a:cubicBezTo>
                      <a:pt x="71" y="138"/>
                      <a:pt x="73" y="109"/>
                      <a:pt x="61" y="84"/>
                    </a:cubicBezTo>
                    <a:cubicBezTo>
                      <a:pt x="49" y="59"/>
                      <a:pt x="13" y="17"/>
                      <a:pt x="0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167" name="Group 85"/>
          <p:cNvGrpSpPr>
            <a:grpSpLocks/>
          </p:cNvGrpSpPr>
          <p:nvPr/>
        </p:nvGrpSpPr>
        <p:grpSpPr bwMode="auto">
          <a:xfrm>
            <a:off x="4238625" y="1840309"/>
            <a:ext cx="2819400" cy="1066800"/>
            <a:chOff x="2832" y="720"/>
            <a:chExt cx="1776" cy="672"/>
          </a:xfrm>
        </p:grpSpPr>
        <p:sp>
          <p:nvSpPr>
            <p:cNvPr id="168" name="Freeform 86"/>
            <p:cNvSpPr>
              <a:spLocks/>
            </p:cNvSpPr>
            <p:nvPr/>
          </p:nvSpPr>
          <p:spPr bwMode="auto">
            <a:xfrm>
              <a:off x="2832" y="720"/>
              <a:ext cx="864" cy="672"/>
            </a:xfrm>
            <a:custGeom>
              <a:avLst/>
              <a:gdLst/>
              <a:ahLst/>
              <a:cxnLst>
                <a:cxn ang="0">
                  <a:pos x="0" y="864"/>
                </a:cxn>
                <a:cxn ang="0">
                  <a:pos x="192" y="864"/>
                </a:cxn>
                <a:cxn ang="0">
                  <a:pos x="432" y="720"/>
                </a:cxn>
                <a:cxn ang="0">
                  <a:pos x="576" y="288"/>
                </a:cxn>
                <a:cxn ang="0">
                  <a:pos x="768" y="48"/>
                </a:cxn>
                <a:cxn ang="0">
                  <a:pos x="1104" y="0"/>
                </a:cxn>
              </a:cxnLst>
              <a:rect l="0" t="0" r="r" b="b"/>
              <a:pathLst>
                <a:path w="1104" h="888">
                  <a:moveTo>
                    <a:pt x="0" y="864"/>
                  </a:moveTo>
                  <a:cubicBezTo>
                    <a:pt x="60" y="876"/>
                    <a:pt x="120" y="888"/>
                    <a:pt x="192" y="864"/>
                  </a:cubicBezTo>
                  <a:cubicBezTo>
                    <a:pt x="264" y="840"/>
                    <a:pt x="368" y="816"/>
                    <a:pt x="432" y="720"/>
                  </a:cubicBezTo>
                  <a:cubicBezTo>
                    <a:pt x="496" y="624"/>
                    <a:pt x="520" y="400"/>
                    <a:pt x="576" y="288"/>
                  </a:cubicBezTo>
                  <a:cubicBezTo>
                    <a:pt x="632" y="176"/>
                    <a:pt x="680" y="96"/>
                    <a:pt x="768" y="48"/>
                  </a:cubicBezTo>
                  <a:cubicBezTo>
                    <a:pt x="856" y="0"/>
                    <a:pt x="1008" y="16"/>
                    <a:pt x="1104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9" name="Text Box 87"/>
            <p:cNvSpPr txBox="1">
              <a:spLocks noChangeArrowheads="1"/>
            </p:cNvSpPr>
            <p:nvPr/>
          </p:nvSpPr>
          <p:spPr bwMode="auto">
            <a:xfrm>
              <a:off x="3510" y="912"/>
              <a:ext cx="1098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Lucida Sans Unicode" pitchFamily="34" charset="0"/>
                </a:rPr>
                <a:t>What’s next?</a:t>
              </a:r>
            </a:p>
          </p:txBody>
        </p:sp>
      </p:grpSp>
      <p:sp>
        <p:nvSpPr>
          <p:cNvPr id="170" name="TextBox 4"/>
          <p:cNvSpPr txBox="1"/>
          <p:nvPr/>
        </p:nvSpPr>
        <p:spPr>
          <a:xfrm>
            <a:off x="0" y="68759"/>
            <a:ext cx="9067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dirty="0" err="1" smtClean="0">
                <a:solidFill>
                  <a:srgbClr val="FF0000"/>
                </a:solidFill>
                <a:latin typeface="Comic Sans MS" pitchFamily="66" charset="0"/>
              </a:rPr>
              <a:t>Electronic</a:t>
            </a:r>
            <a:r>
              <a:rPr lang="tr-TR" sz="4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4400" dirty="0" err="1" smtClean="0">
                <a:solidFill>
                  <a:srgbClr val="FF0000"/>
                </a:solidFill>
                <a:latin typeface="Comic Sans MS" pitchFamily="66" charset="0"/>
              </a:rPr>
              <a:t>Design</a:t>
            </a:r>
            <a:r>
              <a:rPr lang="tr-TR" sz="4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4400" dirty="0" err="1" smtClean="0">
                <a:solidFill>
                  <a:srgbClr val="FF0000"/>
                </a:solidFill>
                <a:latin typeface="Comic Sans MS" pitchFamily="66" charset="0"/>
              </a:rPr>
              <a:t>Automation</a:t>
            </a:r>
            <a:r>
              <a:rPr lang="tr-TR" sz="4400" dirty="0" smtClean="0">
                <a:solidFill>
                  <a:srgbClr val="FF0000"/>
                </a:solidFill>
                <a:latin typeface="Comic Sans MS" pitchFamily="66" charset="0"/>
              </a:rPr>
              <a:t> (EDA)</a:t>
            </a:r>
            <a:endParaRPr lang="en-US" sz="44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03" descr="fig_9-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0029" y="145876"/>
            <a:ext cx="6848475" cy="66675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79512" y="5013176"/>
            <a:ext cx="4752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dirty="0" err="1" smtClean="0">
                <a:solidFill>
                  <a:srgbClr val="FF0000"/>
                </a:solidFill>
                <a:latin typeface="Comic Sans MS" pitchFamily="66" charset="0"/>
              </a:rPr>
              <a:t>Simple</a:t>
            </a:r>
            <a:r>
              <a:rPr lang="tr-TR" sz="4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4400" dirty="0" err="1" smtClean="0">
                <a:solidFill>
                  <a:srgbClr val="FF0000"/>
                </a:solidFill>
                <a:latin typeface="Comic Sans MS" pitchFamily="66" charset="0"/>
              </a:rPr>
              <a:t>Processor</a:t>
            </a:r>
            <a:endParaRPr lang="en-US" sz="44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1189037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Understand what’s under the hood of a computer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Learn the principles of digital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design</a:t>
            </a: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tr-TR" sz="2800" dirty="0" err="1" smtClean="0">
                <a:latin typeface="Comic Sans MS" pitchFamily="66" charset="0"/>
              </a:rPr>
              <a:t>Learn</a:t>
            </a:r>
            <a:r>
              <a:rPr lang="tr-TR" sz="2800" dirty="0" smtClean="0">
                <a:latin typeface="Comic Sans MS" pitchFamily="66" charset="0"/>
              </a:rPr>
              <a:t> </a:t>
            </a:r>
            <a:r>
              <a:rPr lang="tr-TR" sz="2800" dirty="0" smtClean="0">
                <a:solidFill>
                  <a:srgbClr val="FF0000"/>
                </a:solidFill>
                <a:latin typeface="Comic Sans MS" pitchFamily="66" charset="0"/>
              </a:rPr>
              <a:t>FPGA </a:t>
            </a:r>
            <a:r>
              <a:rPr lang="tr-TR" sz="2800" dirty="0" err="1" smtClean="0">
                <a:solidFill>
                  <a:srgbClr val="FF0000"/>
                </a:solidFill>
                <a:latin typeface="Comic Sans MS" pitchFamily="66" charset="0"/>
              </a:rPr>
              <a:t>based</a:t>
            </a:r>
            <a:r>
              <a:rPr lang="tr-TR" sz="28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2800" dirty="0" err="1" smtClean="0">
                <a:solidFill>
                  <a:srgbClr val="FF0000"/>
                </a:solidFill>
                <a:latin typeface="Comic Sans MS" pitchFamily="66" charset="0"/>
              </a:rPr>
              <a:t>design</a:t>
            </a:r>
            <a:r>
              <a:rPr lang="tr-TR" sz="28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2800" dirty="0" err="1" smtClean="0">
                <a:solidFill>
                  <a:srgbClr val="FF0000"/>
                </a:solidFill>
                <a:latin typeface="Comic Sans MS" pitchFamily="66" charset="0"/>
              </a:rPr>
              <a:t>tools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itchFamily="66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Learn to systematically debug increasingly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complex designs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Design and build a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microprocessor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itchFamily="66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0" y="68759"/>
            <a:ext cx="906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dirty="0" err="1" smtClean="0">
                <a:solidFill>
                  <a:srgbClr val="FF0000"/>
                </a:solidFill>
                <a:latin typeface="Comic Sans MS" pitchFamily="66" charset="0"/>
              </a:rPr>
              <a:t>Course</a:t>
            </a:r>
            <a:r>
              <a:rPr lang="tr-TR" sz="4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4400" dirty="0" err="1" smtClean="0">
                <a:solidFill>
                  <a:srgbClr val="FF0000"/>
                </a:solidFill>
                <a:latin typeface="Comic Sans MS" pitchFamily="66" charset="0"/>
              </a:rPr>
              <a:t>Objective</a:t>
            </a:r>
            <a:endParaRPr lang="en-US" sz="44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539552" y="1066800"/>
            <a:ext cx="7772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Microprocessors have revolutionized our world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Cell phones, Internet, rapid advances in medicine, etc.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The semiconductor industry has grown from $21 billion in 1985 to $300 billion in 2011</a:t>
            </a:r>
          </a:p>
        </p:txBody>
      </p:sp>
      <p:pic>
        <p:nvPicPr>
          <p:cNvPr id="5" name="Picture 1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3114675"/>
            <a:ext cx="324802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733800"/>
            <a:ext cx="27209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24200"/>
            <a:ext cx="2055813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8"/>
          <p:cNvSpPr txBox="1"/>
          <p:nvPr/>
        </p:nvSpPr>
        <p:spPr>
          <a:xfrm>
            <a:off x="535632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Background</a:t>
            </a:r>
            <a:endParaRPr lang="en-US" sz="44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251520" y="1295400"/>
            <a:ext cx="5256584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Designed by Charles Babbage from 1834 – 1871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Considered to be the first digital computer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Built from mechanical gears, where each gear represented a discrete value (0-9)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Babbage died before it was finished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43000"/>
            <a:ext cx="301307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343400"/>
            <a:ext cx="1752600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7"/>
          <p:cNvSpPr txBox="1"/>
          <p:nvPr/>
        </p:nvSpPr>
        <p:spPr>
          <a:xfrm>
            <a:off x="0" y="68759"/>
            <a:ext cx="906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The Analytical Engine</a:t>
            </a:r>
            <a:endParaRPr lang="en-US" sz="44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295400"/>
            <a:ext cx="5867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omic Sans MS" pitchFamily="66" charset="0"/>
              </a:rPr>
              <a:t>Born to working class parents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omic Sans MS" pitchFamily="66" charset="0"/>
              </a:rPr>
              <a:t>Taught himself mathematics and joined the faculty of Queen’s College in Ireland. 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omic Sans MS" pitchFamily="66" charset="0"/>
              </a:rPr>
              <a:t>Wrote </a:t>
            </a:r>
            <a:r>
              <a:rPr lang="en-US" sz="2400" i="1" dirty="0">
                <a:latin typeface="Comic Sans MS" pitchFamily="66" charset="0"/>
              </a:rPr>
              <a:t>An Investigation of the Laws of Thought</a:t>
            </a:r>
            <a:r>
              <a:rPr lang="en-US" sz="2400" dirty="0">
                <a:latin typeface="Comic Sans MS" pitchFamily="66" charset="0"/>
              </a:rPr>
              <a:t> (1854)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omic Sans MS" pitchFamily="66" charset="0"/>
              </a:rPr>
              <a:t>Introduced binary variables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omic Sans MS" pitchFamily="66" charset="0"/>
              </a:rPr>
              <a:t>Introduced the three fundamental logic operations: AND, OR, and NOT.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1905000"/>
            <a:ext cx="257175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7"/>
          <p:cNvSpPr txBox="1"/>
          <p:nvPr/>
        </p:nvSpPr>
        <p:spPr>
          <a:xfrm>
            <a:off x="0" y="68759"/>
            <a:ext cx="906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George Boole, 1815-1864</a:t>
            </a:r>
            <a:endParaRPr lang="en-US" sz="44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John Bardeen, William Shockley and Walter Brattain</a:t>
            </a:r>
            <a:endParaRPr lang="tr-TR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1026" name="Picture 2" descr="File:Bardeen Shockley Brattain 1948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1556792"/>
            <a:ext cx="4074996" cy="3240359"/>
          </a:xfrm>
          <a:prstGeom prst="rect">
            <a:avLst/>
          </a:prstGeom>
          <a:noFill/>
        </p:spPr>
      </p:pic>
      <p:sp>
        <p:nvSpPr>
          <p:cNvPr id="5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556792"/>
            <a:ext cx="4716016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r-TR" sz="2800" dirty="0" smtClean="0">
                <a:latin typeface="Comic Sans MS" pitchFamily="66" charset="0"/>
              </a:rPr>
              <a:t>I</a:t>
            </a:r>
            <a:r>
              <a:rPr lang="en-US" sz="2800" dirty="0" err="1" smtClean="0">
                <a:latin typeface="Comic Sans MS" pitchFamily="66" charset="0"/>
              </a:rPr>
              <a:t>nvented</a:t>
            </a:r>
            <a:r>
              <a:rPr lang="en-US" sz="2800" dirty="0" smtClean="0">
                <a:latin typeface="Comic Sans MS" pitchFamily="66" charset="0"/>
              </a:rPr>
              <a:t> in 1947 the first </a:t>
            </a:r>
            <a:r>
              <a:rPr lang="tr-TR" sz="2800" dirty="0" smtClean="0">
                <a:latin typeface="Comic Sans MS" pitchFamily="66" charset="0"/>
              </a:rPr>
              <a:t>transistor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r-TR" sz="2800" dirty="0" smtClean="0">
                <a:latin typeface="Comic Sans MS" pitchFamily="66" charset="0"/>
              </a:rPr>
              <a:t>J</a:t>
            </a:r>
            <a:r>
              <a:rPr lang="en-US" sz="2800" dirty="0" err="1" smtClean="0">
                <a:latin typeface="Comic Sans MS" pitchFamily="66" charset="0"/>
              </a:rPr>
              <a:t>ointly</a:t>
            </a:r>
            <a:r>
              <a:rPr lang="en-US" sz="2800" dirty="0" smtClean="0">
                <a:latin typeface="Comic Sans MS" pitchFamily="66" charset="0"/>
              </a:rPr>
              <a:t> awarded the 1956 </a:t>
            </a:r>
            <a:r>
              <a:rPr lang="en-US" sz="2800" dirty="0" smtClean="0">
                <a:latin typeface="Comic Sans MS" pitchFamily="66" charset="0"/>
                <a:hlinkClick r:id="rId5" action="ppaction://hlinkfile" tooltip="Nobel Prize in Physics"/>
              </a:rPr>
              <a:t>Nobel Prize in Physics</a:t>
            </a:r>
            <a:r>
              <a:rPr lang="en-US" sz="2800" dirty="0" smtClean="0">
                <a:latin typeface="Comic Sans MS" pitchFamily="66" charset="0"/>
              </a:rPr>
              <a:t> "for their researches on semiconductors and their discovery of the transistor effect."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5 Dikdörtgen"/>
          <p:cNvSpPr/>
          <p:nvPr/>
        </p:nvSpPr>
        <p:spPr>
          <a:xfrm>
            <a:off x="5148064" y="4941168"/>
            <a:ext cx="3779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John Bardeen, William Shockley and Walter Brattain at Bell Labs, 1948.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512" y="1371600"/>
            <a:ext cx="5616624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Comic Sans MS" pitchFamily="66" charset="0"/>
              </a:rPr>
              <a:t>Nicknamed “Mayor of Silicon Valley”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Comic Sans MS" pitchFamily="66" charset="0"/>
              </a:rPr>
              <a:t>Cofounded Fairchild Semiconductor in 1957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Comic Sans MS" pitchFamily="66" charset="0"/>
              </a:rPr>
              <a:t>Cofounded Intel in 1968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Comic Sans MS" pitchFamily="66" charset="0"/>
              </a:rPr>
              <a:t>Co-invented the integrated circuit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38" y="1447800"/>
            <a:ext cx="2519362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6"/>
          <p:cNvSpPr txBox="1"/>
          <p:nvPr/>
        </p:nvSpPr>
        <p:spPr>
          <a:xfrm>
            <a:off x="0" y="68759"/>
            <a:ext cx="906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Robert </a:t>
            </a:r>
            <a:r>
              <a:rPr lang="en-US" sz="4400" dirty="0" err="1" smtClean="0">
                <a:solidFill>
                  <a:srgbClr val="FF0000"/>
                </a:solidFill>
                <a:latin typeface="Comic Sans MS" pitchFamily="66" charset="0"/>
              </a:rPr>
              <a:t>Noyce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, 1927-1990</a:t>
            </a:r>
            <a:endParaRPr lang="en-US" sz="44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512" y="1219200"/>
            <a:ext cx="4968552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Comic Sans MS" pitchFamily="66" charset="0"/>
              </a:rPr>
              <a:t>Cofounded Intel in 1968 with Robert </a:t>
            </a:r>
            <a:r>
              <a:rPr lang="en-US" sz="3000" dirty="0" err="1">
                <a:latin typeface="Comic Sans MS" pitchFamily="66" charset="0"/>
              </a:rPr>
              <a:t>Noyce</a:t>
            </a:r>
            <a:r>
              <a:rPr lang="en-US" sz="3000" dirty="0">
                <a:latin typeface="Comic Sans MS" pitchFamily="66" charset="0"/>
              </a:rPr>
              <a:t>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b="1" dirty="0">
                <a:latin typeface="Comic Sans MS" pitchFamily="66" charset="0"/>
              </a:rPr>
              <a:t>Moore’s Law</a:t>
            </a:r>
            <a:r>
              <a:rPr lang="en-US" sz="3000" b="1" dirty="0" smtClean="0">
                <a:latin typeface="Comic Sans MS" pitchFamily="66" charset="0"/>
              </a:rPr>
              <a:t>:</a:t>
            </a:r>
            <a:r>
              <a:rPr lang="en-US" sz="3000" dirty="0" smtClean="0">
                <a:latin typeface="Comic Sans MS" pitchFamily="66" charset="0"/>
              </a:rPr>
              <a:t> </a:t>
            </a:r>
            <a:r>
              <a:rPr lang="en-US" sz="3000" dirty="0">
                <a:latin typeface="Comic Sans MS" pitchFamily="66" charset="0"/>
              </a:rPr>
              <a:t>number of transistors on a computer chip doubles every year (observed in 1965)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Comic Sans MS" pitchFamily="66" charset="0"/>
              </a:rPr>
              <a:t>Since 1975, transistor counts have doubled every two years.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76400"/>
            <a:ext cx="301625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68759"/>
            <a:ext cx="906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Gordon Moore, 1929-</a:t>
            </a:r>
            <a:endParaRPr lang="en-US" sz="44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251520" y="1570037"/>
            <a:ext cx="881628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“If the automobile had followed the same development cycle as the computer, a Rolls-Royce would today cost $100, get one million miles to the gallon, and explode once a year . . .”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					– Robert </a:t>
            </a:r>
            <a:r>
              <a:rPr kumimoji="0" lang="en-US" sz="2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Cringley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893" y="1066800"/>
            <a:ext cx="6536107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4"/>
          <p:cNvSpPr txBox="1"/>
          <p:nvPr/>
        </p:nvSpPr>
        <p:spPr>
          <a:xfrm>
            <a:off x="0" y="68759"/>
            <a:ext cx="906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Moore’s Law</a:t>
            </a:r>
            <a:endParaRPr lang="en-US" sz="44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52" y="1412776"/>
            <a:ext cx="3810048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219200"/>
            <a:ext cx="536408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FF0000"/>
                </a:solidFill>
                <a:latin typeface="Comic Sans MS" pitchFamily="66" charset="0"/>
              </a:rPr>
              <a:t>Hierarchy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Comic Sans MS" pitchFamily="66" charset="0"/>
              </a:rPr>
              <a:t>A system divided into modules and </a:t>
            </a:r>
            <a:r>
              <a:rPr lang="en-US" dirty="0" err="1">
                <a:latin typeface="Comic Sans MS" pitchFamily="66" charset="0"/>
              </a:rPr>
              <a:t>submodules</a:t>
            </a:r>
            <a:endParaRPr lang="en-US" dirty="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FF0000"/>
                </a:solidFill>
                <a:latin typeface="Comic Sans MS" pitchFamily="66" charset="0"/>
              </a:rPr>
              <a:t>Modularity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Comic Sans MS" pitchFamily="66" charset="0"/>
              </a:rPr>
              <a:t>Having well-defined functions and interfaces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FF0000"/>
                </a:solidFill>
                <a:latin typeface="Comic Sans MS" pitchFamily="66" charset="0"/>
              </a:rPr>
              <a:t>Regularity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Comic Sans MS" pitchFamily="66" charset="0"/>
              </a:rPr>
              <a:t>Encouraging uniformity, so modules can be easily reused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Comic Sans MS" pitchFamily="66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0" y="68759"/>
            <a:ext cx="906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The Three -Y’s</a:t>
            </a:r>
            <a:endParaRPr lang="en-US" sz="44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386</Words>
  <Application>Microsoft Office PowerPoint</Application>
  <PresentationFormat>Ekran Gösterisi (4:3)</PresentationFormat>
  <Paragraphs>63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Ofis Teması</vt:lpstr>
      <vt:lpstr>Introduction</vt:lpstr>
      <vt:lpstr>Slayt 2</vt:lpstr>
      <vt:lpstr>Slayt 3</vt:lpstr>
      <vt:lpstr>Slayt 4</vt:lpstr>
      <vt:lpstr>John Bardeen, William Shockley and Walter Brattain</vt:lpstr>
      <vt:lpstr>Slayt 6</vt:lpstr>
      <vt:lpstr>Slayt 7</vt:lpstr>
      <vt:lpstr>Slayt 8</vt:lpstr>
      <vt:lpstr>Slayt 9</vt:lpstr>
      <vt:lpstr>Slayt 10</vt:lpstr>
      <vt:lpstr>Slayt 11</vt:lpstr>
      <vt:lpstr>Slayt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Functions</dc:title>
  <dc:creator>wsn</dc:creator>
  <cp:lastModifiedBy>wsn</cp:lastModifiedBy>
  <cp:revision>133</cp:revision>
  <dcterms:created xsi:type="dcterms:W3CDTF">2013-12-08T10:56:10Z</dcterms:created>
  <dcterms:modified xsi:type="dcterms:W3CDTF">2014-03-04T08:38:49Z</dcterms:modified>
</cp:coreProperties>
</file>